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3" r:id="rId4"/>
    <p:sldId id="262" r:id="rId5"/>
    <p:sldId id="265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61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141E-D6AB-4306-BE87-8C9F65B986F6}" type="datetimeFigureOut">
              <a:rPr lang="en-GB" smtClean="0"/>
              <a:t>14/02/2014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47A1D-CB51-448B-A1A8-355D108139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778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141E-D6AB-4306-BE87-8C9F65B986F6}" type="datetimeFigureOut">
              <a:rPr lang="en-GB" smtClean="0"/>
              <a:t>14/02/2014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47A1D-CB51-448B-A1A8-355D108139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9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141E-D6AB-4306-BE87-8C9F65B986F6}" type="datetimeFigureOut">
              <a:rPr lang="en-GB" smtClean="0"/>
              <a:t>14/02/2014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47A1D-CB51-448B-A1A8-355D108139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973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141E-D6AB-4306-BE87-8C9F65B986F6}" type="datetimeFigureOut">
              <a:rPr lang="en-GB" smtClean="0"/>
              <a:t>14/02/2014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47A1D-CB51-448B-A1A8-355D108139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160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141E-D6AB-4306-BE87-8C9F65B986F6}" type="datetimeFigureOut">
              <a:rPr lang="en-GB" smtClean="0"/>
              <a:t>14/02/2014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47A1D-CB51-448B-A1A8-355D108139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7743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141E-D6AB-4306-BE87-8C9F65B986F6}" type="datetimeFigureOut">
              <a:rPr lang="en-GB" smtClean="0"/>
              <a:t>14/02/2014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47A1D-CB51-448B-A1A8-355D108139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8083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141E-D6AB-4306-BE87-8C9F65B986F6}" type="datetimeFigureOut">
              <a:rPr lang="en-GB" smtClean="0"/>
              <a:t>14/02/2014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47A1D-CB51-448B-A1A8-355D108139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4239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141E-D6AB-4306-BE87-8C9F65B986F6}" type="datetimeFigureOut">
              <a:rPr lang="en-GB" smtClean="0"/>
              <a:t>14/02/2014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47A1D-CB51-448B-A1A8-355D108139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549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141E-D6AB-4306-BE87-8C9F65B986F6}" type="datetimeFigureOut">
              <a:rPr lang="en-GB" smtClean="0"/>
              <a:t>14/02/2014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47A1D-CB51-448B-A1A8-355D108139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223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141E-D6AB-4306-BE87-8C9F65B986F6}" type="datetimeFigureOut">
              <a:rPr lang="en-GB" smtClean="0"/>
              <a:t>14/02/2014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47A1D-CB51-448B-A1A8-355D108139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240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141E-D6AB-4306-BE87-8C9F65B986F6}" type="datetimeFigureOut">
              <a:rPr lang="en-GB" smtClean="0"/>
              <a:t>14/02/2014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47A1D-CB51-448B-A1A8-355D108139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849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6141E-D6AB-4306-BE87-8C9F65B986F6}" type="datetimeFigureOut">
              <a:rPr lang="en-GB" smtClean="0"/>
              <a:t>14/02/2014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47A1D-CB51-448B-A1A8-355D108139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2539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err="1" smtClean="0"/>
              <a:t>Adjetivos</a:t>
            </a:r>
            <a:r>
              <a:rPr lang="en-GB" dirty="0" smtClean="0"/>
              <a:t> </a:t>
            </a:r>
            <a:r>
              <a:rPr lang="en-GB" dirty="0" err="1" smtClean="0"/>
              <a:t>posesivos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520" y="1628800"/>
            <a:ext cx="1656184" cy="468052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800" b="1" dirty="0" smtClean="0"/>
              <a:t>My</a:t>
            </a:r>
          </a:p>
          <a:p>
            <a:pPr marL="0" indent="0">
              <a:buNone/>
            </a:pPr>
            <a:r>
              <a:rPr lang="en-GB" sz="2800" b="1" dirty="0" smtClean="0"/>
              <a:t>Your</a:t>
            </a:r>
          </a:p>
          <a:p>
            <a:pPr marL="0" indent="0">
              <a:buNone/>
            </a:pPr>
            <a:r>
              <a:rPr lang="en-GB" sz="2800" b="1" dirty="0" smtClean="0">
                <a:solidFill>
                  <a:srgbClr val="FF0000"/>
                </a:solidFill>
              </a:rPr>
              <a:t>His</a:t>
            </a:r>
          </a:p>
          <a:p>
            <a:pPr marL="0" indent="0">
              <a:buNone/>
            </a:pPr>
            <a:r>
              <a:rPr lang="en-GB" sz="2800" b="1" dirty="0" smtClean="0">
                <a:solidFill>
                  <a:srgbClr val="FF0000"/>
                </a:solidFill>
              </a:rPr>
              <a:t>Her</a:t>
            </a:r>
          </a:p>
          <a:p>
            <a:pPr marL="0" indent="0">
              <a:buNone/>
            </a:pPr>
            <a:r>
              <a:rPr lang="en-GB" sz="2800" b="1" dirty="0" smtClean="0">
                <a:solidFill>
                  <a:srgbClr val="FF0000"/>
                </a:solidFill>
              </a:rPr>
              <a:t>Your</a:t>
            </a:r>
          </a:p>
          <a:p>
            <a:pPr marL="0" indent="0">
              <a:buNone/>
            </a:pPr>
            <a:r>
              <a:rPr lang="en-GB" sz="2800" b="1" dirty="0" smtClean="0">
                <a:solidFill>
                  <a:srgbClr val="FF0000"/>
                </a:solidFill>
              </a:rPr>
              <a:t>Its</a:t>
            </a:r>
          </a:p>
          <a:p>
            <a:pPr marL="0" indent="0">
              <a:buNone/>
            </a:pPr>
            <a:r>
              <a:rPr lang="en-GB" sz="2800" b="1" dirty="0">
                <a:solidFill>
                  <a:srgbClr val="00B0F0"/>
                </a:solidFill>
              </a:rPr>
              <a:t>O</a:t>
            </a:r>
            <a:r>
              <a:rPr lang="en-GB" sz="2800" b="1" dirty="0" smtClean="0">
                <a:solidFill>
                  <a:srgbClr val="00B0F0"/>
                </a:solidFill>
              </a:rPr>
              <a:t>ur</a:t>
            </a:r>
          </a:p>
          <a:p>
            <a:pPr marL="0" indent="0">
              <a:buNone/>
            </a:pPr>
            <a:r>
              <a:rPr lang="en-GB" sz="2800" b="1" dirty="0" smtClean="0">
                <a:solidFill>
                  <a:schemeClr val="accent5">
                    <a:lumMod val="50000"/>
                  </a:schemeClr>
                </a:solidFill>
              </a:rPr>
              <a:t>Your(</a:t>
            </a:r>
            <a:r>
              <a:rPr lang="en-GB" sz="2800" b="1" dirty="0" err="1" smtClean="0">
                <a:solidFill>
                  <a:schemeClr val="accent5">
                    <a:lumMod val="50000"/>
                  </a:schemeClr>
                </a:solidFill>
              </a:rPr>
              <a:t>fam</a:t>
            </a:r>
            <a:r>
              <a:rPr lang="en-GB" sz="2800" b="1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  <a:r>
              <a:rPr lang="en-GB" sz="2800" b="1" dirty="0" smtClean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en-GB" sz="2800" b="1" dirty="0" smtClean="0">
                <a:solidFill>
                  <a:schemeClr val="accent6">
                    <a:lumMod val="50000"/>
                  </a:schemeClr>
                </a:solidFill>
              </a:rPr>
              <a:t>Their</a:t>
            </a:r>
          </a:p>
          <a:p>
            <a:pPr marL="0" indent="0">
              <a:buNone/>
            </a:pPr>
            <a:r>
              <a:rPr lang="en-GB" sz="2800" b="1" dirty="0" smtClean="0">
                <a:solidFill>
                  <a:schemeClr val="accent6">
                    <a:lumMod val="50000"/>
                  </a:schemeClr>
                </a:solidFill>
              </a:rPr>
              <a:t>Your</a:t>
            </a:r>
          </a:p>
          <a:p>
            <a:pPr marL="0" indent="0">
              <a:buNone/>
            </a:pPr>
            <a:endParaRPr lang="en-GB" sz="2800" b="1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23729" y="1700808"/>
            <a:ext cx="2664296" cy="468052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GB" sz="3200" b="1" dirty="0" err="1" smtClean="0"/>
              <a:t>Mi</a:t>
            </a:r>
            <a:r>
              <a:rPr lang="en-GB" sz="3200" b="1" dirty="0" smtClean="0"/>
              <a:t> - </a:t>
            </a:r>
            <a:r>
              <a:rPr lang="en-GB" sz="3200" b="1" dirty="0" err="1" smtClean="0"/>
              <a:t>mis</a:t>
            </a:r>
            <a:endParaRPr lang="en-GB" sz="3200" b="1" dirty="0" smtClean="0"/>
          </a:p>
          <a:p>
            <a:pPr marL="0" indent="0">
              <a:buNone/>
            </a:pPr>
            <a:r>
              <a:rPr lang="en-GB" sz="3200" b="1" dirty="0" err="1" smtClean="0"/>
              <a:t>Tu</a:t>
            </a:r>
            <a:r>
              <a:rPr lang="en-GB" sz="3200" b="1" dirty="0" smtClean="0"/>
              <a:t> - </a:t>
            </a:r>
            <a:r>
              <a:rPr lang="en-GB" sz="3200" b="1" dirty="0" err="1" smtClean="0"/>
              <a:t>tus</a:t>
            </a:r>
            <a:endParaRPr lang="en-GB" sz="3200" b="1" dirty="0" smtClean="0"/>
          </a:p>
          <a:p>
            <a:pPr marL="0" indent="0">
              <a:buNone/>
            </a:pPr>
            <a:r>
              <a:rPr lang="en-GB" sz="3200" b="1" dirty="0" smtClean="0">
                <a:solidFill>
                  <a:srgbClr val="FF0000"/>
                </a:solidFill>
              </a:rPr>
              <a:t>Su - sus</a:t>
            </a:r>
          </a:p>
          <a:p>
            <a:pPr marL="0" indent="0">
              <a:buNone/>
            </a:pPr>
            <a:endParaRPr lang="en-GB" sz="3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3200" b="1" dirty="0" err="1" smtClean="0">
                <a:solidFill>
                  <a:srgbClr val="00B0F0"/>
                </a:solidFill>
              </a:rPr>
              <a:t>Nuestr</a:t>
            </a:r>
            <a:r>
              <a:rPr lang="en-GB" sz="3200" b="1" dirty="0" err="1" smtClean="0">
                <a:solidFill>
                  <a:srgbClr val="C00000"/>
                </a:solidFill>
              </a:rPr>
              <a:t>o</a:t>
            </a:r>
            <a:r>
              <a:rPr lang="en-GB" sz="3200" b="1" dirty="0" smtClean="0">
                <a:solidFill>
                  <a:srgbClr val="00B0F0"/>
                </a:solidFill>
              </a:rPr>
              <a:t>(</a:t>
            </a:r>
            <a:r>
              <a:rPr lang="en-GB" sz="3200" b="1" dirty="0" smtClean="0">
                <a:solidFill>
                  <a:srgbClr val="C00000"/>
                </a:solidFill>
              </a:rPr>
              <a:t>a</a:t>
            </a:r>
            <a:r>
              <a:rPr lang="en-GB" sz="3200" b="1" dirty="0" smtClean="0">
                <a:solidFill>
                  <a:srgbClr val="00B0F0"/>
                </a:solidFill>
              </a:rPr>
              <a:t>) </a:t>
            </a:r>
            <a:r>
              <a:rPr lang="en-GB" sz="3200" b="1" dirty="0" smtClean="0">
                <a:solidFill>
                  <a:srgbClr val="C00000"/>
                </a:solidFill>
              </a:rPr>
              <a:t>s</a:t>
            </a:r>
          </a:p>
          <a:p>
            <a:pPr marL="0" indent="0">
              <a:buNone/>
            </a:pPr>
            <a:r>
              <a:rPr lang="en-GB" sz="3200" b="1" dirty="0" err="1" smtClean="0">
                <a:solidFill>
                  <a:schemeClr val="accent5">
                    <a:lumMod val="50000"/>
                  </a:schemeClr>
                </a:solidFill>
              </a:rPr>
              <a:t>Vuestr</a:t>
            </a:r>
            <a:r>
              <a:rPr lang="en-GB" sz="3200" b="1" dirty="0" err="1" smtClean="0">
                <a:solidFill>
                  <a:srgbClr val="C00000"/>
                </a:solidFill>
              </a:rPr>
              <a:t>o</a:t>
            </a:r>
            <a:r>
              <a:rPr lang="en-GB" sz="3200" b="1" dirty="0" smtClean="0">
                <a:solidFill>
                  <a:srgbClr val="FF0000"/>
                </a:solidFill>
              </a:rPr>
              <a:t> </a:t>
            </a:r>
            <a:r>
              <a:rPr lang="en-GB" sz="3200" b="1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en-GB" sz="3200" b="1" dirty="0" smtClean="0">
                <a:solidFill>
                  <a:srgbClr val="C00000"/>
                </a:solidFill>
              </a:rPr>
              <a:t>a</a:t>
            </a:r>
            <a:r>
              <a:rPr lang="en-GB" sz="3200" b="1" dirty="0" smtClean="0">
                <a:solidFill>
                  <a:schemeClr val="accent5">
                    <a:lumMod val="50000"/>
                  </a:schemeClr>
                </a:solidFill>
              </a:rPr>
              <a:t>) </a:t>
            </a:r>
            <a:r>
              <a:rPr lang="en-GB" sz="3200" b="1" dirty="0" smtClean="0">
                <a:solidFill>
                  <a:srgbClr val="C00000"/>
                </a:solidFill>
              </a:rPr>
              <a:t>s</a:t>
            </a:r>
          </a:p>
          <a:p>
            <a:pPr marL="0" indent="0">
              <a:buNone/>
            </a:pPr>
            <a:r>
              <a:rPr lang="en-GB" sz="3200" b="1" dirty="0" smtClean="0">
                <a:solidFill>
                  <a:schemeClr val="accent6">
                    <a:lumMod val="50000"/>
                  </a:schemeClr>
                </a:solidFill>
              </a:rPr>
              <a:t>Su - sus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5580112" y="1696452"/>
            <a:ext cx="2592288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3200" dirty="0" smtClean="0"/>
              <a:t>My house</a:t>
            </a:r>
            <a:endParaRPr lang="en-GB" sz="32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971600" y="1844824"/>
            <a:ext cx="1224136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187624" y="2358172"/>
            <a:ext cx="1008112" cy="2067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971600" y="2794048"/>
            <a:ext cx="1224136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971600" y="3212976"/>
            <a:ext cx="1224136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971600" y="3212976"/>
            <a:ext cx="1224136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755576" y="3212976"/>
            <a:ext cx="144016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971600" y="4365104"/>
            <a:ext cx="1224136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1691680" y="4941168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1187624" y="5373216"/>
            <a:ext cx="1008112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971600" y="5589240"/>
            <a:ext cx="1224136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580112" y="2627820"/>
            <a:ext cx="2592288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3200" dirty="0" err="1" smtClean="0"/>
              <a:t>Mi</a:t>
            </a:r>
            <a:r>
              <a:rPr lang="en-GB" sz="3200" dirty="0" smtClean="0"/>
              <a:t> casa</a:t>
            </a:r>
            <a:endParaRPr lang="en-GB" sz="3200" dirty="0"/>
          </a:p>
        </p:txBody>
      </p:sp>
      <p:sp>
        <p:nvSpPr>
          <p:cNvPr id="27" name="TextBox 26"/>
          <p:cNvSpPr txBox="1"/>
          <p:nvPr/>
        </p:nvSpPr>
        <p:spPr>
          <a:xfrm>
            <a:off x="5553508" y="3712676"/>
            <a:ext cx="2592288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3200" dirty="0" smtClean="0"/>
              <a:t>My houses</a:t>
            </a:r>
            <a:endParaRPr lang="en-GB" sz="3200" dirty="0"/>
          </a:p>
        </p:txBody>
      </p:sp>
      <p:sp>
        <p:nvSpPr>
          <p:cNvPr id="28" name="TextBox 27"/>
          <p:cNvSpPr txBox="1"/>
          <p:nvPr/>
        </p:nvSpPr>
        <p:spPr>
          <a:xfrm>
            <a:off x="5553508" y="4648780"/>
            <a:ext cx="2592288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3200" dirty="0" err="1" smtClean="0"/>
              <a:t>Mis</a:t>
            </a:r>
            <a:r>
              <a:rPr lang="en-GB" sz="3200" dirty="0" smtClean="0"/>
              <a:t> casas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340559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406089"/>
            <a:ext cx="4320480" cy="84295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dirty="0" err="1" smtClean="0"/>
              <a:t>Ahora</a:t>
            </a:r>
            <a:r>
              <a:rPr lang="en-GB" dirty="0" smtClean="0"/>
              <a:t> </a:t>
            </a:r>
            <a:r>
              <a:rPr lang="en-GB" dirty="0" err="1" smtClean="0"/>
              <a:t>Tú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9512" y="1916832"/>
            <a:ext cx="4176464" cy="395128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35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My parents are French</a:t>
            </a:r>
          </a:p>
          <a:p>
            <a:pPr marL="0" indent="0">
              <a:buNone/>
            </a:pPr>
            <a:r>
              <a:rPr lang="en-GB" sz="3500" b="1" dirty="0" smtClean="0">
                <a:solidFill>
                  <a:schemeClr val="accent1">
                    <a:lumMod val="50000"/>
                  </a:schemeClr>
                </a:solidFill>
              </a:rPr>
              <a:t>Her boyfriend is my friend</a:t>
            </a:r>
          </a:p>
          <a:p>
            <a:pPr marL="0" indent="0">
              <a:buNone/>
            </a:pPr>
            <a:r>
              <a:rPr lang="en-GB" sz="3500" b="1" dirty="0" smtClean="0">
                <a:solidFill>
                  <a:srgbClr val="C00000"/>
                </a:solidFill>
              </a:rPr>
              <a:t>Our house is big</a:t>
            </a:r>
          </a:p>
          <a:p>
            <a:pPr marL="0" indent="0">
              <a:buNone/>
            </a:pPr>
            <a:r>
              <a:rPr lang="en-GB" sz="3500" b="1" dirty="0" smtClean="0">
                <a:solidFill>
                  <a:schemeClr val="accent4">
                    <a:lumMod val="50000"/>
                  </a:schemeClr>
                </a:solidFill>
              </a:rPr>
              <a:t>His brother doesn’t work</a:t>
            </a:r>
          </a:p>
          <a:p>
            <a:pPr marL="0" indent="0">
              <a:buNone/>
            </a:pPr>
            <a:r>
              <a:rPr lang="en-GB" sz="3500" b="1" dirty="0" smtClean="0">
                <a:solidFill>
                  <a:schemeClr val="accent6">
                    <a:lumMod val="50000"/>
                  </a:schemeClr>
                </a:solidFill>
              </a:rPr>
              <a:t>Their friends have a dog</a:t>
            </a:r>
          </a:p>
          <a:p>
            <a:endParaRPr lang="en-GB" dirty="0"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916832"/>
            <a:ext cx="4320480" cy="395128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b="1" dirty="0" err="1" smtClean="0">
                <a:solidFill>
                  <a:srgbClr val="7030A0"/>
                </a:solidFill>
              </a:rPr>
              <a:t>Mis</a:t>
            </a:r>
            <a:r>
              <a:rPr lang="en-GB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padres son </a:t>
            </a:r>
            <a:r>
              <a:rPr lang="en-GB" sz="32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franceses</a:t>
            </a:r>
            <a:endParaRPr lang="en-GB" sz="32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GB" sz="3200" b="1" dirty="0" smtClean="0">
                <a:solidFill>
                  <a:srgbClr val="0070C0"/>
                </a:solidFill>
              </a:rPr>
              <a:t>Su</a:t>
            </a:r>
            <a:r>
              <a:rPr lang="en-GB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sz="3200" b="1" dirty="0" err="1" smtClean="0">
                <a:solidFill>
                  <a:schemeClr val="accent1">
                    <a:lumMod val="50000"/>
                  </a:schemeClr>
                </a:solidFill>
              </a:rPr>
              <a:t>novio</a:t>
            </a:r>
            <a:r>
              <a:rPr lang="en-GB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sz="3200" b="1" dirty="0" err="1" smtClean="0">
                <a:solidFill>
                  <a:schemeClr val="accent1">
                    <a:lumMod val="50000"/>
                  </a:schemeClr>
                </a:solidFill>
              </a:rPr>
              <a:t>es</a:t>
            </a:r>
            <a:r>
              <a:rPr lang="en-GB" sz="3200" b="1" dirty="0" smtClean="0">
                <a:solidFill>
                  <a:schemeClr val="accent1">
                    <a:lumMod val="50000"/>
                  </a:schemeClr>
                </a:solidFill>
              </a:rPr>
              <a:t> mi amigo</a:t>
            </a:r>
            <a:endParaRPr lang="en-GB" sz="28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sz="3200" b="1" dirty="0" err="1" smtClean="0">
                <a:solidFill>
                  <a:schemeClr val="tx1"/>
                </a:solidFill>
              </a:rPr>
              <a:t>Nuestr</a:t>
            </a:r>
            <a:r>
              <a:rPr lang="en-GB" sz="3200" b="1" dirty="0" err="1" smtClean="0">
                <a:solidFill>
                  <a:srgbClr val="C00000"/>
                </a:solidFill>
              </a:rPr>
              <a:t>a</a:t>
            </a:r>
            <a:r>
              <a:rPr lang="en-GB" sz="3200" b="1" dirty="0" smtClean="0">
                <a:solidFill>
                  <a:schemeClr val="tx1"/>
                </a:solidFill>
              </a:rPr>
              <a:t> casa </a:t>
            </a:r>
            <a:r>
              <a:rPr lang="en-GB" sz="3200" b="1" dirty="0" err="1" smtClean="0">
                <a:solidFill>
                  <a:schemeClr val="tx1"/>
                </a:solidFill>
              </a:rPr>
              <a:t>es</a:t>
            </a:r>
            <a:r>
              <a:rPr lang="en-GB" sz="3200" b="1" dirty="0" smtClean="0">
                <a:solidFill>
                  <a:schemeClr val="tx1"/>
                </a:solidFill>
              </a:rPr>
              <a:t> </a:t>
            </a:r>
            <a:r>
              <a:rPr lang="en-GB" sz="3200" b="1" dirty="0" err="1" smtClean="0">
                <a:solidFill>
                  <a:schemeClr val="tx1"/>
                </a:solidFill>
              </a:rPr>
              <a:t>grande</a:t>
            </a:r>
            <a:endParaRPr lang="en-GB" sz="3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3200" b="1" dirty="0" smtClean="0">
                <a:solidFill>
                  <a:schemeClr val="accent4">
                    <a:lumMod val="50000"/>
                  </a:schemeClr>
                </a:solidFill>
              </a:rPr>
              <a:t>Su </a:t>
            </a:r>
            <a:r>
              <a:rPr lang="en-GB" sz="3200" b="1" dirty="0" err="1" smtClean="0">
                <a:solidFill>
                  <a:schemeClr val="accent4">
                    <a:lumMod val="50000"/>
                  </a:schemeClr>
                </a:solidFill>
              </a:rPr>
              <a:t>hermano</a:t>
            </a:r>
            <a:r>
              <a:rPr lang="en-GB" sz="3200" b="1" dirty="0" smtClean="0">
                <a:solidFill>
                  <a:schemeClr val="accent4">
                    <a:lumMod val="50000"/>
                  </a:schemeClr>
                </a:solidFill>
              </a:rPr>
              <a:t> no </a:t>
            </a:r>
            <a:r>
              <a:rPr lang="en-GB" sz="3200" b="1" dirty="0" err="1" smtClean="0">
                <a:solidFill>
                  <a:schemeClr val="accent4">
                    <a:lumMod val="50000"/>
                  </a:schemeClr>
                </a:solidFill>
              </a:rPr>
              <a:t>trabaja</a:t>
            </a:r>
            <a:endParaRPr lang="en-GB" sz="32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sz="3200" b="1" dirty="0" smtClean="0">
                <a:solidFill>
                  <a:schemeClr val="accent1">
                    <a:lumMod val="50000"/>
                  </a:schemeClr>
                </a:solidFill>
              </a:rPr>
              <a:t>Sus</a:t>
            </a:r>
            <a:r>
              <a:rPr lang="en-GB" sz="3200" b="1" dirty="0" smtClean="0">
                <a:solidFill>
                  <a:schemeClr val="accent6">
                    <a:lumMod val="50000"/>
                  </a:schemeClr>
                </a:solidFill>
              </a:rPr>
              <a:t> amigos </a:t>
            </a:r>
            <a:r>
              <a:rPr lang="en-GB" sz="3200" b="1" dirty="0" err="1" smtClean="0">
                <a:solidFill>
                  <a:schemeClr val="accent6">
                    <a:lumMod val="50000"/>
                  </a:schemeClr>
                </a:solidFill>
              </a:rPr>
              <a:t>tienen</a:t>
            </a:r>
            <a:r>
              <a:rPr lang="en-GB" sz="3200" b="1" dirty="0" smtClean="0">
                <a:solidFill>
                  <a:schemeClr val="accent6">
                    <a:lumMod val="50000"/>
                  </a:schemeClr>
                </a:solidFill>
              </a:rPr>
              <a:t> un </a:t>
            </a:r>
            <a:r>
              <a:rPr lang="en-GB" sz="3200" b="1" dirty="0" err="1" smtClean="0">
                <a:solidFill>
                  <a:schemeClr val="accent6">
                    <a:lumMod val="50000"/>
                  </a:schemeClr>
                </a:solidFill>
              </a:rPr>
              <a:t>perro</a:t>
            </a:r>
            <a:endParaRPr lang="en-GB" sz="32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0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err="1" smtClean="0"/>
              <a:t>Pronombres</a:t>
            </a:r>
            <a:r>
              <a:rPr lang="en-GB" dirty="0" smtClean="0"/>
              <a:t> </a:t>
            </a:r>
            <a:r>
              <a:rPr lang="en-GB" dirty="0" err="1" smtClean="0"/>
              <a:t>posesivos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9512" y="1628800"/>
            <a:ext cx="1728192" cy="468052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800" b="1" dirty="0" smtClean="0"/>
              <a:t>Mine</a:t>
            </a:r>
          </a:p>
          <a:p>
            <a:pPr marL="0" indent="0">
              <a:buNone/>
            </a:pPr>
            <a:r>
              <a:rPr lang="en-GB" sz="2800" b="1" dirty="0" smtClean="0"/>
              <a:t>Yours</a:t>
            </a:r>
          </a:p>
          <a:p>
            <a:pPr marL="0" indent="0">
              <a:buNone/>
            </a:pPr>
            <a:r>
              <a:rPr lang="en-GB" sz="2800" b="1" dirty="0" smtClean="0">
                <a:solidFill>
                  <a:srgbClr val="FF0000"/>
                </a:solidFill>
              </a:rPr>
              <a:t>His</a:t>
            </a:r>
          </a:p>
          <a:p>
            <a:pPr marL="0" indent="0">
              <a:buNone/>
            </a:pPr>
            <a:r>
              <a:rPr lang="en-GB" sz="2800" b="1" dirty="0" smtClean="0">
                <a:solidFill>
                  <a:srgbClr val="FF0000"/>
                </a:solidFill>
              </a:rPr>
              <a:t>Hers</a:t>
            </a:r>
          </a:p>
          <a:p>
            <a:pPr marL="0" indent="0">
              <a:buNone/>
            </a:pPr>
            <a:r>
              <a:rPr lang="en-GB" sz="2800" b="1" dirty="0" smtClean="0">
                <a:solidFill>
                  <a:srgbClr val="FF0000"/>
                </a:solidFill>
              </a:rPr>
              <a:t>Yours</a:t>
            </a:r>
          </a:p>
          <a:p>
            <a:pPr marL="0" indent="0">
              <a:buNone/>
            </a:pPr>
            <a:r>
              <a:rPr lang="en-GB" sz="2800" b="1" dirty="0" smtClean="0">
                <a:solidFill>
                  <a:srgbClr val="FF0000"/>
                </a:solidFill>
              </a:rPr>
              <a:t>Its</a:t>
            </a:r>
          </a:p>
          <a:p>
            <a:pPr marL="0" indent="0">
              <a:buNone/>
            </a:pPr>
            <a:r>
              <a:rPr lang="en-GB" sz="2800" b="1" dirty="0" smtClean="0">
                <a:solidFill>
                  <a:srgbClr val="00B0F0"/>
                </a:solidFill>
              </a:rPr>
              <a:t>Ours</a:t>
            </a:r>
          </a:p>
          <a:p>
            <a:pPr marL="0" indent="0">
              <a:buNone/>
            </a:pPr>
            <a:r>
              <a:rPr lang="en-GB" sz="2800" b="1" dirty="0" smtClean="0">
                <a:solidFill>
                  <a:schemeClr val="accent5">
                    <a:lumMod val="50000"/>
                  </a:schemeClr>
                </a:solidFill>
              </a:rPr>
              <a:t>Yours(</a:t>
            </a:r>
            <a:r>
              <a:rPr lang="en-GB" sz="2800" b="1" dirty="0" err="1" smtClean="0">
                <a:solidFill>
                  <a:schemeClr val="accent5">
                    <a:lumMod val="50000"/>
                  </a:schemeClr>
                </a:solidFill>
              </a:rPr>
              <a:t>fam</a:t>
            </a:r>
            <a:r>
              <a:rPr lang="en-GB" sz="2800" b="1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  <a:r>
              <a:rPr lang="en-GB" sz="2800" b="1" dirty="0" smtClean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en-GB" sz="2800" b="1" dirty="0" smtClean="0">
                <a:solidFill>
                  <a:schemeClr val="accent6">
                    <a:lumMod val="50000"/>
                  </a:schemeClr>
                </a:solidFill>
              </a:rPr>
              <a:t>Theirs</a:t>
            </a:r>
          </a:p>
          <a:p>
            <a:pPr marL="0" indent="0">
              <a:buNone/>
            </a:pPr>
            <a:r>
              <a:rPr lang="en-GB" sz="2800" b="1" dirty="0" smtClean="0">
                <a:solidFill>
                  <a:schemeClr val="accent6">
                    <a:lumMod val="50000"/>
                  </a:schemeClr>
                </a:solidFill>
              </a:rPr>
              <a:t>Yours</a:t>
            </a:r>
          </a:p>
          <a:p>
            <a:pPr marL="0" indent="0">
              <a:buNone/>
            </a:pPr>
            <a:endParaRPr lang="en-GB" sz="2800" b="1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23729" y="1700808"/>
            <a:ext cx="2664296" cy="468052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GB" sz="3200" b="1" dirty="0" err="1" smtClean="0"/>
              <a:t>Mí</a:t>
            </a:r>
            <a:r>
              <a:rPr lang="en-GB" sz="3200" b="1" dirty="0" err="1" smtClean="0">
                <a:solidFill>
                  <a:srgbClr val="C00000"/>
                </a:solidFill>
              </a:rPr>
              <a:t>o</a:t>
            </a:r>
            <a:r>
              <a:rPr lang="en-GB" sz="3200" b="1" dirty="0" smtClean="0"/>
              <a:t> (</a:t>
            </a:r>
            <a:r>
              <a:rPr lang="en-GB" sz="3200" b="1" dirty="0" smtClean="0">
                <a:solidFill>
                  <a:srgbClr val="C00000"/>
                </a:solidFill>
              </a:rPr>
              <a:t>a</a:t>
            </a:r>
            <a:r>
              <a:rPr lang="en-GB" sz="3200" b="1" dirty="0" smtClean="0"/>
              <a:t>) </a:t>
            </a:r>
            <a:r>
              <a:rPr lang="en-GB" sz="3200" b="1" dirty="0" smtClean="0">
                <a:solidFill>
                  <a:srgbClr val="C00000"/>
                </a:solidFill>
              </a:rPr>
              <a:t>s</a:t>
            </a:r>
          </a:p>
          <a:p>
            <a:pPr marL="0" indent="0">
              <a:buNone/>
            </a:pPr>
            <a:r>
              <a:rPr lang="en-GB" sz="3200" b="1" dirty="0" err="1" smtClean="0"/>
              <a:t>Tuyo</a:t>
            </a:r>
            <a:r>
              <a:rPr lang="en-GB" sz="3200" b="1" dirty="0" smtClean="0"/>
              <a:t> (a) s</a:t>
            </a:r>
          </a:p>
          <a:p>
            <a:pPr marL="0" indent="0">
              <a:buNone/>
            </a:pPr>
            <a:r>
              <a:rPr lang="en-GB" sz="3200" b="1" dirty="0" err="1" smtClean="0">
                <a:solidFill>
                  <a:srgbClr val="FF0000"/>
                </a:solidFill>
              </a:rPr>
              <a:t>Suyo</a:t>
            </a:r>
            <a:r>
              <a:rPr lang="en-GB" sz="3200" b="1" dirty="0">
                <a:solidFill>
                  <a:srgbClr val="FF0000"/>
                </a:solidFill>
              </a:rPr>
              <a:t> </a:t>
            </a:r>
            <a:r>
              <a:rPr lang="en-GB" sz="3200" b="1" dirty="0" smtClean="0">
                <a:solidFill>
                  <a:srgbClr val="FF0000"/>
                </a:solidFill>
              </a:rPr>
              <a:t>(a) s</a:t>
            </a:r>
          </a:p>
          <a:p>
            <a:pPr marL="0" indent="0">
              <a:buNone/>
            </a:pPr>
            <a:endParaRPr lang="en-GB" sz="3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3200" b="1" dirty="0" err="1" smtClean="0">
                <a:solidFill>
                  <a:srgbClr val="00B0F0"/>
                </a:solidFill>
              </a:rPr>
              <a:t>Nuestr</a:t>
            </a:r>
            <a:r>
              <a:rPr lang="en-GB" sz="3200" b="1" dirty="0" err="1" smtClean="0">
                <a:solidFill>
                  <a:srgbClr val="C00000"/>
                </a:solidFill>
              </a:rPr>
              <a:t>o</a:t>
            </a:r>
            <a:r>
              <a:rPr lang="en-GB" sz="3200" b="1" dirty="0" smtClean="0">
                <a:solidFill>
                  <a:srgbClr val="00B0F0"/>
                </a:solidFill>
              </a:rPr>
              <a:t>(</a:t>
            </a:r>
            <a:r>
              <a:rPr lang="en-GB" sz="3200" b="1" dirty="0" smtClean="0">
                <a:solidFill>
                  <a:srgbClr val="C00000"/>
                </a:solidFill>
              </a:rPr>
              <a:t>a</a:t>
            </a:r>
            <a:r>
              <a:rPr lang="en-GB" sz="3200" b="1" dirty="0" smtClean="0">
                <a:solidFill>
                  <a:srgbClr val="00B0F0"/>
                </a:solidFill>
              </a:rPr>
              <a:t>) </a:t>
            </a:r>
            <a:r>
              <a:rPr lang="en-GB" sz="3200" b="1" dirty="0" smtClean="0">
                <a:solidFill>
                  <a:srgbClr val="C00000"/>
                </a:solidFill>
              </a:rPr>
              <a:t>s</a:t>
            </a:r>
          </a:p>
          <a:p>
            <a:pPr marL="0" indent="0">
              <a:buNone/>
            </a:pPr>
            <a:r>
              <a:rPr lang="en-GB" sz="3200" b="1" dirty="0" err="1" smtClean="0">
                <a:solidFill>
                  <a:schemeClr val="accent5">
                    <a:lumMod val="50000"/>
                  </a:schemeClr>
                </a:solidFill>
              </a:rPr>
              <a:t>Vuestr</a:t>
            </a:r>
            <a:r>
              <a:rPr lang="en-GB" sz="3200" b="1" dirty="0" err="1" smtClean="0">
                <a:solidFill>
                  <a:srgbClr val="C00000"/>
                </a:solidFill>
              </a:rPr>
              <a:t>o</a:t>
            </a:r>
            <a:r>
              <a:rPr lang="en-GB" sz="3200" b="1" dirty="0" smtClean="0">
                <a:solidFill>
                  <a:srgbClr val="FF0000"/>
                </a:solidFill>
              </a:rPr>
              <a:t> </a:t>
            </a:r>
            <a:r>
              <a:rPr lang="en-GB" sz="3200" b="1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en-GB" sz="3200" b="1" dirty="0" smtClean="0">
                <a:solidFill>
                  <a:srgbClr val="C00000"/>
                </a:solidFill>
              </a:rPr>
              <a:t>a</a:t>
            </a:r>
            <a:r>
              <a:rPr lang="en-GB" sz="3200" b="1" dirty="0" smtClean="0">
                <a:solidFill>
                  <a:schemeClr val="accent5">
                    <a:lumMod val="50000"/>
                  </a:schemeClr>
                </a:solidFill>
              </a:rPr>
              <a:t>) </a:t>
            </a:r>
            <a:r>
              <a:rPr lang="en-GB" sz="3200" b="1" dirty="0" smtClean="0">
                <a:solidFill>
                  <a:srgbClr val="C00000"/>
                </a:solidFill>
              </a:rPr>
              <a:t>s</a:t>
            </a:r>
          </a:p>
          <a:p>
            <a:pPr marL="0" indent="0">
              <a:buNone/>
            </a:pPr>
            <a:r>
              <a:rPr lang="en-GB" sz="3200" b="1" dirty="0" err="1" smtClean="0">
                <a:solidFill>
                  <a:schemeClr val="accent6">
                    <a:lumMod val="50000"/>
                  </a:schemeClr>
                </a:solidFill>
              </a:rPr>
              <a:t>Suyo</a:t>
            </a:r>
            <a:r>
              <a:rPr lang="en-GB" sz="32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3200" b="1" dirty="0" smtClean="0">
                <a:solidFill>
                  <a:schemeClr val="accent6">
                    <a:lumMod val="50000"/>
                  </a:schemeClr>
                </a:solidFill>
              </a:rPr>
              <a:t>(a) 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5436096" y="1696452"/>
            <a:ext cx="3240360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3200" dirty="0" smtClean="0"/>
              <a:t>the house is mine</a:t>
            </a:r>
            <a:endParaRPr lang="en-GB" sz="32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971600" y="1844824"/>
            <a:ext cx="1224136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187624" y="2358172"/>
            <a:ext cx="1008112" cy="2067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971600" y="2794048"/>
            <a:ext cx="1224136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971600" y="3212976"/>
            <a:ext cx="1224136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971600" y="3212976"/>
            <a:ext cx="1224136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755576" y="3212976"/>
            <a:ext cx="144016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971600" y="4365104"/>
            <a:ext cx="1224136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1691680" y="4941168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1187624" y="5373216"/>
            <a:ext cx="1008112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1187624" y="5589240"/>
            <a:ext cx="1008112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436096" y="2627820"/>
            <a:ext cx="2736304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3200" dirty="0" smtClean="0"/>
              <a:t>La casa </a:t>
            </a:r>
            <a:r>
              <a:rPr lang="en-GB" sz="3200" dirty="0" err="1" smtClean="0"/>
              <a:t>es</a:t>
            </a:r>
            <a:r>
              <a:rPr lang="en-GB" sz="3200" dirty="0" smtClean="0"/>
              <a:t> </a:t>
            </a:r>
            <a:r>
              <a:rPr lang="en-GB" sz="3200" dirty="0" err="1" smtClean="0"/>
              <a:t>mí</a:t>
            </a:r>
            <a:r>
              <a:rPr lang="en-GB" sz="3200" dirty="0" err="1" smtClean="0">
                <a:solidFill>
                  <a:srgbClr val="C00000"/>
                </a:solidFill>
              </a:rPr>
              <a:t>a</a:t>
            </a:r>
            <a:endParaRPr lang="en-GB" sz="3200" dirty="0">
              <a:solidFill>
                <a:srgbClr val="C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436096" y="3712676"/>
            <a:ext cx="3240360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3200" dirty="0" smtClean="0"/>
              <a:t>The houses are ours</a:t>
            </a:r>
            <a:endParaRPr lang="en-GB" sz="3200" dirty="0"/>
          </a:p>
        </p:txBody>
      </p:sp>
      <p:sp>
        <p:nvSpPr>
          <p:cNvPr id="28" name="TextBox 27"/>
          <p:cNvSpPr txBox="1"/>
          <p:nvPr/>
        </p:nvSpPr>
        <p:spPr>
          <a:xfrm>
            <a:off x="5508104" y="5233555"/>
            <a:ext cx="2592288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3200" dirty="0" smtClean="0"/>
              <a:t>Las casas son </a:t>
            </a:r>
            <a:r>
              <a:rPr lang="en-GB" sz="3200" dirty="0" err="1" smtClean="0"/>
              <a:t>nuestr</a:t>
            </a:r>
            <a:r>
              <a:rPr lang="en-GB" sz="3200" dirty="0" err="1" smtClean="0">
                <a:solidFill>
                  <a:srgbClr val="C00000"/>
                </a:solidFill>
              </a:rPr>
              <a:t>a</a:t>
            </a:r>
            <a:r>
              <a:rPr lang="en-GB" sz="3200" dirty="0" err="1" smtClean="0"/>
              <a:t>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577056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752" y="274638"/>
            <a:ext cx="3744416" cy="921539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b="1" dirty="0" err="1" smtClean="0"/>
              <a:t>Ahora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tú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dirty="0" smtClean="0"/>
              <a:t>This car is ours</a:t>
            </a:r>
          </a:p>
          <a:p>
            <a:r>
              <a:rPr lang="en-GB" b="1" dirty="0" smtClean="0"/>
              <a:t>One day this house will be yours</a:t>
            </a:r>
          </a:p>
          <a:p>
            <a:r>
              <a:rPr lang="en-GB" b="1" dirty="0" smtClean="0"/>
              <a:t>Is this bicycle his?</a:t>
            </a:r>
          </a:p>
          <a:p>
            <a:endParaRPr lang="en-GB" b="1" dirty="0" smtClean="0"/>
          </a:p>
          <a:p>
            <a:r>
              <a:rPr lang="en-GB" b="1" dirty="0" smtClean="0"/>
              <a:t>Laura prefers Juan’s flat because hers is very small.</a:t>
            </a:r>
          </a:p>
          <a:p>
            <a:r>
              <a:rPr lang="en-GB" b="1" dirty="0" smtClean="0"/>
              <a:t>My dress was red, what was yours like?</a:t>
            </a:r>
          </a:p>
          <a:p>
            <a:r>
              <a:rPr lang="en-GB" b="1" dirty="0" smtClean="0"/>
              <a:t> Mine was white</a:t>
            </a:r>
            <a:endParaRPr lang="en-GB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dirty="0" smtClean="0">
                <a:solidFill>
                  <a:srgbClr val="0070C0"/>
                </a:solidFill>
              </a:rPr>
              <a:t>Este </a:t>
            </a:r>
            <a:r>
              <a:rPr lang="en-GB" b="1" dirty="0" err="1" smtClean="0">
                <a:solidFill>
                  <a:srgbClr val="0070C0"/>
                </a:solidFill>
              </a:rPr>
              <a:t>coche</a:t>
            </a:r>
            <a:r>
              <a:rPr lang="en-GB" b="1" dirty="0" smtClean="0">
                <a:solidFill>
                  <a:srgbClr val="0070C0"/>
                </a:solidFill>
              </a:rPr>
              <a:t> </a:t>
            </a:r>
            <a:r>
              <a:rPr lang="en-GB" b="1" dirty="0" err="1" smtClean="0">
                <a:solidFill>
                  <a:srgbClr val="0070C0"/>
                </a:solidFill>
              </a:rPr>
              <a:t>es</a:t>
            </a:r>
            <a:r>
              <a:rPr lang="en-GB" b="1" dirty="0" smtClean="0">
                <a:solidFill>
                  <a:srgbClr val="0070C0"/>
                </a:solidFill>
              </a:rPr>
              <a:t> </a:t>
            </a:r>
            <a:r>
              <a:rPr lang="en-GB" b="1" dirty="0" err="1" smtClean="0">
                <a:solidFill>
                  <a:srgbClr val="0070C0"/>
                </a:solidFill>
              </a:rPr>
              <a:t>nuestro</a:t>
            </a:r>
            <a:endParaRPr lang="en-GB" b="1" dirty="0" smtClean="0">
              <a:solidFill>
                <a:srgbClr val="0070C0"/>
              </a:solidFill>
            </a:endParaRPr>
          </a:p>
          <a:p>
            <a:r>
              <a:rPr lang="en-GB" b="1" dirty="0" smtClean="0">
                <a:solidFill>
                  <a:schemeClr val="accent3">
                    <a:lumMod val="50000"/>
                  </a:schemeClr>
                </a:solidFill>
              </a:rPr>
              <a:t>Un </a:t>
            </a:r>
            <a:r>
              <a:rPr lang="en-GB" b="1" dirty="0" err="1" smtClean="0">
                <a:solidFill>
                  <a:schemeClr val="accent3">
                    <a:lumMod val="50000"/>
                  </a:schemeClr>
                </a:solidFill>
              </a:rPr>
              <a:t>día</a:t>
            </a:r>
            <a:r>
              <a:rPr lang="en-GB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GB" b="1" dirty="0" err="1" smtClean="0">
                <a:solidFill>
                  <a:schemeClr val="accent3">
                    <a:lumMod val="50000"/>
                  </a:schemeClr>
                </a:solidFill>
              </a:rPr>
              <a:t>esta</a:t>
            </a:r>
            <a:r>
              <a:rPr lang="en-GB" b="1" dirty="0" smtClean="0">
                <a:solidFill>
                  <a:schemeClr val="accent3">
                    <a:lumMod val="50000"/>
                  </a:schemeClr>
                </a:solidFill>
              </a:rPr>
              <a:t> casa </a:t>
            </a:r>
            <a:r>
              <a:rPr lang="en-GB" b="1" dirty="0" err="1" smtClean="0">
                <a:solidFill>
                  <a:schemeClr val="accent3">
                    <a:lumMod val="50000"/>
                  </a:schemeClr>
                </a:solidFill>
              </a:rPr>
              <a:t>será</a:t>
            </a:r>
            <a:r>
              <a:rPr lang="en-GB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GB" b="1" dirty="0" err="1" smtClean="0">
                <a:solidFill>
                  <a:schemeClr val="accent3">
                    <a:lumMod val="50000"/>
                  </a:schemeClr>
                </a:solidFill>
              </a:rPr>
              <a:t>tuya</a:t>
            </a:r>
            <a:endParaRPr lang="en-GB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GB" b="1" dirty="0" err="1" smtClean="0">
                <a:solidFill>
                  <a:srgbClr val="C00000"/>
                </a:solidFill>
              </a:rPr>
              <a:t>Es</a:t>
            </a:r>
            <a:r>
              <a:rPr lang="en-GB" b="1" dirty="0" smtClean="0">
                <a:solidFill>
                  <a:srgbClr val="C00000"/>
                </a:solidFill>
              </a:rPr>
              <a:t> </a:t>
            </a:r>
            <a:r>
              <a:rPr lang="en-GB" b="1" dirty="0" err="1" smtClean="0">
                <a:solidFill>
                  <a:srgbClr val="C00000"/>
                </a:solidFill>
              </a:rPr>
              <a:t>esta</a:t>
            </a:r>
            <a:r>
              <a:rPr lang="en-GB" b="1" dirty="0" smtClean="0">
                <a:solidFill>
                  <a:srgbClr val="C00000"/>
                </a:solidFill>
              </a:rPr>
              <a:t> </a:t>
            </a:r>
            <a:r>
              <a:rPr lang="en-GB" b="1" dirty="0" err="1" smtClean="0">
                <a:solidFill>
                  <a:srgbClr val="C00000"/>
                </a:solidFill>
              </a:rPr>
              <a:t>bicicleta</a:t>
            </a:r>
            <a:r>
              <a:rPr lang="en-GB" b="1" dirty="0" smtClean="0">
                <a:solidFill>
                  <a:srgbClr val="C00000"/>
                </a:solidFill>
              </a:rPr>
              <a:t> </a:t>
            </a:r>
            <a:r>
              <a:rPr lang="en-GB" b="1" dirty="0" err="1" smtClean="0">
                <a:solidFill>
                  <a:srgbClr val="C00000"/>
                </a:solidFill>
              </a:rPr>
              <a:t>suya</a:t>
            </a:r>
            <a:r>
              <a:rPr lang="en-GB" b="1" dirty="0" smtClean="0">
                <a:solidFill>
                  <a:srgbClr val="C00000"/>
                </a:solidFill>
              </a:rPr>
              <a:t> (or) de </a:t>
            </a:r>
            <a:r>
              <a:rPr lang="en-GB" b="1" dirty="0" err="1" smtClean="0">
                <a:solidFill>
                  <a:srgbClr val="C00000"/>
                </a:solidFill>
              </a:rPr>
              <a:t>él</a:t>
            </a:r>
            <a:r>
              <a:rPr lang="en-GB" b="1" dirty="0" smtClean="0">
                <a:solidFill>
                  <a:srgbClr val="C00000"/>
                </a:solidFill>
              </a:rPr>
              <a:t>?</a:t>
            </a:r>
          </a:p>
          <a:p>
            <a:r>
              <a:rPr lang="en-GB" b="1" dirty="0" smtClean="0">
                <a:solidFill>
                  <a:schemeClr val="tx2">
                    <a:lumMod val="50000"/>
                  </a:schemeClr>
                </a:solidFill>
              </a:rPr>
              <a:t>Laura </a:t>
            </a:r>
            <a:r>
              <a:rPr lang="en-GB" b="1" dirty="0" err="1" smtClean="0">
                <a:solidFill>
                  <a:schemeClr val="tx2">
                    <a:lumMod val="50000"/>
                  </a:schemeClr>
                </a:solidFill>
              </a:rPr>
              <a:t>prefiere</a:t>
            </a:r>
            <a:r>
              <a:rPr lang="en-GB" b="1" dirty="0" smtClean="0">
                <a:solidFill>
                  <a:schemeClr val="tx2">
                    <a:lumMod val="50000"/>
                  </a:schemeClr>
                </a:solidFill>
              </a:rPr>
              <a:t> el </a:t>
            </a:r>
            <a:r>
              <a:rPr lang="en-GB" b="1" dirty="0" err="1" smtClean="0">
                <a:solidFill>
                  <a:schemeClr val="tx2">
                    <a:lumMod val="50000"/>
                  </a:schemeClr>
                </a:solidFill>
              </a:rPr>
              <a:t>piso</a:t>
            </a:r>
            <a:r>
              <a:rPr lang="en-GB" b="1" dirty="0" smtClean="0">
                <a:solidFill>
                  <a:schemeClr val="tx2">
                    <a:lumMod val="50000"/>
                  </a:schemeClr>
                </a:solidFill>
              </a:rPr>
              <a:t> de Juan </a:t>
            </a:r>
            <a:r>
              <a:rPr lang="en-GB" b="1" dirty="0" err="1" smtClean="0">
                <a:solidFill>
                  <a:schemeClr val="tx2">
                    <a:lumMod val="50000"/>
                  </a:schemeClr>
                </a:solidFill>
              </a:rPr>
              <a:t>porque</a:t>
            </a:r>
            <a:r>
              <a:rPr lang="en-GB" b="1" dirty="0" smtClean="0">
                <a:solidFill>
                  <a:schemeClr val="tx2">
                    <a:lumMod val="50000"/>
                  </a:schemeClr>
                </a:solidFill>
              </a:rPr>
              <a:t> el </a:t>
            </a:r>
            <a:r>
              <a:rPr lang="en-GB" b="1" dirty="0" err="1" smtClean="0">
                <a:solidFill>
                  <a:schemeClr val="tx2">
                    <a:lumMod val="50000"/>
                  </a:schemeClr>
                </a:solidFill>
              </a:rPr>
              <a:t>suyo</a:t>
            </a:r>
            <a:r>
              <a:rPr lang="en-GB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b="1" dirty="0" err="1" smtClean="0">
                <a:solidFill>
                  <a:schemeClr val="tx2">
                    <a:lumMod val="50000"/>
                  </a:schemeClr>
                </a:solidFill>
              </a:rPr>
              <a:t>es</a:t>
            </a:r>
            <a:r>
              <a:rPr lang="en-GB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b="1" dirty="0" err="1" smtClean="0">
                <a:solidFill>
                  <a:schemeClr val="tx2">
                    <a:lumMod val="50000"/>
                  </a:schemeClr>
                </a:solidFill>
              </a:rPr>
              <a:t>muy</a:t>
            </a:r>
            <a:r>
              <a:rPr lang="en-GB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b="1" dirty="0" err="1" smtClean="0">
                <a:solidFill>
                  <a:schemeClr val="tx2">
                    <a:lumMod val="50000"/>
                  </a:schemeClr>
                </a:solidFill>
              </a:rPr>
              <a:t>pequeño</a:t>
            </a:r>
            <a:r>
              <a:rPr lang="en-GB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r>
              <a:rPr lang="en-GB" b="1" dirty="0" err="1" smtClean="0">
                <a:solidFill>
                  <a:schemeClr val="tx2">
                    <a:lumMod val="50000"/>
                  </a:schemeClr>
                </a:solidFill>
              </a:rPr>
              <a:t>Mi</a:t>
            </a:r>
            <a:r>
              <a:rPr lang="en-GB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b="1" dirty="0" err="1" smtClean="0">
                <a:solidFill>
                  <a:schemeClr val="tx2">
                    <a:lumMod val="50000"/>
                  </a:schemeClr>
                </a:solidFill>
              </a:rPr>
              <a:t>vestido</a:t>
            </a:r>
            <a:r>
              <a:rPr lang="en-GB" b="1" dirty="0" smtClean="0">
                <a:solidFill>
                  <a:schemeClr val="tx2">
                    <a:lumMod val="50000"/>
                  </a:schemeClr>
                </a:solidFill>
              </a:rPr>
              <a:t> era </a:t>
            </a:r>
            <a:r>
              <a:rPr lang="en-GB" b="1" dirty="0" err="1" smtClean="0">
                <a:solidFill>
                  <a:schemeClr val="tx2">
                    <a:lumMod val="50000"/>
                  </a:schemeClr>
                </a:solidFill>
              </a:rPr>
              <a:t>rojo</a:t>
            </a:r>
            <a:r>
              <a:rPr lang="en-GB" b="1" dirty="0" smtClean="0">
                <a:solidFill>
                  <a:schemeClr val="tx2">
                    <a:lumMod val="50000"/>
                  </a:schemeClr>
                </a:solidFill>
              </a:rPr>
              <a:t>, ¿</a:t>
            </a:r>
            <a:r>
              <a:rPr lang="en-GB" b="1" dirty="0" err="1" smtClean="0">
                <a:solidFill>
                  <a:schemeClr val="tx2">
                    <a:lumMod val="50000"/>
                  </a:schemeClr>
                </a:solidFill>
              </a:rPr>
              <a:t>Cómo</a:t>
            </a:r>
            <a:r>
              <a:rPr lang="en-GB" b="1" dirty="0" smtClean="0">
                <a:solidFill>
                  <a:schemeClr val="tx2">
                    <a:lumMod val="50000"/>
                  </a:schemeClr>
                </a:solidFill>
              </a:rPr>
              <a:t> era </a:t>
            </a:r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</a:rPr>
              <a:t>el </a:t>
            </a:r>
            <a:r>
              <a:rPr lang="en-GB" b="1" dirty="0" err="1" smtClean="0">
                <a:solidFill>
                  <a:schemeClr val="accent6">
                    <a:lumMod val="50000"/>
                  </a:schemeClr>
                </a:solidFill>
              </a:rPr>
              <a:t>tuyo</a:t>
            </a:r>
            <a:r>
              <a:rPr lang="en-GB" b="1" dirty="0" smtClean="0">
                <a:solidFill>
                  <a:schemeClr val="tx2">
                    <a:lumMod val="50000"/>
                  </a:schemeClr>
                </a:solidFill>
              </a:rPr>
              <a:t>?</a:t>
            </a:r>
          </a:p>
          <a:p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</a:rPr>
              <a:t>El </a:t>
            </a:r>
            <a:r>
              <a:rPr lang="en-GB" b="1" dirty="0" err="1" smtClean="0">
                <a:solidFill>
                  <a:schemeClr val="accent6">
                    <a:lumMod val="50000"/>
                  </a:schemeClr>
                </a:solidFill>
              </a:rPr>
              <a:t>mío</a:t>
            </a:r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b="1" dirty="0" smtClean="0">
                <a:solidFill>
                  <a:schemeClr val="tx2">
                    <a:lumMod val="50000"/>
                  </a:schemeClr>
                </a:solidFill>
              </a:rPr>
              <a:t>era blanco</a:t>
            </a:r>
            <a:endParaRPr lang="en-GB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526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752" y="274638"/>
            <a:ext cx="3744416" cy="921539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b="1" dirty="0" err="1" smtClean="0"/>
              <a:t>Ahora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tú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dirty="0" smtClean="0"/>
              <a:t>This car is ours</a:t>
            </a:r>
          </a:p>
          <a:p>
            <a:r>
              <a:rPr lang="en-GB" b="1" dirty="0" smtClean="0"/>
              <a:t>One day this house will be yours</a:t>
            </a:r>
          </a:p>
          <a:p>
            <a:r>
              <a:rPr lang="en-GB" b="1" dirty="0" smtClean="0"/>
              <a:t>Is this bicycle his?</a:t>
            </a:r>
          </a:p>
          <a:p>
            <a:endParaRPr lang="en-GB" b="1" dirty="0" smtClean="0"/>
          </a:p>
          <a:p>
            <a:r>
              <a:rPr lang="en-GB" b="1" dirty="0" smtClean="0"/>
              <a:t>Laura prefers Juan’s flat because hers is very small.</a:t>
            </a:r>
          </a:p>
          <a:p>
            <a:r>
              <a:rPr lang="en-GB" b="1" dirty="0" smtClean="0"/>
              <a:t>My dress was red, what was yours like?</a:t>
            </a:r>
          </a:p>
          <a:p>
            <a:r>
              <a:rPr lang="en-GB" b="1" dirty="0" smtClean="0"/>
              <a:t> Mine was white</a:t>
            </a:r>
            <a:endParaRPr lang="en-GB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dirty="0" smtClean="0">
                <a:solidFill>
                  <a:srgbClr val="0070C0"/>
                </a:solidFill>
              </a:rPr>
              <a:t>Este </a:t>
            </a:r>
            <a:r>
              <a:rPr lang="en-GB" b="1" dirty="0" err="1" smtClean="0">
                <a:solidFill>
                  <a:srgbClr val="0070C0"/>
                </a:solidFill>
              </a:rPr>
              <a:t>coche</a:t>
            </a:r>
            <a:r>
              <a:rPr lang="en-GB" b="1" dirty="0" smtClean="0">
                <a:solidFill>
                  <a:srgbClr val="0070C0"/>
                </a:solidFill>
              </a:rPr>
              <a:t> </a:t>
            </a:r>
            <a:r>
              <a:rPr lang="en-GB" b="1" dirty="0" err="1" smtClean="0">
                <a:solidFill>
                  <a:srgbClr val="0070C0"/>
                </a:solidFill>
              </a:rPr>
              <a:t>es</a:t>
            </a:r>
            <a:r>
              <a:rPr lang="en-GB" b="1" dirty="0" smtClean="0">
                <a:solidFill>
                  <a:srgbClr val="0070C0"/>
                </a:solidFill>
              </a:rPr>
              <a:t> </a:t>
            </a:r>
            <a:r>
              <a:rPr lang="en-GB" b="1" dirty="0" err="1" smtClean="0">
                <a:solidFill>
                  <a:srgbClr val="0070C0"/>
                </a:solidFill>
              </a:rPr>
              <a:t>nuestro</a:t>
            </a:r>
            <a:endParaRPr lang="en-GB" b="1" dirty="0" smtClean="0">
              <a:solidFill>
                <a:srgbClr val="0070C0"/>
              </a:solidFill>
            </a:endParaRPr>
          </a:p>
          <a:p>
            <a:r>
              <a:rPr lang="en-GB" b="1" dirty="0" smtClean="0">
                <a:solidFill>
                  <a:schemeClr val="accent3">
                    <a:lumMod val="50000"/>
                  </a:schemeClr>
                </a:solidFill>
              </a:rPr>
              <a:t>Un </a:t>
            </a:r>
            <a:r>
              <a:rPr lang="en-GB" b="1" dirty="0" err="1" smtClean="0">
                <a:solidFill>
                  <a:schemeClr val="accent3">
                    <a:lumMod val="50000"/>
                  </a:schemeClr>
                </a:solidFill>
              </a:rPr>
              <a:t>día</a:t>
            </a:r>
            <a:r>
              <a:rPr lang="en-GB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GB" b="1" dirty="0" err="1" smtClean="0">
                <a:solidFill>
                  <a:schemeClr val="accent3">
                    <a:lumMod val="50000"/>
                  </a:schemeClr>
                </a:solidFill>
              </a:rPr>
              <a:t>esta</a:t>
            </a:r>
            <a:r>
              <a:rPr lang="en-GB" b="1" dirty="0" smtClean="0">
                <a:solidFill>
                  <a:schemeClr val="accent3">
                    <a:lumMod val="50000"/>
                  </a:schemeClr>
                </a:solidFill>
              </a:rPr>
              <a:t> casa </a:t>
            </a:r>
            <a:r>
              <a:rPr lang="en-GB" b="1" dirty="0" err="1" smtClean="0">
                <a:solidFill>
                  <a:schemeClr val="accent3">
                    <a:lumMod val="50000"/>
                  </a:schemeClr>
                </a:solidFill>
              </a:rPr>
              <a:t>será</a:t>
            </a:r>
            <a:r>
              <a:rPr lang="en-GB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GB" b="1" dirty="0" err="1" smtClean="0">
                <a:solidFill>
                  <a:schemeClr val="accent3">
                    <a:lumMod val="50000"/>
                  </a:schemeClr>
                </a:solidFill>
              </a:rPr>
              <a:t>tuya</a:t>
            </a:r>
            <a:endParaRPr lang="en-GB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GB" b="1" dirty="0" err="1" smtClean="0">
                <a:solidFill>
                  <a:srgbClr val="C00000"/>
                </a:solidFill>
              </a:rPr>
              <a:t>Es</a:t>
            </a:r>
            <a:r>
              <a:rPr lang="en-GB" b="1" dirty="0" smtClean="0">
                <a:solidFill>
                  <a:srgbClr val="C00000"/>
                </a:solidFill>
              </a:rPr>
              <a:t> </a:t>
            </a:r>
            <a:r>
              <a:rPr lang="en-GB" b="1" dirty="0" err="1" smtClean="0">
                <a:solidFill>
                  <a:srgbClr val="C00000"/>
                </a:solidFill>
              </a:rPr>
              <a:t>esta</a:t>
            </a:r>
            <a:r>
              <a:rPr lang="en-GB" b="1" dirty="0" smtClean="0">
                <a:solidFill>
                  <a:srgbClr val="C00000"/>
                </a:solidFill>
              </a:rPr>
              <a:t> </a:t>
            </a:r>
            <a:r>
              <a:rPr lang="en-GB" b="1" dirty="0" err="1" smtClean="0">
                <a:solidFill>
                  <a:srgbClr val="C00000"/>
                </a:solidFill>
              </a:rPr>
              <a:t>bicicleta</a:t>
            </a:r>
            <a:r>
              <a:rPr lang="en-GB" b="1" dirty="0" smtClean="0">
                <a:solidFill>
                  <a:srgbClr val="C00000"/>
                </a:solidFill>
              </a:rPr>
              <a:t> </a:t>
            </a:r>
            <a:r>
              <a:rPr lang="en-GB" b="1" dirty="0" err="1" smtClean="0">
                <a:solidFill>
                  <a:srgbClr val="C00000"/>
                </a:solidFill>
              </a:rPr>
              <a:t>suya</a:t>
            </a:r>
            <a:r>
              <a:rPr lang="en-GB" b="1" dirty="0" smtClean="0">
                <a:solidFill>
                  <a:srgbClr val="C00000"/>
                </a:solidFill>
              </a:rPr>
              <a:t> (or) de </a:t>
            </a:r>
            <a:r>
              <a:rPr lang="en-GB" b="1" dirty="0" err="1" smtClean="0">
                <a:solidFill>
                  <a:srgbClr val="C00000"/>
                </a:solidFill>
              </a:rPr>
              <a:t>él</a:t>
            </a:r>
            <a:r>
              <a:rPr lang="en-GB" b="1" dirty="0" smtClean="0">
                <a:solidFill>
                  <a:srgbClr val="C00000"/>
                </a:solidFill>
              </a:rPr>
              <a:t>?</a:t>
            </a:r>
          </a:p>
          <a:p>
            <a:r>
              <a:rPr lang="en-GB" b="1" dirty="0" smtClean="0">
                <a:solidFill>
                  <a:schemeClr val="tx2">
                    <a:lumMod val="50000"/>
                  </a:schemeClr>
                </a:solidFill>
              </a:rPr>
              <a:t>Laura </a:t>
            </a:r>
            <a:r>
              <a:rPr lang="en-GB" b="1" dirty="0" err="1" smtClean="0">
                <a:solidFill>
                  <a:schemeClr val="tx2">
                    <a:lumMod val="50000"/>
                  </a:schemeClr>
                </a:solidFill>
              </a:rPr>
              <a:t>prefiere</a:t>
            </a:r>
            <a:r>
              <a:rPr lang="en-GB" b="1" dirty="0" smtClean="0">
                <a:solidFill>
                  <a:schemeClr val="tx2">
                    <a:lumMod val="50000"/>
                  </a:schemeClr>
                </a:solidFill>
              </a:rPr>
              <a:t> el </a:t>
            </a:r>
            <a:r>
              <a:rPr lang="en-GB" b="1" dirty="0" err="1" smtClean="0">
                <a:solidFill>
                  <a:schemeClr val="tx2">
                    <a:lumMod val="50000"/>
                  </a:schemeClr>
                </a:solidFill>
              </a:rPr>
              <a:t>piso</a:t>
            </a:r>
            <a:r>
              <a:rPr lang="en-GB" b="1" dirty="0" smtClean="0">
                <a:solidFill>
                  <a:schemeClr val="tx2">
                    <a:lumMod val="50000"/>
                  </a:schemeClr>
                </a:solidFill>
              </a:rPr>
              <a:t> de Juan </a:t>
            </a:r>
            <a:r>
              <a:rPr lang="en-GB" b="1" dirty="0" err="1" smtClean="0">
                <a:solidFill>
                  <a:schemeClr val="tx2">
                    <a:lumMod val="50000"/>
                  </a:schemeClr>
                </a:solidFill>
              </a:rPr>
              <a:t>porque</a:t>
            </a:r>
            <a:r>
              <a:rPr lang="en-GB" b="1" dirty="0" smtClean="0">
                <a:solidFill>
                  <a:schemeClr val="tx2">
                    <a:lumMod val="50000"/>
                  </a:schemeClr>
                </a:solidFill>
              </a:rPr>
              <a:t> el </a:t>
            </a:r>
            <a:r>
              <a:rPr lang="en-GB" b="1" dirty="0" err="1" smtClean="0">
                <a:solidFill>
                  <a:schemeClr val="tx2">
                    <a:lumMod val="50000"/>
                  </a:schemeClr>
                </a:solidFill>
              </a:rPr>
              <a:t>suyo</a:t>
            </a:r>
            <a:r>
              <a:rPr lang="en-GB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b="1" dirty="0" err="1" smtClean="0">
                <a:solidFill>
                  <a:schemeClr val="tx2">
                    <a:lumMod val="50000"/>
                  </a:schemeClr>
                </a:solidFill>
              </a:rPr>
              <a:t>es</a:t>
            </a:r>
            <a:r>
              <a:rPr lang="en-GB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b="1" dirty="0" err="1" smtClean="0">
                <a:solidFill>
                  <a:schemeClr val="tx2">
                    <a:lumMod val="50000"/>
                  </a:schemeClr>
                </a:solidFill>
              </a:rPr>
              <a:t>muy</a:t>
            </a:r>
            <a:r>
              <a:rPr lang="en-GB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b="1" dirty="0" err="1" smtClean="0">
                <a:solidFill>
                  <a:schemeClr val="tx2">
                    <a:lumMod val="50000"/>
                  </a:schemeClr>
                </a:solidFill>
              </a:rPr>
              <a:t>pequeño</a:t>
            </a:r>
            <a:r>
              <a:rPr lang="en-GB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r>
              <a:rPr lang="en-GB" b="1" dirty="0" err="1" smtClean="0">
                <a:solidFill>
                  <a:schemeClr val="tx2">
                    <a:lumMod val="50000"/>
                  </a:schemeClr>
                </a:solidFill>
              </a:rPr>
              <a:t>Mi</a:t>
            </a:r>
            <a:r>
              <a:rPr lang="en-GB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b="1" dirty="0" err="1" smtClean="0">
                <a:solidFill>
                  <a:schemeClr val="tx2">
                    <a:lumMod val="50000"/>
                  </a:schemeClr>
                </a:solidFill>
              </a:rPr>
              <a:t>vestido</a:t>
            </a:r>
            <a:r>
              <a:rPr lang="en-GB" b="1" dirty="0" smtClean="0">
                <a:solidFill>
                  <a:schemeClr val="tx2">
                    <a:lumMod val="50000"/>
                  </a:schemeClr>
                </a:solidFill>
              </a:rPr>
              <a:t> era </a:t>
            </a:r>
            <a:r>
              <a:rPr lang="en-GB" b="1" dirty="0" err="1" smtClean="0">
                <a:solidFill>
                  <a:schemeClr val="tx2">
                    <a:lumMod val="50000"/>
                  </a:schemeClr>
                </a:solidFill>
              </a:rPr>
              <a:t>rojo</a:t>
            </a:r>
            <a:r>
              <a:rPr lang="en-GB" b="1" dirty="0" smtClean="0">
                <a:solidFill>
                  <a:schemeClr val="tx2">
                    <a:lumMod val="50000"/>
                  </a:schemeClr>
                </a:solidFill>
              </a:rPr>
              <a:t>, ¿</a:t>
            </a:r>
            <a:r>
              <a:rPr lang="en-GB" b="1" dirty="0" err="1" smtClean="0">
                <a:solidFill>
                  <a:schemeClr val="tx2">
                    <a:lumMod val="50000"/>
                  </a:schemeClr>
                </a:solidFill>
              </a:rPr>
              <a:t>Cómo</a:t>
            </a:r>
            <a:r>
              <a:rPr lang="en-GB" b="1" dirty="0" smtClean="0">
                <a:solidFill>
                  <a:schemeClr val="tx2">
                    <a:lumMod val="50000"/>
                  </a:schemeClr>
                </a:solidFill>
              </a:rPr>
              <a:t> era </a:t>
            </a:r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</a:rPr>
              <a:t>el </a:t>
            </a:r>
            <a:r>
              <a:rPr lang="en-GB" b="1" dirty="0" err="1" smtClean="0">
                <a:solidFill>
                  <a:schemeClr val="accent6">
                    <a:lumMod val="50000"/>
                  </a:schemeClr>
                </a:solidFill>
              </a:rPr>
              <a:t>tuyo</a:t>
            </a:r>
            <a:r>
              <a:rPr lang="en-GB" b="1" dirty="0" smtClean="0">
                <a:solidFill>
                  <a:schemeClr val="tx2">
                    <a:lumMod val="50000"/>
                  </a:schemeClr>
                </a:solidFill>
              </a:rPr>
              <a:t>?</a:t>
            </a:r>
          </a:p>
          <a:p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</a:rPr>
              <a:t>El </a:t>
            </a:r>
            <a:r>
              <a:rPr lang="en-GB" b="1" dirty="0" err="1" smtClean="0">
                <a:solidFill>
                  <a:schemeClr val="accent6">
                    <a:lumMod val="50000"/>
                  </a:schemeClr>
                </a:solidFill>
              </a:rPr>
              <a:t>mío</a:t>
            </a:r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b="1" dirty="0" smtClean="0">
                <a:solidFill>
                  <a:schemeClr val="tx2">
                    <a:lumMod val="50000"/>
                  </a:schemeClr>
                </a:solidFill>
              </a:rPr>
              <a:t>era blanco</a:t>
            </a:r>
            <a:endParaRPr lang="en-GB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083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GB" b="1" dirty="0"/>
              <a:t>The possessive pronouns are:</a:t>
            </a:r>
            <a:endParaRPr lang="en-GB" dirty="0"/>
          </a:p>
          <a:p>
            <a:r>
              <a:rPr lang="en-GB" dirty="0"/>
              <a:t>El </a:t>
            </a:r>
            <a:r>
              <a:rPr lang="en-GB" dirty="0" err="1"/>
              <a:t>mío</a:t>
            </a:r>
            <a:r>
              <a:rPr lang="en-GB" dirty="0"/>
              <a:t>, la </a:t>
            </a:r>
            <a:r>
              <a:rPr lang="en-GB" dirty="0" err="1"/>
              <a:t>mía</a:t>
            </a:r>
            <a:r>
              <a:rPr lang="en-GB" dirty="0"/>
              <a:t>, los </a:t>
            </a:r>
            <a:r>
              <a:rPr lang="en-GB" dirty="0" err="1"/>
              <a:t>míos</a:t>
            </a:r>
            <a:r>
              <a:rPr lang="en-GB" dirty="0"/>
              <a:t>, </a:t>
            </a:r>
            <a:r>
              <a:rPr lang="en-GB" dirty="0" err="1"/>
              <a:t>las</a:t>
            </a:r>
            <a:r>
              <a:rPr lang="en-GB" dirty="0"/>
              <a:t> </a:t>
            </a:r>
            <a:r>
              <a:rPr lang="en-GB" dirty="0" err="1"/>
              <a:t>mías</a:t>
            </a:r>
            <a:r>
              <a:rPr lang="en-GB" dirty="0"/>
              <a:t> (mine).</a:t>
            </a:r>
          </a:p>
          <a:p>
            <a:r>
              <a:rPr lang="en-GB" dirty="0"/>
              <a:t>El </a:t>
            </a:r>
            <a:r>
              <a:rPr lang="en-GB" dirty="0" err="1"/>
              <a:t>tuyo</a:t>
            </a:r>
            <a:r>
              <a:rPr lang="en-GB" dirty="0"/>
              <a:t>, la </a:t>
            </a:r>
            <a:r>
              <a:rPr lang="en-GB" dirty="0" err="1"/>
              <a:t>tuya</a:t>
            </a:r>
            <a:r>
              <a:rPr lang="en-GB" dirty="0"/>
              <a:t>, los </a:t>
            </a:r>
            <a:r>
              <a:rPr lang="en-GB" dirty="0" err="1"/>
              <a:t>tuyos</a:t>
            </a:r>
            <a:r>
              <a:rPr lang="en-GB" dirty="0"/>
              <a:t>, </a:t>
            </a:r>
            <a:r>
              <a:rPr lang="en-GB" dirty="0" err="1"/>
              <a:t>las</a:t>
            </a:r>
            <a:r>
              <a:rPr lang="en-GB" dirty="0"/>
              <a:t> </a:t>
            </a:r>
            <a:r>
              <a:rPr lang="en-GB" dirty="0" err="1"/>
              <a:t>tuyas</a:t>
            </a:r>
            <a:r>
              <a:rPr lang="en-GB" dirty="0"/>
              <a:t> (yours).</a:t>
            </a:r>
          </a:p>
          <a:p>
            <a:r>
              <a:rPr lang="en-GB" dirty="0"/>
              <a:t>El </a:t>
            </a:r>
            <a:r>
              <a:rPr lang="en-GB" dirty="0" err="1"/>
              <a:t>suyo</a:t>
            </a:r>
            <a:r>
              <a:rPr lang="en-GB" dirty="0"/>
              <a:t>, la </a:t>
            </a:r>
            <a:r>
              <a:rPr lang="en-GB" dirty="0" err="1"/>
              <a:t>suya</a:t>
            </a:r>
            <a:r>
              <a:rPr lang="en-GB" dirty="0"/>
              <a:t>, los </a:t>
            </a:r>
            <a:r>
              <a:rPr lang="en-GB" dirty="0" err="1"/>
              <a:t>suyos</a:t>
            </a:r>
            <a:r>
              <a:rPr lang="en-GB" dirty="0"/>
              <a:t>, </a:t>
            </a:r>
            <a:r>
              <a:rPr lang="en-GB" dirty="0" err="1"/>
              <a:t>las</a:t>
            </a:r>
            <a:r>
              <a:rPr lang="en-GB" dirty="0"/>
              <a:t> </a:t>
            </a:r>
            <a:r>
              <a:rPr lang="en-GB" dirty="0" err="1"/>
              <a:t>suyas</a:t>
            </a:r>
            <a:r>
              <a:rPr lang="en-GB" dirty="0"/>
              <a:t> (his, hers, theirs, </a:t>
            </a:r>
            <a:r>
              <a:rPr lang="en-GB" dirty="0" err="1"/>
              <a:t>yours,polite</a:t>
            </a:r>
            <a:r>
              <a:rPr lang="en-GB" dirty="0"/>
              <a:t>).</a:t>
            </a:r>
          </a:p>
          <a:p>
            <a:r>
              <a:rPr lang="en-GB" dirty="0"/>
              <a:t>El </a:t>
            </a:r>
            <a:r>
              <a:rPr lang="en-GB" dirty="0" err="1"/>
              <a:t>nuestro</a:t>
            </a:r>
            <a:r>
              <a:rPr lang="en-GB" dirty="0"/>
              <a:t>, la </a:t>
            </a:r>
            <a:r>
              <a:rPr lang="en-GB" dirty="0" err="1"/>
              <a:t>nuestra</a:t>
            </a:r>
            <a:r>
              <a:rPr lang="en-GB" dirty="0"/>
              <a:t>, los </a:t>
            </a:r>
            <a:r>
              <a:rPr lang="en-GB" dirty="0" err="1"/>
              <a:t>nuestros</a:t>
            </a:r>
            <a:r>
              <a:rPr lang="en-GB" dirty="0"/>
              <a:t>, </a:t>
            </a:r>
            <a:r>
              <a:rPr lang="en-GB" dirty="0" err="1"/>
              <a:t>las</a:t>
            </a:r>
            <a:r>
              <a:rPr lang="en-GB" dirty="0"/>
              <a:t> </a:t>
            </a:r>
            <a:r>
              <a:rPr lang="en-GB" dirty="0" err="1"/>
              <a:t>nuestras</a:t>
            </a:r>
            <a:r>
              <a:rPr lang="en-GB" dirty="0"/>
              <a:t> (ours).</a:t>
            </a:r>
          </a:p>
          <a:p>
            <a:r>
              <a:rPr lang="en-GB" dirty="0"/>
              <a:t>El </a:t>
            </a:r>
            <a:r>
              <a:rPr lang="en-GB" dirty="0" err="1"/>
              <a:t>vuestro</a:t>
            </a:r>
            <a:r>
              <a:rPr lang="en-GB" dirty="0"/>
              <a:t>, la </a:t>
            </a:r>
            <a:r>
              <a:rPr lang="en-GB" dirty="0" err="1"/>
              <a:t>vuestra</a:t>
            </a:r>
            <a:r>
              <a:rPr lang="en-GB" dirty="0"/>
              <a:t>, los </a:t>
            </a:r>
            <a:r>
              <a:rPr lang="en-GB" dirty="0" err="1"/>
              <a:t>vuestros</a:t>
            </a:r>
            <a:r>
              <a:rPr lang="en-GB" dirty="0"/>
              <a:t>, </a:t>
            </a:r>
            <a:r>
              <a:rPr lang="en-GB" dirty="0" err="1"/>
              <a:t>las</a:t>
            </a:r>
            <a:r>
              <a:rPr lang="en-GB" dirty="0"/>
              <a:t> </a:t>
            </a:r>
            <a:r>
              <a:rPr lang="en-GB" dirty="0" err="1"/>
              <a:t>vuestras</a:t>
            </a:r>
            <a:r>
              <a:rPr lang="en-GB" dirty="0"/>
              <a:t> (yours familiar).</a:t>
            </a:r>
          </a:p>
          <a:p>
            <a:r>
              <a:rPr lang="en-GB" b="1" dirty="0"/>
              <a:t>It's also good to remember that the possessive pronoun must be preceded by the definite article except for sometimes when it comes after ser.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8121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431</Words>
  <Application>Microsoft Office PowerPoint</Application>
  <PresentationFormat>On-screen Show (4:3)</PresentationFormat>
  <Paragraphs>90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Adjetivos posesivos</vt:lpstr>
      <vt:lpstr>Ahora Tú</vt:lpstr>
      <vt:lpstr>Pronombres posesivos</vt:lpstr>
      <vt:lpstr>Ahora tú</vt:lpstr>
      <vt:lpstr>Ahora tú</vt:lpstr>
      <vt:lpstr>PowerPoint Presentation</vt:lpstr>
    </vt:vector>
  </TitlesOfParts>
  <Company>Newcastle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Comparativos y superlativos</dc:title>
  <dc:creator>nmlh</dc:creator>
  <cp:lastModifiedBy>nmlh</cp:lastModifiedBy>
  <cp:revision>27</cp:revision>
  <dcterms:created xsi:type="dcterms:W3CDTF">2013-11-21T08:33:57Z</dcterms:created>
  <dcterms:modified xsi:type="dcterms:W3CDTF">2014-02-14T08:34:49Z</dcterms:modified>
</cp:coreProperties>
</file>