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omments/comment1.xml" ContentType="application/vnd.openxmlformats-officedocument.presentationml.comments+xml"/>
  <Override PartName="/ppt/comments/comment2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60" r:id="rId5"/>
    <p:sldId id="262" r:id="rId6"/>
    <p:sldId id="276" r:id="rId7"/>
    <p:sldId id="268" r:id="rId8"/>
    <p:sldId id="270" r:id="rId9"/>
    <p:sldId id="271" r:id="rId10"/>
    <p:sldId id="264" r:id="rId11"/>
    <p:sldId id="265" r:id="rId12"/>
    <p:sldId id="277" r:id="rId13"/>
    <p:sldId id="278" r:id="rId14"/>
    <p:sldId id="267" r:id="rId15"/>
    <p:sldId id="272" r:id="rId16"/>
    <p:sldId id="274" r:id="rId17"/>
    <p:sldId id="275" r:id="rId18"/>
    <p:sldId id="263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Jaume" initials="J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294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2-07-01T21:45:24.428" idx="2">
    <p:pos x="5208" y="1932"/>
    <p:text>comprovar</p:text>
  </p:cm>
</p:cmLst>
</file>

<file path=ppt/comments/comment2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2-07-01T21:45:12.353" idx="1">
    <p:pos x="5112" y="2448"/>
    <p:text>comprovar</p:text>
  </p:cm>
</p:cmLst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rgbClr val="0031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417763"/>
            <a:ext cx="7847013" cy="1439862"/>
          </a:xfrm>
        </p:spPr>
        <p:txBody>
          <a:bodyPr/>
          <a:lstStyle>
            <a:lvl1pPr>
              <a:defRPr sz="40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5800" y="5908675"/>
            <a:ext cx="7847013" cy="360363"/>
          </a:xfrm>
        </p:spPr>
        <p:txBody>
          <a:bodyPr/>
          <a:lstStyle>
            <a:lvl1pPr marL="0" indent="0">
              <a:lnSpc>
                <a:spcPct val="100000"/>
              </a:lnSpc>
              <a:buFontTx/>
              <a:buNone/>
              <a:defRPr>
                <a:solidFill>
                  <a:schemeClr val="tx2"/>
                </a:solidFill>
              </a:defRPr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cxnSp>
        <p:nvCxnSpPr>
          <p:cNvPr id="3086" name="AutoShape 14"/>
          <p:cNvCxnSpPr>
            <a:cxnSpLocks noChangeShapeType="1"/>
          </p:cNvCxnSpPr>
          <p:nvPr/>
        </p:nvCxnSpPr>
        <p:spPr bwMode="auto">
          <a:xfrm>
            <a:off x="9144000" y="4149725"/>
            <a:ext cx="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088" name="AutoShape 16"/>
          <p:cNvSpPr>
            <a:spLocks noChangeArrowheads="1"/>
          </p:cNvSpPr>
          <p:nvPr/>
        </p:nvSpPr>
        <p:spPr bwMode="auto">
          <a:xfrm rot="5400000">
            <a:off x="8302625" y="6019800"/>
            <a:ext cx="838200" cy="838200"/>
          </a:xfrm>
          <a:prstGeom prst="rtTriangle">
            <a:avLst/>
          </a:prstGeom>
          <a:solidFill>
            <a:srgbClr val="0083BE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 vert="eaVert" wrap="none" anchor="ctr"/>
          <a:lstStyle/>
          <a:p>
            <a:pPr algn="ctr" eaLnBrk="0" hangingPunct="0"/>
            <a:endParaRPr lang="en-US"/>
          </a:p>
        </p:txBody>
      </p:sp>
      <p:pic>
        <p:nvPicPr>
          <p:cNvPr id="3094" name="Picture 22" descr="aston_uni_birm_p7461_CMYK_whit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260350"/>
            <a:ext cx="2162175" cy="8810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38703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62725" y="563563"/>
            <a:ext cx="1957388" cy="55546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563563"/>
            <a:ext cx="5724525" cy="55546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79103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50210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626829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093913"/>
            <a:ext cx="3657600" cy="40243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5800" y="2093913"/>
            <a:ext cx="3657600" cy="40243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2491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10048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63750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078246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375872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684768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563563"/>
            <a:ext cx="7834313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2093913"/>
            <a:ext cx="7467600" cy="4024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34" name="AutoShape 10"/>
          <p:cNvSpPr>
            <a:spLocks noChangeArrowheads="1"/>
          </p:cNvSpPr>
          <p:nvPr/>
        </p:nvSpPr>
        <p:spPr bwMode="auto">
          <a:xfrm rot="5400000">
            <a:off x="8302625" y="6019800"/>
            <a:ext cx="838200" cy="838200"/>
          </a:xfrm>
          <a:prstGeom prst="rtTriangle">
            <a:avLst/>
          </a:prstGeom>
          <a:solidFill>
            <a:srgbClr val="0083BE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 vert="eaVert" wrap="none" anchor="ctr"/>
          <a:lstStyle/>
          <a:p>
            <a:pPr algn="ctr" eaLnBrk="0" hangingPunct="0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000">
          <a:solidFill>
            <a:srgbClr val="003150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000">
          <a:solidFill>
            <a:srgbClr val="003150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000">
          <a:solidFill>
            <a:srgbClr val="003150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000">
          <a:solidFill>
            <a:srgbClr val="003150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000">
          <a:solidFill>
            <a:srgbClr val="003150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000">
          <a:solidFill>
            <a:srgbClr val="003150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000">
          <a:solidFill>
            <a:srgbClr val="003150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000">
          <a:solidFill>
            <a:srgbClr val="003150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000">
          <a:solidFill>
            <a:srgbClr val="003150"/>
          </a:solidFill>
          <a:latin typeface="Arial" charset="0"/>
        </a:defRPr>
      </a:lvl9pPr>
    </p:titleStyle>
    <p:bodyStyle>
      <a:lvl1pPr marL="342900" indent="-342900" algn="l" rtl="0" eaLnBrk="1" fontAlgn="base" hangingPunct="1">
        <a:lnSpc>
          <a:spcPct val="108000"/>
        </a:lnSpc>
        <a:spcBef>
          <a:spcPct val="0"/>
        </a:spcBef>
        <a:spcAft>
          <a:spcPct val="0"/>
        </a:spcAft>
        <a:buBlip>
          <a:blip r:embed="rId13"/>
        </a:buBlip>
        <a:defRPr sz="2000">
          <a:solidFill>
            <a:srgbClr val="003150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lnSpc>
          <a:spcPct val="108000"/>
        </a:lnSpc>
        <a:spcBef>
          <a:spcPct val="0"/>
        </a:spcBef>
        <a:spcAft>
          <a:spcPct val="0"/>
        </a:spcAft>
        <a:buBlip>
          <a:blip r:embed="rId13"/>
        </a:buBlip>
        <a:defRPr sz="2000">
          <a:solidFill>
            <a:srgbClr val="003150"/>
          </a:solidFill>
          <a:latin typeface="+mn-lt"/>
        </a:defRPr>
      </a:lvl2pPr>
      <a:lvl3pPr marL="1143000" indent="-228600" algn="l" rtl="0" eaLnBrk="1" fontAlgn="base" hangingPunct="1">
        <a:lnSpc>
          <a:spcPct val="108000"/>
        </a:lnSpc>
        <a:spcBef>
          <a:spcPct val="0"/>
        </a:spcBef>
        <a:spcAft>
          <a:spcPct val="0"/>
        </a:spcAft>
        <a:buBlip>
          <a:blip r:embed="rId13"/>
        </a:buBlip>
        <a:defRPr sz="2000">
          <a:solidFill>
            <a:srgbClr val="003150"/>
          </a:solidFill>
          <a:latin typeface="+mn-lt"/>
        </a:defRPr>
      </a:lvl3pPr>
      <a:lvl4pPr marL="1600200" indent="-228600" algn="l" rtl="0" eaLnBrk="1" fontAlgn="base" hangingPunct="1">
        <a:lnSpc>
          <a:spcPct val="108000"/>
        </a:lnSpc>
        <a:spcBef>
          <a:spcPct val="0"/>
        </a:spcBef>
        <a:spcAft>
          <a:spcPct val="0"/>
        </a:spcAft>
        <a:buBlip>
          <a:blip r:embed="rId13"/>
        </a:buBlip>
        <a:defRPr sz="2000">
          <a:solidFill>
            <a:srgbClr val="003150"/>
          </a:solidFill>
          <a:latin typeface="+mn-lt"/>
        </a:defRPr>
      </a:lvl4pPr>
      <a:lvl5pPr marL="2057400" indent="-228600" algn="l" rtl="0" eaLnBrk="1" fontAlgn="base" hangingPunct="1">
        <a:lnSpc>
          <a:spcPct val="108000"/>
        </a:lnSpc>
        <a:spcBef>
          <a:spcPct val="0"/>
        </a:spcBef>
        <a:spcAft>
          <a:spcPct val="0"/>
        </a:spcAft>
        <a:buBlip>
          <a:blip r:embed="rId13"/>
        </a:buBlip>
        <a:defRPr sz="2000">
          <a:solidFill>
            <a:srgbClr val="003150"/>
          </a:solidFill>
          <a:latin typeface="+mn-lt"/>
        </a:defRPr>
      </a:lvl5pPr>
      <a:lvl6pPr marL="2514600" indent="-228600" algn="l" rtl="0" eaLnBrk="1" fontAlgn="base" hangingPunct="1">
        <a:lnSpc>
          <a:spcPct val="108000"/>
        </a:lnSpc>
        <a:spcBef>
          <a:spcPct val="0"/>
        </a:spcBef>
        <a:spcAft>
          <a:spcPct val="0"/>
        </a:spcAft>
        <a:buBlip>
          <a:blip r:embed="rId13"/>
        </a:buBlip>
        <a:defRPr sz="2000">
          <a:solidFill>
            <a:srgbClr val="003150"/>
          </a:solidFill>
          <a:latin typeface="+mn-lt"/>
        </a:defRPr>
      </a:lvl6pPr>
      <a:lvl7pPr marL="2971800" indent="-228600" algn="l" rtl="0" eaLnBrk="1" fontAlgn="base" hangingPunct="1">
        <a:lnSpc>
          <a:spcPct val="108000"/>
        </a:lnSpc>
        <a:spcBef>
          <a:spcPct val="0"/>
        </a:spcBef>
        <a:spcAft>
          <a:spcPct val="0"/>
        </a:spcAft>
        <a:buBlip>
          <a:blip r:embed="rId13"/>
        </a:buBlip>
        <a:defRPr sz="2000">
          <a:solidFill>
            <a:srgbClr val="003150"/>
          </a:solidFill>
          <a:latin typeface="+mn-lt"/>
        </a:defRPr>
      </a:lvl7pPr>
      <a:lvl8pPr marL="3429000" indent="-228600" algn="l" rtl="0" eaLnBrk="1" fontAlgn="base" hangingPunct="1">
        <a:lnSpc>
          <a:spcPct val="108000"/>
        </a:lnSpc>
        <a:spcBef>
          <a:spcPct val="0"/>
        </a:spcBef>
        <a:spcAft>
          <a:spcPct val="0"/>
        </a:spcAft>
        <a:buBlip>
          <a:blip r:embed="rId13"/>
        </a:buBlip>
        <a:defRPr sz="2000">
          <a:solidFill>
            <a:srgbClr val="003150"/>
          </a:solidFill>
          <a:latin typeface="+mn-lt"/>
        </a:defRPr>
      </a:lvl8pPr>
      <a:lvl9pPr marL="3886200" indent="-228600" algn="l" rtl="0" eaLnBrk="1" fontAlgn="base" hangingPunct="1">
        <a:lnSpc>
          <a:spcPct val="108000"/>
        </a:lnSpc>
        <a:spcBef>
          <a:spcPct val="0"/>
        </a:spcBef>
        <a:spcAft>
          <a:spcPct val="0"/>
        </a:spcAft>
        <a:buBlip>
          <a:blip r:embed="rId13"/>
        </a:buBlip>
        <a:defRPr sz="2000">
          <a:solidFill>
            <a:srgbClr val="003150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ejemplo%20argumentaci&#243;n%202.docx" TargetMode="External"/><Relationship Id="rId2" Type="http://schemas.openxmlformats.org/officeDocument/2006/relationships/hyperlink" Target="ejemplo%20argumentaci&#243;n%201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apoyolingua.com/practica/elperro.html" TargetMode="External"/><Relationship Id="rId4" Type="http://schemas.openxmlformats.org/officeDocument/2006/relationships/image" Target="../media/image1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file:///\\Nas\home\My%20Documents\Routes%20into%20Languages\Resources\Transition%20materials\to%20check\m&#243;dulo%205\Module%205%20-%20Academic%20Writing%20activities.ppt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Actividades%20m&#243;dulo%205.pptx" TargetMode="Externa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ntic.educacion.es/w3/recursos/primaria/lengua_literatura/el_texto/bases/bases_pro_cohesion2.htm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spagnolfacile.com/exercices/exercice-espagnol-2/exercice-espagnol-53087.php" TargetMode="External"/><Relationship Id="rId2" Type="http://schemas.openxmlformats.org/officeDocument/2006/relationships/hyperlink" Target="http://iteslj.org/v/s/ab-conjunctions.html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hes.com/bcn/spanish/boletin/boletin40/sp2.html" TargetMode="External"/><Relationship Id="rId2" Type="http://schemas.openxmlformats.org/officeDocument/2006/relationships/hyperlink" Target="Actividades%20m&#243;dulo%205.pptx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uco.es/webuco/buc/pdfdoc/librode_estilo.pdf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aprenderespanol.org/gramatica/oracion-texto.html" TargetMode="Externa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uco.es/webuco/buc/pdfdoc/librode_estilo.pdf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stpr.upf.edu/tutorial/" TargetMode="External"/><Relationship Id="rId2" Type="http://schemas.openxmlformats.org/officeDocument/2006/relationships/hyperlink" Target="http://www.materialesdelengua.org/LENGUA/tipologia/argumentacion/argumentacion.htm" TargetMode="External"/><Relationship Id="rId1" Type="http://schemas.openxmlformats.org/officeDocument/2006/relationships/slideLayout" Target="../slideLayouts/slideLayout2.xml"/><Relationship Id="rId5" Type="http://schemas.openxmlformats.org/officeDocument/2006/relationships/comments" Target="../comments/comment1.xml"/><Relationship Id="rId4" Type="http://schemas.openxmlformats.org/officeDocument/2006/relationships/slide" Target="slide18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hyperlink" Target="http://www.unizar.es/mabueno/wp-content/uploads/2011/10/C%C3%B3mo%20presentar%20trabajosacad%C3%A9micos.pdf" TargetMode="External"/><Relationship Id="rId3" Type="http://schemas.openxmlformats.org/officeDocument/2006/relationships/hyperlink" Target="http://aprenderespanol.org/gramatica/conjunciones.html" TargetMode="External"/><Relationship Id="rId7" Type="http://schemas.openxmlformats.org/officeDocument/2006/relationships/hyperlink" Target="http://www.kalipedia.com/lengua-castellana/tema/redaccion-textos/trabajo-monografico.html?x=20070417klplyllec_514.Kes" TargetMode="External"/><Relationship Id="rId2" Type="http://schemas.openxmlformats.org/officeDocument/2006/relationships/hyperlink" Target="http://www.uco.es/webuco/buc/pdfdoc/librode_estilo.pdf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ntic.educacion.es/w3/recursos/primaria/lengua_literatura/el_texto/bases/bases_pro_cohesion2.htm" TargetMode="External"/><Relationship Id="rId5" Type="http://schemas.openxmlformats.org/officeDocument/2006/relationships/hyperlink" Target="http://ntic.educacion.es/w3/recursos/primaria/lengua_literatura/el_texto/introduccion/introduccion_adecuacion_pragmatica.htm" TargetMode="External"/><Relationship Id="rId10" Type="http://schemas.openxmlformats.org/officeDocument/2006/relationships/comments" Target="../comments/comment2.xml"/><Relationship Id="rId4" Type="http://schemas.openxmlformats.org/officeDocument/2006/relationships/hyperlink" Target="http://ntic.educacion.es/w3/recursos/primaria/lengua_literatura/el_texto/actividades/actividades_caracterizacion4.html" TargetMode="External"/><Relationship Id="rId9" Type="http://schemas.openxmlformats.org/officeDocument/2006/relationships/hyperlink" Target="http://bibliotecnica.upc.edu/es/content/como-presentar-un-trabajo-academico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bibliotecnica.upc.edu/es/content/como-presentar-un-trabajo-academico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file:///\\Nas\home\My%20Documents\Routes%20into%20Languages\Resources\Transition%20materials\to%20check\m&#243;dulo%205\Module%205%20-%20Academic%20Writing%20activities.pptx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file:///\\Nas\home\My%20Documents\Routes%20into%20Languages\Resources\Transition%20materials\to%20check\m&#243;dulo%205\Module%205%20-%20Academic%20Writing%20activities.pptx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ntic.educacion.es/w3/recursos/primaria/lengua_literatura/el_texto/introduccion/introduccion_adecuacion_pragmatica.htm" TargetMode="External"/><Relationship Id="rId2" Type="http://schemas.openxmlformats.org/officeDocument/2006/relationships/hyperlink" Target="http://ntic.educacion.es/w3/recursos/primaria/lengua_literatura/el_texto/actividades/actividades_caracterizacion4.html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ntic.educacion.es/w3/recursos/primaria/lengua_literatura/el_texto/actividades/actividades_caracterizacion3.html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ntic.educacion.es/w3/recursos/primaria/lengua_literatura/el_texto/actividades/actividades_caracterizacion8.html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xtec.cat/~jgenover/pasivaA.htm" TargetMode="External"/><Relationship Id="rId2" Type="http://schemas.openxmlformats.org/officeDocument/2006/relationships/hyperlink" Target="file:///\\Nas\home\My%20Documents\Routes%20into%20Languages\Resources\Transition%20materials\to%20check\m&#243;dulo%205\Module%205%20-%20Academic%20Writing%20activities.pptx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unameseca.com/ejercicios-unam-canada/Intermedio_1/FrasesImperT_I1.htm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a-ES" dirty="0" smtClean="0"/>
              <a:t>Los secretos de </a:t>
            </a:r>
            <a:br>
              <a:rPr lang="ca-ES" dirty="0" smtClean="0"/>
            </a:br>
            <a:r>
              <a:rPr lang="ca-ES" dirty="0" smtClean="0"/>
              <a:t>la escritura académica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419872" y="6237312"/>
            <a:ext cx="4824909" cy="360363"/>
          </a:xfrm>
        </p:spPr>
        <p:txBody>
          <a:bodyPr/>
          <a:lstStyle/>
          <a:p>
            <a:pPr algn="r"/>
            <a:r>
              <a:rPr lang="ca-ES" sz="1800" dirty="0" smtClean="0">
                <a:solidFill>
                  <a:schemeClr val="bg1"/>
                </a:solidFill>
              </a:rPr>
              <a:t>Módulo 5- Academic Writing Skills</a:t>
            </a:r>
          </a:p>
          <a:p>
            <a:pPr algn="r"/>
            <a:r>
              <a:rPr lang="ca-ES" sz="1800" dirty="0" smtClean="0">
                <a:solidFill>
                  <a:schemeClr val="bg1"/>
                </a:solidFill>
              </a:rPr>
              <a:t>Developed </a:t>
            </a:r>
            <a:r>
              <a:rPr lang="ca-ES" sz="1800" dirty="0" smtClean="0">
                <a:solidFill>
                  <a:schemeClr val="bg1"/>
                </a:solidFill>
              </a:rPr>
              <a:t>by Jordina Sala-Branchadell</a:t>
            </a:r>
            <a:endParaRPr lang="en-US" sz="1800" dirty="0">
              <a:solidFill>
                <a:schemeClr val="bg1"/>
              </a:solidFill>
            </a:endParaRPr>
          </a:p>
        </p:txBody>
      </p:sp>
      <p:pic>
        <p:nvPicPr>
          <p:cNvPr id="18434" name="Picture 2" descr="https://encrypted-tbn2.google.com/images?q=tbn:ANd9GcTf-knnGdEkpYS2xUOC9OUabmAhWHMyGTsLuEac5lf3n6PBP7rt9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44208" y="404664"/>
            <a:ext cx="2160240" cy="214850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324428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dirty="0" smtClean="0"/>
              <a:t>El texto argumentativo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1268760"/>
            <a:ext cx="7467600" cy="4024312"/>
          </a:xfrm>
        </p:spPr>
        <p:txBody>
          <a:bodyPr/>
          <a:lstStyle/>
          <a:p>
            <a:r>
              <a:rPr lang="ca-ES" dirty="0" smtClean="0"/>
              <a:t>El </a:t>
            </a:r>
            <a:r>
              <a:rPr lang="ca-ES" b="1" dirty="0" smtClean="0"/>
              <a:t>ensayo</a:t>
            </a:r>
            <a:r>
              <a:rPr lang="ca-ES" dirty="0" smtClean="0"/>
              <a:t> es el género más habitual en la investigación académica humanística, incluyendo las filologías y las ciencias sociales.</a:t>
            </a:r>
          </a:p>
          <a:p>
            <a:endParaRPr lang="ca-ES" dirty="0" smtClean="0"/>
          </a:p>
          <a:p>
            <a:r>
              <a:rPr lang="ca-ES" dirty="0" smtClean="0"/>
              <a:t>El objetivo principal de un ensayo es mostrar una </a:t>
            </a:r>
            <a:r>
              <a:rPr lang="ca-ES" b="1" dirty="0" smtClean="0"/>
              <a:t>opinión informada y razonada </a:t>
            </a:r>
            <a:r>
              <a:rPr lang="ca-ES" dirty="0" smtClean="0"/>
              <a:t>sobre un determinado tema. Por lo tanto, los argumentos deben estar documentados (ver citas y referencias, Unidad 4) y bien expresados. </a:t>
            </a:r>
          </a:p>
          <a:p>
            <a:endParaRPr lang="ca-ES" dirty="0" smtClean="0"/>
          </a:p>
          <a:p>
            <a:r>
              <a:rPr lang="ca-ES" dirty="0" smtClean="0"/>
              <a:t>En los siguientes documentos encontrarás dos ejemplos de texto argumentativo:</a:t>
            </a:r>
          </a:p>
          <a:p>
            <a:pPr lvl="1"/>
            <a:r>
              <a:rPr lang="ca-ES" dirty="0" smtClean="0">
                <a:hlinkClick r:id="rId2" action="ppaction://hlinkfile"/>
              </a:rPr>
              <a:t>Ejemplo 1</a:t>
            </a:r>
            <a:endParaRPr lang="ca-ES" dirty="0" smtClean="0"/>
          </a:p>
          <a:p>
            <a:pPr lvl="1"/>
            <a:r>
              <a:rPr lang="ca-ES" dirty="0" smtClean="0">
                <a:hlinkClick r:id="rId3" action="ppaction://hlinkfile"/>
              </a:rPr>
              <a:t>Ejemplo 2</a:t>
            </a:r>
            <a:endParaRPr lang="ca-E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Rounded Rectangular Callout 3"/>
          <p:cNvSpPr/>
          <p:nvPr/>
        </p:nvSpPr>
        <p:spPr>
          <a:xfrm>
            <a:off x="3419872" y="440668"/>
            <a:ext cx="5544616" cy="2520280"/>
          </a:xfrm>
          <a:prstGeom prst="wedgeRoundRectCallout">
            <a:avLst>
              <a:gd name="adj1" fmla="val -66612"/>
              <a:gd name="adj2" fmla="val 53011"/>
              <a:gd name="adj3" fmla="val 16667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a-ES" dirty="0" smtClean="0"/>
              <a:t>En el módulo 4, ya trabajamos fórmulas para </a:t>
            </a:r>
            <a:r>
              <a:rPr lang="ca-ES" b="1" dirty="0" smtClean="0"/>
              <a:t>referenciar la información </a:t>
            </a:r>
            <a:r>
              <a:rPr lang="ca-ES" dirty="0" smtClean="0"/>
              <a:t>y presentar argumentos bien documentados. </a:t>
            </a:r>
          </a:p>
          <a:p>
            <a:pPr algn="ctr"/>
            <a:endParaRPr lang="ca-ES" dirty="0" smtClean="0"/>
          </a:p>
          <a:p>
            <a:pPr algn="ctr"/>
            <a:r>
              <a:rPr lang="ca-ES" dirty="0" smtClean="0"/>
              <a:t>A </a:t>
            </a:r>
            <a:r>
              <a:rPr lang="ca-ES" dirty="0"/>
              <a:t>continuación, </a:t>
            </a:r>
            <a:r>
              <a:rPr lang="ca-ES" dirty="0" smtClean="0"/>
              <a:t>por lo tanto, revisaremos algunas </a:t>
            </a:r>
            <a:r>
              <a:rPr lang="ca-ES" b="1" dirty="0"/>
              <a:t>estrategias </a:t>
            </a:r>
            <a:r>
              <a:rPr lang="ca-ES" b="1" dirty="0" smtClean="0"/>
              <a:t>de redacción </a:t>
            </a:r>
            <a:r>
              <a:rPr lang="ca-ES" dirty="0" smtClean="0"/>
              <a:t>te ayuden a mejorar tu expresión escrita en textos académicos. </a:t>
            </a:r>
            <a:endParaRPr lang="ca-ES" dirty="0"/>
          </a:p>
        </p:txBody>
      </p:sp>
      <p:sp>
        <p:nvSpPr>
          <p:cNvPr id="5" name="Content Placeholder 3"/>
          <p:cNvSpPr txBox="1">
            <a:spLocks/>
          </p:cNvSpPr>
          <p:nvPr/>
        </p:nvSpPr>
        <p:spPr bwMode="auto">
          <a:xfrm>
            <a:off x="3419872" y="4581128"/>
            <a:ext cx="5328592" cy="1906098"/>
          </a:xfrm>
          <a:prstGeom prst="rightArrowCallout">
            <a:avLst>
              <a:gd name="adj1" fmla="val 25000"/>
              <a:gd name="adj2" fmla="val 25000"/>
              <a:gd name="adj3" fmla="val 25000"/>
              <a:gd name="adj4" fmla="val 83851"/>
            </a:avLst>
          </a:prstGeom>
          <a:ln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lnSpc>
                <a:spcPct val="108000"/>
              </a:lnSpc>
              <a:spcBef>
                <a:spcPct val="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003150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lnSpc>
                <a:spcPct val="108000"/>
              </a:lnSpc>
              <a:spcBef>
                <a:spcPct val="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003150"/>
                </a:solidFill>
                <a:latin typeface="+mn-lt"/>
              </a:defRPr>
            </a:lvl2pPr>
            <a:lvl3pPr marL="1143000" indent="-228600" algn="l" rtl="0" eaLnBrk="1" fontAlgn="base" hangingPunct="1">
              <a:lnSpc>
                <a:spcPct val="108000"/>
              </a:lnSpc>
              <a:spcBef>
                <a:spcPct val="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003150"/>
                </a:solidFill>
                <a:latin typeface="+mn-lt"/>
              </a:defRPr>
            </a:lvl3pPr>
            <a:lvl4pPr marL="1600200" indent="-228600" algn="l" rtl="0" eaLnBrk="1" fontAlgn="base" hangingPunct="1">
              <a:lnSpc>
                <a:spcPct val="108000"/>
              </a:lnSpc>
              <a:spcBef>
                <a:spcPct val="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003150"/>
                </a:solidFill>
                <a:latin typeface="+mn-lt"/>
              </a:defRPr>
            </a:lvl4pPr>
            <a:lvl5pPr marL="2057400" indent="-228600" algn="l" rtl="0" eaLnBrk="1" fontAlgn="base" hangingPunct="1">
              <a:lnSpc>
                <a:spcPct val="108000"/>
              </a:lnSpc>
              <a:spcBef>
                <a:spcPct val="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003150"/>
                </a:solidFill>
                <a:latin typeface="+mn-lt"/>
              </a:defRPr>
            </a:lvl5pPr>
            <a:lvl6pPr marL="2514600" indent="-228600" algn="l" rtl="0" eaLnBrk="1" fontAlgn="base" hangingPunct="1">
              <a:lnSpc>
                <a:spcPct val="108000"/>
              </a:lnSpc>
              <a:spcBef>
                <a:spcPct val="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003150"/>
                </a:solidFill>
                <a:latin typeface="+mn-lt"/>
              </a:defRPr>
            </a:lvl6pPr>
            <a:lvl7pPr marL="2971800" indent="-228600" algn="l" rtl="0" eaLnBrk="1" fontAlgn="base" hangingPunct="1">
              <a:lnSpc>
                <a:spcPct val="108000"/>
              </a:lnSpc>
              <a:spcBef>
                <a:spcPct val="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003150"/>
                </a:solidFill>
                <a:latin typeface="+mn-lt"/>
              </a:defRPr>
            </a:lvl7pPr>
            <a:lvl8pPr marL="3429000" indent="-228600" algn="l" rtl="0" eaLnBrk="1" fontAlgn="base" hangingPunct="1">
              <a:lnSpc>
                <a:spcPct val="108000"/>
              </a:lnSpc>
              <a:spcBef>
                <a:spcPct val="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003150"/>
                </a:solidFill>
                <a:latin typeface="+mn-lt"/>
              </a:defRPr>
            </a:lvl8pPr>
            <a:lvl9pPr marL="3886200" indent="-228600" algn="l" rtl="0" eaLnBrk="1" fontAlgn="base" hangingPunct="1">
              <a:lnSpc>
                <a:spcPct val="108000"/>
              </a:lnSpc>
              <a:spcBef>
                <a:spcPct val="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003150"/>
                </a:solidFill>
                <a:latin typeface="+mn-lt"/>
              </a:defRPr>
            </a:lvl9pPr>
          </a:lstStyle>
          <a:p>
            <a:pPr marL="0" indent="0" algn="ctr">
              <a:buNone/>
            </a:pPr>
            <a:r>
              <a:rPr lang="ca-ES" dirty="0" smtClean="0">
                <a:solidFill>
                  <a:schemeClr val="bg1"/>
                </a:solidFill>
              </a:rPr>
              <a:t>ACTIVIDAD 6: </a:t>
            </a:r>
          </a:p>
          <a:p>
            <a:pPr marL="0" indent="0" algn="ctr">
              <a:buNone/>
            </a:pPr>
            <a:r>
              <a:rPr lang="ca-ES" dirty="0" smtClean="0">
                <a:solidFill>
                  <a:schemeClr val="bg1"/>
                </a:solidFill>
              </a:rPr>
              <a:t>Las partes de un texto argumentativo. </a:t>
            </a:r>
          </a:p>
          <a:p>
            <a:pPr marL="0" indent="0" algn="ctr">
              <a:buNone/>
            </a:pPr>
            <a:r>
              <a:rPr lang="ca-ES" dirty="0" smtClean="0">
                <a:solidFill>
                  <a:schemeClr val="bg1"/>
                </a:solidFill>
              </a:rPr>
              <a:t>Lee </a:t>
            </a:r>
            <a:r>
              <a:rPr lang="ca-ES" dirty="0" smtClean="0">
                <a:solidFill>
                  <a:schemeClr val="bg1"/>
                </a:solidFill>
                <a:hlinkClick r:id="rId5"/>
              </a:rPr>
              <a:t>este texto</a:t>
            </a:r>
            <a:r>
              <a:rPr lang="ca-ES" dirty="0" smtClean="0">
                <a:solidFill>
                  <a:schemeClr val="bg1"/>
                </a:solidFill>
              </a:rPr>
              <a:t> e identifica su estructura: introducción, cuerpo y conclusión.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38518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  <p:bldP spid="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a-ES" dirty="0" smtClean="0"/>
              <a:t>Estrategias para presentar un argumento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412776"/>
            <a:ext cx="8352928" cy="403244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a-ES" dirty="0" smtClean="0"/>
              <a:t>Para defender una opinión, existen diversas formas de exponer las ideas en un párrafo:</a:t>
            </a:r>
          </a:p>
          <a:p>
            <a:pPr marL="0" indent="0">
              <a:buNone/>
            </a:pPr>
            <a:endParaRPr lang="ca-ES" dirty="0" smtClean="0"/>
          </a:p>
          <a:p>
            <a:pPr lvl="1">
              <a:lnSpc>
                <a:spcPct val="150000"/>
              </a:lnSpc>
            </a:pPr>
            <a:r>
              <a:rPr lang="ca-ES" dirty="0" smtClean="0"/>
              <a:t>Poner un ejemplo- </a:t>
            </a:r>
            <a:r>
              <a:rPr lang="ca-ES" b="1" dirty="0" smtClean="0"/>
              <a:t>Ejemplificación</a:t>
            </a:r>
          </a:p>
          <a:p>
            <a:pPr lvl="1">
              <a:lnSpc>
                <a:spcPct val="150000"/>
              </a:lnSpc>
            </a:pPr>
            <a:r>
              <a:rPr lang="ca-ES" dirty="0" smtClean="0"/>
              <a:t>Repetir la misma idea con palabras diferentes- </a:t>
            </a:r>
            <a:r>
              <a:rPr lang="ca-ES" b="1" dirty="0" smtClean="0"/>
              <a:t>Corroboración</a:t>
            </a:r>
          </a:p>
          <a:p>
            <a:pPr lvl="1">
              <a:lnSpc>
                <a:spcPct val="150000"/>
              </a:lnSpc>
            </a:pPr>
            <a:r>
              <a:rPr lang="ca-ES" dirty="0" smtClean="0"/>
              <a:t>Eliminar cualquier tipo de duda o alternativa -</a:t>
            </a:r>
            <a:r>
              <a:rPr lang="ca-ES" b="1" dirty="0" smtClean="0"/>
              <a:t>Tábula rasa</a:t>
            </a:r>
          </a:p>
          <a:p>
            <a:pPr lvl="1">
              <a:lnSpc>
                <a:spcPct val="150000"/>
              </a:lnSpc>
            </a:pPr>
            <a:r>
              <a:rPr lang="ca-ES" dirty="0" smtClean="0"/>
              <a:t>Contrastar ideas opuestas- </a:t>
            </a:r>
            <a:r>
              <a:rPr lang="ca-ES" b="1" dirty="0" smtClean="0"/>
              <a:t>Negación </a:t>
            </a:r>
            <a:r>
              <a:rPr lang="ca-ES" b="1" dirty="0" smtClean="0">
                <a:sym typeface="Wingdings" pitchFamily="2" charset="2"/>
              </a:rPr>
              <a:t></a:t>
            </a:r>
            <a:r>
              <a:rPr lang="ca-ES" b="1" dirty="0" smtClean="0"/>
              <a:t>afirmación</a:t>
            </a:r>
          </a:p>
          <a:p>
            <a:pPr lvl="1">
              <a:lnSpc>
                <a:spcPct val="150000"/>
              </a:lnSpc>
            </a:pPr>
            <a:r>
              <a:rPr lang="ca-ES" dirty="0" smtClean="0"/>
              <a:t>Enumerar diversos motivos- </a:t>
            </a:r>
            <a:r>
              <a:rPr lang="ca-ES" b="1" dirty="0" smtClean="0"/>
              <a:t>Argumentación in crescendo</a:t>
            </a:r>
            <a:r>
              <a:rPr lang="ca-ES" dirty="0" smtClean="0"/>
              <a:t>.</a:t>
            </a:r>
          </a:p>
          <a:p>
            <a:pPr lvl="1">
              <a:lnSpc>
                <a:spcPct val="150000"/>
              </a:lnSpc>
            </a:pPr>
            <a:r>
              <a:rPr lang="ca-ES" dirty="0" smtClean="0"/>
              <a:t>Valorar </a:t>
            </a:r>
            <a:r>
              <a:rPr lang="ca-ES" dirty="0"/>
              <a:t>otros puntos de vista </a:t>
            </a:r>
            <a:r>
              <a:rPr lang="ca-ES" dirty="0" smtClean="0"/>
              <a:t>antes del </a:t>
            </a:r>
            <a:r>
              <a:rPr lang="ca-ES" dirty="0"/>
              <a:t>propio- </a:t>
            </a:r>
            <a:r>
              <a:rPr lang="ca-ES" b="1" dirty="0" smtClean="0"/>
              <a:t>Concesión</a:t>
            </a:r>
            <a:endParaRPr lang="ca-ES" b="1" dirty="0"/>
          </a:p>
          <a:p>
            <a:pPr marL="0" indent="0">
              <a:lnSpc>
                <a:spcPct val="150000"/>
              </a:lnSpc>
              <a:buNone/>
            </a:pPr>
            <a:endParaRPr lang="ca-ES" b="1" dirty="0"/>
          </a:p>
        </p:txBody>
      </p:sp>
      <p:sp>
        <p:nvSpPr>
          <p:cNvPr id="4" name="Right Arrow Callout 3"/>
          <p:cNvSpPr/>
          <p:nvPr/>
        </p:nvSpPr>
        <p:spPr>
          <a:xfrm>
            <a:off x="1763688" y="1412776"/>
            <a:ext cx="6696744" cy="2016224"/>
          </a:xfrm>
          <a:prstGeom prst="rightArrowCallout">
            <a:avLst>
              <a:gd name="adj1" fmla="val 25000"/>
              <a:gd name="adj2" fmla="val 25000"/>
              <a:gd name="adj3" fmla="val 25000"/>
              <a:gd name="adj4" fmla="val 8371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a-ES" dirty="0"/>
              <a:t> </a:t>
            </a:r>
            <a:r>
              <a:rPr lang="ca-ES" dirty="0">
                <a:hlinkClick r:id="rId2" action="ppaction://hlinkpres?slideindex=19&amp;slidetitle=Actividad 7:"/>
              </a:rPr>
              <a:t>ACTIVIDAD </a:t>
            </a:r>
            <a:r>
              <a:rPr lang="ca-ES" dirty="0" smtClean="0">
                <a:hlinkClick r:id="rId2" action="ppaction://hlinkpres?slideindex=19&amp;slidetitle=Actividad 7:"/>
              </a:rPr>
              <a:t>7</a:t>
            </a:r>
            <a:r>
              <a:rPr lang="ca-ES" dirty="0" smtClean="0"/>
              <a:t>: </a:t>
            </a:r>
          </a:p>
          <a:p>
            <a:pPr algn="ctr"/>
            <a:r>
              <a:rPr lang="es-ES" dirty="0" smtClean="0">
                <a:solidFill>
                  <a:schemeClr val="bg1"/>
                </a:solidFill>
              </a:rPr>
              <a:t>Indica </a:t>
            </a:r>
            <a:r>
              <a:rPr lang="es-ES" dirty="0">
                <a:solidFill>
                  <a:schemeClr val="bg1"/>
                </a:solidFill>
              </a:rPr>
              <a:t>qué tipo de argumentación se emplea en los siguientes </a:t>
            </a:r>
            <a:r>
              <a:rPr lang="es-ES" dirty="0" smtClean="0">
                <a:solidFill>
                  <a:schemeClr val="bg1"/>
                </a:solidFill>
              </a:rPr>
              <a:t>párrafos.</a:t>
            </a:r>
            <a:endParaRPr lang="en-US" dirty="0"/>
          </a:p>
          <a:p>
            <a:pPr algn="ctr"/>
            <a:r>
              <a:rPr lang="ca-ES" dirty="0" smtClean="0"/>
              <a:t>¿</a:t>
            </a:r>
            <a:r>
              <a:rPr lang="ca-ES" dirty="0" err="1" smtClean="0"/>
              <a:t>Qué</a:t>
            </a:r>
            <a:r>
              <a:rPr lang="ca-ES" dirty="0" smtClean="0"/>
              <a:t> </a:t>
            </a:r>
            <a:r>
              <a:rPr lang="ca-ES" dirty="0" err="1" smtClean="0"/>
              <a:t>estrategia</a:t>
            </a:r>
            <a:r>
              <a:rPr lang="ca-ES" dirty="0" smtClean="0"/>
              <a:t> presenta el argumento de forma más </a:t>
            </a:r>
            <a:r>
              <a:rPr lang="ca-ES" dirty="0" err="1" smtClean="0"/>
              <a:t>suave</a:t>
            </a:r>
            <a:r>
              <a:rPr lang="ca-ES" dirty="0" smtClean="0"/>
              <a:t>?</a:t>
            </a:r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1763688" y="4365104"/>
            <a:ext cx="5760640" cy="1224136"/>
          </a:xfrm>
          <a:prstGeom prst="rightArrowCallout">
            <a:avLst>
              <a:gd name="adj1" fmla="val 25000"/>
              <a:gd name="adj2" fmla="val 25000"/>
              <a:gd name="adj3" fmla="val 25000"/>
              <a:gd name="adj4" fmla="val 91425"/>
            </a:avLst>
          </a:prstGeom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lnSpc>
                <a:spcPct val="108000"/>
              </a:lnSpc>
              <a:spcBef>
                <a:spcPct val="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lnSpc>
                <a:spcPct val="108000"/>
              </a:lnSpc>
              <a:spcBef>
                <a:spcPct val="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lnSpc>
                <a:spcPct val="108000"/>
              </a:lnSpc>
              <a:spcBef>
                <a:spcPct val="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lnSpc>
                <a:spcPct val="108000"/>
              </a:lnSpc>
              <a:spcBef>
                <a:spcPct val="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lnSpc>
                <a:spcPct val="108000"/>
              </a:lnSpc>
              <a:spcBef>
                <a:spcPct val="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rtl="0" eaLnBrk="1" fontAlgn="base" hangingPunct="1">
              <a:lnSpc>
                <a:spcPct val="108000"/>
              </a:lnSpc>
              <a:spcBef>
                <a:spcPct val="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rtl="0" eaLnBrk="1" fontAlgn="base" hangingPunct="1">
              <a:lnSpc>
                <a:spcPct val="108000"/>
              </a:lnSpc>
              <a:spcBef>
                <a:spcPct val="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rtl="0" eaLnBrk="1" fontAlgn="base" hangingPunct="1">
              <a:lnSpc>
                <a:spcPct val="108000"/>
              </a:lnSpc>
              <a:spcBef>
                <a:spcPct val="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rtl="0" eaLnBrk="1" fontAlgn="base" hangingPunct="1">
              <a:lnSpc>
                <a:spcPct val="108000"/>
              </a:lnSpc>
              <a:spcBef>
                <a:spcPct val="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ca-ES" dirty="0" smtClean="0">
                <a:hlinkClick r:id="rId2" action="ppaction://hlinkpres?slideindex=23&amp;slidetitle=Actividad 8:"/>
              </a:rPr>
              <a:t>ACTIVIDAD 8</a:t>
            </a:r>
            <a:r>
              <a:rPr lang="ca-ES" dirty="0" smtClean="0">
                <a:hlinkClick r:id="rId4" action="ppaction://hlinkpres?slideindex=1&amp;slidetitle="/>
              </a:rPr>
              <a:t>: </a:t>
            </a:r>
            <a:endParaRPr lang="ca-ES" dirty="0" smtClean="0"/>
          </a:p>
          <a:p>
            <a:pPr marL="0" indent="0" algn="ctr">
              <a:buFontTx/>
              <a:buNone/>
            </a:pPr>
            <a:r>
              <a:rPr lang="ca-ES" sz="1800" dirty="0"/>
              <a:t>R</a:t>
            </a:r>
            <a:r>
              <a:rPr lang="ca-ES" sz="1800" dirty="0" smtClean="0"/>
              <a:t>edacta </a:t>
            </a:r>
            <a:r>
              <a:rPr lang="ca-ES" sz="1800" dirty="0"/>
              <a:t>un </a:t>
            </a:r>
            <a:r>
              <a:rPr lang="ca-ES" sz="1800" dirty="0" err="1" smtClean="0"/>
              <a:t>párrafo</a:t>
            </a:r>
            <a:r>
              <a:rPr lang="ca-ES" sz="1800" dirty="0" smtClean="0"/>
              <a:t> </a:t>
            </a:r>
            <a:r>
              <a:rPr lang="ca-ES" sz="1800" dirty="0" err="1" smtClean="0"/>
              <a:t>siguiendo</a:t>
            </a:r>
            <a:r>
              <a:rPr lang="ca-ES" sz="1800" dirty="0" smtClean="0"/>
              <a:t>  las </a:t>
            </a:r>
            <a:r>
              <a:rPr lang="ca-ES" sz="1800" dirty="0" err="1" smtClean="0"/>
              <a:t>siguientes</a:t>
            </a:r>
            <a:r>
              <a:rPr lang="ca-ES" sz="1800" dirty="0" smtClean="0"/>
              <a:t> </a:t>
            </a:r>
            <a:r>
              <a:rPr lang="ca-ES" sz="1800" dirty="0" err="1" smtClean="0"/>
              <a:t>directrices</a:t>
            </a:r>
            <a:r>
              <a:rPr lang="ca-ES" sz="1800" dirty="0" smtClean="0"/>
              <a:t>:</a:t>
            </a:r>
            <a:endParaRPr lang="ca-ES" sz="1800" dirty="0"/>
          </a:p>
        </p:txBody>
      </p:sp>
    </p:spTree>
    <p:extLst>
      <p:ext uri="{BB962C8B-B14F-4D97-AF65-F5344CB8AC3E}">
        <p14:creationId xmlns:p14="http://schemas.microsoft.com/office/powerpoint/2010/main" val="28507133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  <p:bldP spid="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dirty="0" err="1" smtClean="0"/>
              <a:t>Conectores</a:t>
            </a:r>
            <a:r>
              <a:rPr lang="ca-ES" dirty="0" smtClean="0"/>
              <a:t> </a:t>
            </a:r>
            <a:r>
              <a:rPr lang="ca-ES" dirty="0" err="1" smtClean="0"/>
              <a:t>textuales</a:t>
            </a:r>
            <a:endParaRPr lang="ca-ES" dirty="0"/>
          </a:p>
        </p:txBody>
      </p:sp>
      <p:sp>
        <p:nvSpPr>
          <p:cNvPr id="3" name="Contenidor de contingut 2"/>
          <p:cNvSpPr>
            <a:spLocks noGrp="1"/>
          </p:cNvSpPr>
          <p:nvPr>
            <p:ph idx="1"/>
          </p:nvPr>
        </p:nvSpPr>
        <p:spPr>
          <a:xfrm>
            <a:off x="683568" y="1556792"/>
            <a:ext cx="7467600" cy="4024312"/>
          </a:xfrm>
        </p:spPr>
        <p:txBody>
          <a:bodyPr/>
          <a:lstStyle/>
          <a:p>
            <a:r>
              <a:rPr lang="es-ES" dirty="0" smtClean="0"/>
              <a:t>Los </a:t>
            </a:r>
            <a:r>
              <a:rPr lang="es-ES" dirty="0"/>
              <a:t>conectores, llamados también marcadores del </a:t>
            </a:r>
            <a:r>
              <a:rPr lang="es-ES" dirty="0" smtClean="0"/>
              <a:t>discurso, actúan </a:t>
            </a:r>
            <a:r>
              <a:rPr lang="es-ES" dirty="0"/>
              <a:t>como operadores </a:t>
            </a:r>
            <a:r>
              <a:rPr lang="es-ES" dirty="0" smtClean="0"/>
              <a:t>argumentativos. </a:t>
            </a:r>
          </a:p>
          <a:p>
            <a:endParaRPr lang="es-ES" dirty="0"/>
          </a:p>
          <a:p>
            <a:r>
              <a:rPr lang="es-ES" dirty="0" smtClean="0"/>
              <a:t>Suelen </a:t>
            </a:r>
            <a:r>
              <a:rPr lang="es-ES" dirty="0"/>
              <a:t>tener ciertas propiedades caracterizadoras</a:t>
            </a:r>
            <a:r>
              <a:rPr lang="es-ES" dirty="0" smtClean="0"/>
              <a:t>:</a:t>
            </a:r>
          </a:p>
          <a:p>
            <a:endParaRPr lang="es-ES" dirty="0"/>
          </a:p>
          <a:p>
            <a:pPr lvl="1"/>
            <a:r>
              <a:rPr lang="es-ES" dirty="0" smtClean="0"/>
              <a:t>Fónicamente: tienen entonación </a:t>
            </a:r>
            <a:r>
              <a:rPr lang="es-ES" dirty="0"/>
              <a:t>propia.</a:t>
            </a:r>
          </a:p>
          <a:p>
            <a:pPr lvl="1"/>
            <a:r>
              <a:rPr lang="es-ES" dirty="0"/>
              <a:t>Morfológicamente: son palabras o grupos de palabras invariables.</a:t>
            </a:r>
          </a:p>
          <a:p>
            <a:pPr lvl="1"/>
            <a:r>
              <a:rPr lang="es-ES" dirty="0" smtClean="0"/>
              <a:t>Semánticamente</a:t>
            </a:r>
            <a:r>
              <a:rPr lang="es-ES" dirty="0"/>
              <a:t>: carecen contenido.</a:t>
            </a:r>
          </a:p>
          <a:p>
            <a:pPr lvl="1"/>
            <a:r>
              <a:rPr lang="es-ES" dirty="0" smtClean="0"/>
              <a:t>Pragmáticamente</a:t>
            </a:r>
            <a:r>
              <a:rPr lang="es-ES" dirty="0"/>
              <a:t>: relacionan el enunciado con el contexto situacional, con los participantes, </a:t>
            </a:r>
            <a:r>
              <a:rPr lang="es-ES" dirty="0" smtClean="0"/>
              <a:t>etc.</a:t>
            </a:r>
          </a:p>
          <a:p>
            <a:pPr lvl="1"/>
            <a:endParaRPr lang="es-ES" dirty="0" smtClean="0"/>
          </a:p>
          <a:p>
            <a:pPr marL="57150" indent="0">
              <a:buNone/>
            </a:pPr>
            <a:r>
              <a:rPr lang="ca-ES" sz="1200" dirty="0" err="1"/>
              <a:t>INTEF</a:t>
            </a:r>
            <a:r>
              <a:rPr lang="ca-ES" sz="1200" dirty="0"/>
              <a:t>. </a:t>
            </a:r>
            <a:r>
              <a:rPr lang="ca-ES" sz="1200" i="1" dirty="0"/>
              <a:t>El </a:t>
            </a:r>
            <a:r>
              <a:rPr lang="ca-ES" sz="1200" i="1" dirty="0" err="1"/>
              <a:t>texto</a:t>
            </a:r>
            <a:r>
              <a:rPr lang="ca-ES" sz="1200" i="1" dirty="0"/>
              <a:t>: </a:t>
            </a:r>
            <a:r>
              <a:rPr lang="ca-ES" sz="1200" i="1" dirty="0" err="1"/>
              <a:t>fundamentos</a:t>
            </a:r>
            <a:r>
              <a:rPr lang="ca-ES" sz="1200" i="1" dirty="0"/>
              <a:t> </a:t>
            </a:r>
            <a:r>
              <a:rPr lang="ca-ES" sz="1200" i="1" dirty="0" err="1"/>
              <a:t>teóricos</a:t>
            </a:r>
            <a:r>
              <a:rPr lang="ca-ES" sz="1200" i="1" dirty="0"/>
              <a:t> y </a:t>
            </a:r>
            <a:r>
              <a:rPr lang="ca-ES" sz="1200" i="1" dirty="0" err="1"/>
              <a:t>aplicaciones</a:t>
            </a:r>
            <a:r>
              <a:rPr lang="ca-ES" sz="1200" i="1" dirty="0"/>
              <a:t> </a:t>
            </a:r>
            <a:r>
              <a:rPr lang="ca-ES" sz="1200" i="1" dirty="0" err="1"/>
              <a:t>prácticas</a:t>
            </a:r>
            <a:r>
              <a:rPr lang="ca-ES" sz="1200" i="1" dirty="0"/>
              <a:t>.</a:t>
            </a:r>
            <a:endParaRPr lang="ca-ES" sz="1200" dirty="0" smtClean="0">
              <a:hlinkClick r:id="rId2"/>
            </a:endParaRPr>
          </a:p>
          <a:p>
            <a:pPr marL="57150" indent="0">
              <a:buNone/>
            </a:pPr>
            <a:r>
              <a:rPr lang="ca-ES" sz="1200" dirty="0" smtClean="0">
                <a:hlinkClick r:id="rId2"/>
              </a:rPr>
              <a:t>http</a:t>
            </a:r>
            <a:r>
              <a:rPr lang="ca-ES" sz="1200" dirty="0">
                <a:hlinkClick r:id="rId2"/>
              </a:rPr>
              <a:t>://ntic.educacion.es/w3//recursos/primaria/lengua_literatura/el_texto/bases/bases_pro_cohesion2.htm</a:t>
            </a:r>
            <a:endParaRPr lang="es-ES" sz="1200" dirty="0" smtClean="0"/>
          </a:p>
        </p:txBody>
      </p:sp>
    </p:spTree>
    <p:extLst>
      <p:ext uri="{BB962C8B-B14F-4D97-AF65-F5344CB8AC3E}">
        <p14:creationId xmlns:p14="http://schemas.microsoft.com/office/powerpoint/2010/main" val="10618084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a-ES" dirty="0" err="1" smtClean="0"/>
              <a:t>Algunos</a:t>
            </a:r>
            <a:r>
              <a:rPr lang="ca-ES" dirty="0" smtClean="0"/>
              <a:t> </a:t>
            </a:r>
            <a:r>
              <a:rPr lang="ca-ES" dirty="0" err="1" smtClean="0"/>
              <a:t>conectores</a:t>
            </a:r>
            <a:r>
              <a:rPr lang="ca-ES" dirty="0" smtClean="0"/>
              <a:t> </a:t>
            </a:r>
            <a:r>
              <a:rPr lang="ca-ES" dirty="0" err="1" smtClean="0"/>
              <a:t>útiles</a:t>
            </a:r>
            <a:r>
              <a:rPr lang="ca-ES" dirty="0" smtClean="0"/>
              <a:t> para...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025604"/>
              </p:ext>
            </p:extLst>
          </p:nvPr>
        </p:nvGraphicFramePr>
        <p:xfrm>
          <a:off x="1187624" y="1340768"/>
          <a:ext cx="6984776" cy="4536503"/>
        </p:xfrm>
        <a:graphic>
          <a:graphicData uri="http://schemas.openxmlformats.org/drawingml/2006/table">
            <a:tbl>
              <a:tblPr firstRow="1" bandRow="1">
                <a:tableStyleId>{C4B1156A-380E-4F78-BDF5-A606A8083BF9}</a:tableStyleId>
              </a:tblPr>
              <a:tblGrid>
                <a:gridCol w="2459855"/>
                <a:gridCol w="4524921"/>
              </a:tblGrid>
              <a:tr h="751650">
                <a:tc>
                  <a:txBody>
                    <a:bodyPr/>
                    <a:lstStyle/>
                    <a:p>
                      <a:r>
                        <a:rPr lang="es-ES" sz="1200" b="0" dirty="0" smtClean="0"/>
                        <a:t>… comenzar</a:t>
                      </a:r>
                      <a:r>
                        <a:rPr lang="es-ES" sz="1200" b="0" baseline="0" dirty="0" smtClean="0"/>
                        <a:t> un párrafo o introducir una idea.</a:t>
                      </a:r>
                      <a:endParaRPr lang="es-ES" sz="1200" b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200" b="0" dirty="0" smtClean="0"/>
                        <a:t>Para empezar, en primer lugar, por un lado, inicialmente,</a:t>
                      </a:r>
                    </a:p>
                    <a:p>
                      <a:r>
                        <a:rPr lang="es-ES" sz="1200" b="0" dirty="0" smtClean="0"/>
                        <a:t>primeramente, primero, al principio, ...</a:t>
                      </a:r>
                    </a:p>
                    <a:p>
                      <a:pPr algn="l"/>
                      <a:endParaRPr lang="ca-ES" sz="1200" b="0" baseline="0" dirty="0" smtClean="0"/>
                    </a:p>
                  </a:txBody>
                  <a:tcPr/>
                </a:tc>
              </a:tr>
              <a:tr h="88421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dirty="0" smtClean="0"/>
                        <a:t>… añadir información</a:t>
                      </a:r>
                    </a:p>
                    <a:p>
                      <a:endParaRPr lang="en-US" sz="1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200" dirty="0" smtClean="0"/>
                        <a:t>Y, además, de igual forma, asimismo, igualmente, al mismo tiempo, por otra parte, por otro lado, del</a:t>
                      </a:r>
                    </a:p>
                    <a:p>
                      <a:r>
                        <a:rPr lang="es-ES" sz="1200" dirty="0" smtClean="0"/>
                        <a:t>mismo modo, de la misma forma, también...</a:t>
                      </a:r>
                      <a:endParaRPr lang="en-US" sz="1200" b="0" dirty="0"/>
                    </a:p>
                  </a:txBody>
                  <a:tcPr/>
                </a:tc>
              </a:tr>
              <a:tr h="75165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dirty="0" smtClean="0"/>
                        <a:t>… ejemplificar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200" dirty="0" smtClean="0"/>
                        <a:t>Por ejemplo, pongamos por caso, como, tal</a:t>
                      </a:r>
                    </a:p>
                    <a:p>
                      <a:r>
                        <a:rPr lang="es-ES" sz="1200" dirty="0" smtClean="0"/>
                        <a:t>como, prueba de ello, …</a:t>
                      </a:r>
                      <a:endParaRPr lang="en-US" sz="1200" b="0" dirty="0"/>
                    </a:p>
                  </a:txBody>
                  <a:tcPr/>
                </a:tc>
              </a:tr>
              <a:tr h="121420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dirty="0" smtClean="0"/>
                        <a:t>… llamar la atención o enfatizar</a:t>
                      </a:r>
                    </a:p>
                    <a:p>
                      <a:endParaRPr lang="en-US" sz="1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200" dirty="0" smtClean="0"/>
                        <a:t>Con más motivo, por supuesto, merece la pena subrayar,</a:t>
                      </a:r>
                    </a:p>
                    <a:p>
                      <a:r>
                        <a:rPr lang="es-ES" sz="1200" dirty="0" smtClean="0"/>
                        <a:t>es necesario incidir en, conviene especificar que, no hay </a:t>
                      </a:r>
                    </a:p>
                    <a:p>
                      <a:r>
                        <a:rPr lang="es-ES" sz="1200" dirty="0" smtClean="0"/>
                        <a:t>que olvidar que, es preciso tener presente, hay que </a:t>
                      </a:r>
                    </a:p>
                    <a:p>
                      <a:r>
                        <a:rPr lang="es-ES" sz="1200" dirty="0" smtClean="0"/>
                        <a:t>destacar, conviene recordar, sobre todo...</a:t>
                      </a:r>
                    </a:p>
                    <a:p>
                      <a:endParaRPr lang="en-US" sz="1200" b="0" dirty="0"/>
                    </a:p>
                  </a:txBody>
                  <a:tcPr/>
                </a:tc>
              </a:tr>
              <a:tr h="93479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dirty="0" smtClean="0"/>
                        <a:t>… terminar o concluir un párrafo</a:t>
                      </a:r>
                    </a:p>
                    <a:p>
                      <a:endParaRPr lang="en-US" sz="1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200" dirty="0" smtClean="0"/>
                        <a:t>Por último, a fin de cuentas, para terminar,</a:t>
                      </a:r>
                    </a:p>
                    <a:p>
                      <a:r>
                        <a:rPr lang="es-ES" sz="1200" dirty="0" smtClean="0"/>
                        <a:t>para acabar, finalmente, al final, a </a:t>
                      </a:r>
                    </a:p>
                    <a:p>
                      <a:r>
                        <a:rPr lang="es-ES" sz="1200" dirty="0" smtClean="0"/>
                        <a:t>modo de conclusión, para concluir,…</a:t>
                      </a:r>
                      <a:endParaRPr lang="en-US" sz="1200" dirty="0" smtClean="0"/>
                    </a:p>
                    <a:p>
                      <a:endParaRPr lang="ca-ES" sz="1200" b="0" dirty="0" smtClean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Right Arrow Callout 4"/>
          <p:cNvSpPr/>
          <p:nvPr/>
        </p:nvSpPr>
        <p:spPr>
          <a:xfrm>
            <a:off x="4644008" y="3933056"/>
            <a:ext cx="3960440" cy="2190528"/>
          </a:xfrm>
          <a:prstGeom prst="rightArrowCallout">
            <a:avLst>
              <a:gd name="adj1" fmla="val 25000"/>
              <a:gd name="adj2" fmla="val 25000"/>
              <a:gd name="adj3" fmla="val 25000"/>
              <a:gd name="adj4" fmla="val 8138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/>
              <a:t>Recuerda el funcionamiento de algunos </a:t>
            </a:r>
            <a:r>
              <a:rPr lang="es-ES" dirty="0" smtClean="0"/>
              <a:t>conectores y sus estructuras gramaticales en los siguientes enlaces:</a:t>
            </a:r>
          </a:p>
          <a:p>
            <a:pPr algn="ctr"/>
            <a:r>
              <a:rPr lang="es-ES" dirty="0" smtClean="0">
                <a:hlinkClick r:id="rId2"/>
              </a:rPr>
              <a:t>Ejercicio 1</a:t>
            </a:r>
            <a:endParaRPr lang="es-ES" dirty="0" smtClean="0"/>
          </a:p>
          <a:p>
            <a:pPr algn="ctr"/>
            <a:r>
              <a:rPr lang="es-ES" dirty="0" smtClean="0">
                <a:hlinkClick r:id="rId3"/>
              </a:rPr>
              <a:t>Ejercicio 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290088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a-ES" dirty="0" err="1" smtClean="0"/>
              <a:t>Más</a:t>
            </a:r>
            <a:r>
              <a:rPr lang="ca-ES" dirty="0" smtClean="0"/>
              <a:t> </a:t>
            </a:r>
            <a:r>
              <a:rPr lang="ca-ES" dirty="0" err="1" smtClean="0"/>
              <a:t>conectores</a:t>
            </a:r>
            <a:r>
              <a:rPr lang="ca-ES" dirty="0" smtClean="0"/>
              <a:t> </a:t>
            </a:r>
            <a:r>
              <a:rPr lang="ca-ES" dirty="0" err="1" smtClean="0"/>
              <a:t>útiles</a:t>
            </a:r>
            <a:r>
              <a:rPr lang="ca-ES" dirty="0" smtClean="0"/>
              <a:t> para...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3732969"/>
              </p:ext>
            </p:extLst>
          </p:nvPr>
        </p:nvGraphicFramePr>
        <p:xfrm>
          <a:off x="575556" y="1628800"/>
          <a:ext cx="5292588" cy="4705886"/>
        </p:xfrm>
        <a:graphic>
          <a:graphicData uri="http://schemas.openxmlformats.org/drawingml/2006/table">
            <a:tbl>
              <a:tblPr firstRow="1" bandRow="1">
                <a:tableStyleId>{C4B1156A-380E-4F78-BDF5-A606A8083BF9}</a:tableStyleId>
              </a:tblPr>
              <a:tblGrid>
                <a:gridCol w="1863911"/>
                <a:gridCol w="3428677"/>
              </a:tblGrid>
              <a:tr h="514809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ca-ES" sz="1200" b="0" dirty="0" smtClean="0"/>
                        <a:t>... aclarar o matizar: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ca-ES" sz="1200" b="0" dirty="0" smtClean="0"/>
                        <a:t>Es </a:t>
                      </a:r>
                      <a:r>
                        <a:rPr lang="ca-ES" sz="1200" b="0" dirty="0" err="1" smtClean="0"/>
                        <a:t>decir</a:t>
                      </a:r>
                      <a:r>
                        <a:rPr lang="ca-ES" sz="1200" b="0" dirty="0" smtClean="0"/>
                        <a:t>,</a:t>
                      </a:r>
                    </a:p>
                    <a:p>
                      <a:pPr algn="l"/>
                      <a:r>
                        <a:rPr lang="ca-ES" sz="1200" b="0" dirty="0" smtClean="0"/>
                        <a:t>En </a:t>
                      </a:r>
                      <a:r>
                        <a:rPr lang="ca-ES" sz="1200" b="0" dirty="0" err="1" smtClean="0"/>
                        <a:t>otras</a:t>
                      </a:r>
                      <a:r>
                        <a:rPr lang="ca-ES" sz="1200" b="0" dirty="0" smtClean="0"/>
                        <a:t> </a:t>
                      </a:r>
                      <a:r>
                        <a:rPr lang="ca-ES" sz="1200" b="0" dirty="0" err="1" smtClean="0"/>
                        <a:t>palabras</a:t>
                      </a:r>
                      <a:r>
                        <a:rPr lang="ca-ES" sz="1200" b="0" dirty="0" smtClean="0"/>
                        <a:t>,</a:t>
                      </a:r>
                    </a:p>
                    <a:p>
                      <a:pPr algn="l"/>
                      <a:r>
                        <a:rPr lang="ca-ES" sz="1200" b="0" dirty="0" smtClean="0"/>
                        <a:t>De </a:t>
                      </a:r>
                      <a:r>
                        <a:rPr lang="ca-ES" sz="1200" b="0" dirty="0" err="1" smtClean="0"/>
                        <a:t>hecho</a:t>
                      </a:r>
                      <a:r>
                        <a:rPr lang="ca-ES" sz="1200" b="0" dirty="0" smtClean="0"/>
                        <a:t>,</a:t>
                      </a:r>
                      <a:r>
                        <a:rPr lang="ca-ES" sz="1200" b="0" baseline="0" dirty="0" smtClean="0"/>
                        <a:t> </a:t>
                      </a:r>
                    </a:p>
                  </a:txBody>
                  <a:tcPr/>
                </a:tc>
              </a:tr>
              <a:tr h="73544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a-ES" sz="1200" b="0" dirty="0" smtClean="0"/>
                        <a:t>...introducir una conclusión:</a:t>
                      </a:r>
                    </a:p>
                    <a:p>
                      <a:endParaRPr lang="en-US" sz="1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a-ES" sz="1200" b="0" dirty="0" smtClean="0"/>
                        <a:t>En efecto, </a:t>
                      </a:r>
                    </a:p>
                    <a:p>
                      <a:r>
                        <a:rPr lang="ca-ES" sz="1200" b="0" dirty="0" smtClean="0"/>
                        <a:t>En definitiva,</a:t>
                      </a:r>
                    </a:p>
                    <a:p>
                      <a:r>
                        <a:rPr lang="ca-ES" sz="1200" b="0" dirty="0" smtClean="0"/>
                        <a:t>En este sentido,</a:t>
                      </a:r>
                      <a:endParaRPr lang="en-US" sz="1200" b="0" dirty="0"/>
                    </a:p>
                  </a:txBody>
                  <a:tcPr/>
                </a:tc>
              </a:tr>
              <a:tr h="67860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a-ES" sz="1200" b="0" dirty="0" smtClean="0"/>
                        <a:t>...</a:t>
                      </a:r>
                      <a:r>
                        <a:rPr lang="ca-ES" sz="1200" b="0" baseline="0" dirty="0" smtClean="0"/>
                        <a:t> </a:t>
                      </a:r>
                      <a:r>
                        <a:rPr lang="ca-ES" sz="1200" b="0" dirty="0" smtClean="0"/>
                        <a:t>distanciarse de lo específico y volver a la idea global:</a:t>
                      </a:r>
                      <a:endParaRPr lang="en-US" sz="1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a-ES" sz="1200" b="0" dirty="0" smtClean="0"/>
                        <a:t>En cualquier caso, </a:t>
                      </a:r>
                    </a:p>
                    <a:p>
                      <a:r>
                        <a:rPr lang="ca-ES" sz="1200" b="0" dirty="0" smtClean="0"/>
                        <a:t>De todas formas,</a:t>
                      </a:r>
                    </a:p>
                    <a:p>
                      <a:r>
                        <a:rPr lang="ca-ES" sz="1200" b="0" dirty="0" smtClean="0"/>
                        <a:t>Sea como sea,</a:t>
                      </a:r>
                      <a:endParaRPr lang="en-US" sz="1200" b="0" dirty="0"/>
                    </a:p>
                  </a:txBody>
                  <a:tcPr/>
                </a:tc>
              </a:tr>
              <a:tr h="755137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ca-ES" sz="1200" b="0" dirty="0" smtClean="0"/>
                        <a:t>... resumir:</a:t>
                      </a:r>
                    </a:p>
                    <a:p>
                      <a:endParaRPr lang="en-US" sz="1200" b="0" dirty="0" smtClean="0"/>
                    </a:p>
                    <a:p>
                      <a:endParaRPr lang="en-US" sz="1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a-ES" sz="1200" b="0" dirty="0" smtClean="0"/>
                        <a:t>En</a:t>
                      </a:r>
                      <a:r>
                        <a:rPr lang="ca-ES" sz="1200" b="0" baseline="0" dirty="0" smtClean="0"/>
                        <a:t> suma,</a:t>
                      </a:r>
                    </a:p>
                    <a:p>
                      <a:r>
                        <a:rPr lang="ca-ES" sz="1200" b="0" baseline="0" dirty="0" smtClean="0"/>
                        <a:t>En resumen,</a:t>
                      </a:r>
                    </a:p>
                    <a:p>
                      <a:r>
                        <a:rPr lang="ca-ES" sz="1200" b="0" baseline="0" dirty="0" smtClean="0"/>
                        <a:t>En síntesis,</a:t>
                      </a:r>
                    </a:p>
                    <a:p>
                      <a:r>
                        <a:rPr lang="ca-ES" sz="1200" b="0" baseline="0" dirty="0" smtClean="0"/>
                        <a:t>Para resumir,</a:t>
                      </a:r>
                      <a:endParaRPr lang="en-US" sz="1200" b="0" dirty="0"/>
                    </a:p>
                  </a:txBody>
                  <a:tcPr/>
                </a:tc>
              </a:tr>
              <a:tr h="52859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a-ES" sz="1200" b="0" dirty="0" smtClean="0"/>
                        <a:t>... explicar una causa:</a:t>
                      </a:r>
                    </a:p>
                    <a:p>
                      <a:endParaRPr lang="en-US" sz="1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a-ES" sz="1200" b="0" dirty="0" smtClean="0"/>
                        <a:t>Ya que...</a:t>
                      </a:r>
                      <a:endParaRPr lang="en-US" sz="1200" b="0" baseline="0" dirty="0" smtClean="0"/>
                    </a:p>
                    <a:p>
                      <a:r>
                        <a:rPr lang="en-US" sz="1200" b="0" baseline="0" dirty="0" err="1" smtClean="0"/>
                        <a:t>porque</a:t>
                      </a:r>
                      <a:r>
                        <a:rPr lang="en-US" sz="1200" b="0" baseline="0" dirty="0" smtClean="0"/>
                        <a:t>…</a:t>
                      </a:r>
                    </a:p>
                    <a:p>
                      <a:r>
                        <a:rPr lang="ca-ES" sz="1200" b="0" baseline="0" dirty="0" err="1" smtClean="0"/>
                        <a:t>Dado</a:t>
                      </a:r>
                      <a:r>
                        <a:rPr lang="ca-ES" sz="1200" b="0" baseline="0" dirty="0" smtClean="0"/>
                        <a:t> que...</a:t>
                      </a:r>
                    </a:p>
                    <a:p>
                      <a:r>
                        <a:rPr lang="ca-ES" sz="1200" b="0" baseline="0" dirty="0" err="1" smtClean="0"/>
                        <a:t>Puesto</a:t>
                      </a:r>
                      <a:r>
                        <a:rPr lang="ca-ES" sz="1200" b="0" baseline="0" dirty="0" smtClean="0"/>
                        <a:t> que...</a:t>
                      </a:r>
                    </a:p>
                    <a:p>
                      <a:r>
                        <a:rPr lang="ca-ES" sz="1200" b="0" baseline="0" dirty="0" smtClean="0"/>
                        <a:t>pues...</a:t>
                      </a:r>
                      <a:endParaRPr lang="ca-ES" sz="1200" b="0" dirty="0" smtClean="0"/>
                    </a:p>
                  </a:txBody>
                  <a:tcPr/>
                </a:tc>
              </a:tr>
              <a:tr h="73544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a-ES" sz="1200" b="0" dirty="0" smtClean="0"/>
                        <a:t>... exponer una consecuencia:</a:t>
                      </a:r>
                      <a:endParaRPr lang="en-US" sz="1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a-ES" sz="1200" b="0" dirty="0" smtClean="0"/>
                        <a:t>Por lo tanto,</a:t>
                      </a:r>
                    </a:p>
                    <a:p>
                      <a:r>
                        <a:rPr lang="ca-ES" sz="1200" b="0" dirty="0" smtClean="0"/>
                        <a:t>Entonces,</a:t>
                      </a:r>
                    </a:p>
                    <a:p>
                      <a:r>
                        <a:rPr lang="ca-ES" sz="1200" b="0" dirty="0" smtClean="0"/>
                        <a:t>Por consiguiente,</a:t>
                      </a:r>
                    </a:p>
                    <a:p>
                      <a:r>
                        <a:rPr lang="ca-ES" sz="1200" b="0" dirty="0" smtClean="0"/>
                        <a:t>Pues,</a:t>
                      </a:r>
                      <a:r>
                        <a:rPr lang="ca-ES" sz="1200" b="0" baseline="0" dirty="0" smtClean="0"/>
                        <a:t> </a:t>
                      </a:r>
                      <a:r>
                        <a:rPr lang="ca-ES" sz="1200" b="0" dirty="0" smtClean="0"/>
                        <a:t>...</a:t>
                      </a:r>
                      <a:endParaRPr lang="en-US" sz="1200" b="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Right Arrow Callout 4"/>
          <p:cNvSpPr/>
          <p:nvPr/>
        </p:nvSpPr>
        <p:spPr>
          <a:xfrm>
            <a:off x="5096807" y="5445224"/>
            <a:ext cx="2880320" cy="1224136"/>
          </a:xfrm>
          <a:prstGeom prst="rightArrowCallout">
            <a:avLst>
              <a:gd name="adj1" fmla="val 25000"/>
              <a:gd name="adj2" fmla="val 25000"/>
              <a:gd name="adj3" fmla="val 25000"/>
              <a:gd name="adj4" fmla="val 7891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a-ES" sz="1400" dirty="0" smtClean="0">
                <a:hlinkClick r:id="rId2" action="ppaction://hlinkpres?slideindex=1&amp;slidetitle="/>
              </a:rPr>
              <a:t>ACTIVIDAD 9:</a:t>
            </a:r>
            <a:endParaRPr lang="ca-ES" sz="1400" dirty="0" smtClean="0"/>
          </a:p>
          <a:p>
            <a:pPr algn="ctr"/>
            <a:r>
              <a:rPr lang="ca-ES" sz="1400" dirty="0" smtClean="0"/>
              <a:t>Practica el “</a:t>
            </a:r>
            <a:r>
              <a:rPr lang="ca-ES" sz="1400" b="1" i="1" dirty="0" smtClean="0"/>
              <a:t>pues</a:t>
            </a:r>
            <a:r>
              <a:rPr lang="ca-ES" sz="1400" dirty="0" smtClean="0"/>
              <a:t>” con función de causa y de </a:t>
            </a:r>
            <a:r>
              <a:rPr lang="ca-ES" sz="1400" dirty="0" err="1" smtClean="0"/>
              <a:t>consecuencia</a:t>
            </a:r>
            <a:r>
              <a:rPr lang="ca-ES" sz="1400" dirty="0" smtClean="0"/>
              <a:t> </a:t>
            </a:r>
          </a:p>
        </p:txBody>
      </p:sp>
      <p:sp>
        <p:nvSpPr>
          <p:cNvPr id="6" name="Explosion 1 5"/>
          <p:cNvSpPr/>
          <p:nvPr/>
        </p:nvSpPr>
        <p:spPr>
          <a:xfrm rot="910972">
            <a:off x="4082423" y="734139"/>
            <a:ext cx="4752528" cy="2414824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a-ES" sz="1200" dirty="0" smtClean="0"/>
              <a:t>Recuerda:</a:t>
            </a:r>
          </a:p>
          <a:p>
            <a:pPr algn="ctr"/>
            <a:r>
              <a:rPr lang="ca-ES" sz="1200" dirty="0" smtClean="0"/>
              <a:t>Todas estas expresiones siempre van seguidas de coma (,) excepto las reformulaciones causles.</a:t>
            </a:r>
            <a:endParaRPr lang="en-US" sz="1200" dirty="0"/>
          </a:p>
        </p:txBody>
      </p:sp>
      <p:sp>
        <p:nvSpPr>
          <p:cNvPr id="7" name="Crida de fletxa a la dreta 6"/>
          <p:cNvSpPr/>
          <p:nvPr/>
        </p:nvSpPr>
        <p:spPr>
          <a:xfrm>
            <a:off x="4211960" y="4149080"/>
            <a:ext cx="2520280" cy="1200694"/>
          </a:xfrm>
          <a:prstGeom prst="rightArrowCallout">
            <a:avLst>
              <a:gd name="adj1" fmla="val 25000"/>
              <a:gd name="adj2" fmla="val 25000"/>
              <a:gd name="adj3" fmla="val 25000"/>
              <a:gd name="adj4" fmla="val 8090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a-ES" sz="1400" dirty="0" smtClean="0"/>
              <a:t>Clica </a:t>
            </a:r>
            <a:r>
              <a:rPr lang="ca-ES" sz="1400" dirty="0" smtClean="0">
                <a:hlinkClick r:id="rId3"/>
              </a:rPr>
              <a:t>aquí </a:t>
            </a:r>
            <a:r>
              <a:rPr lang="ca-ES" sz="1400" dirty="0" smtClean="0"/>
              <a:t>para </a:t>
            </a:r>
            <a:r>
              <a:rPr lang="ca-ES" sz="1400" dirty="0" err="1" smtClean="0"/>
              <a:t>realizar</a:t>
            </a:r>
            <a:r>
              <a:rPr lang="ca-ES" sz="1400" dirty="0" smtClean="0"/>
              <a:t> un </a:t>
            </a:r>
            <a:r>
              <a:rPr lang="ca-ES" sz="1400" dirty="0" err="1" smtClean="0"/>
              <a:t>ejercicio</a:t>
            </a:r>
            <a:r>
              <a:rPr lang="ca-ES" sz="1400" dirty="0" smtClean="0"/>
              <a:t> sobre  </a:t>
            </a:r>
            <a:r>
              <a:rPr lang="ca-ES" sz="1400" dirty="0" err="1" smtClean="0"/>
              <a:t>conectores</a:t>
            </a:r>
            <a:r>
              <a:rPr lang="ca-ES" sz="1400" dirty="0" smtClean="0"/>
              <a:t> de causa.</a:t>
            </a:r>
            <a:endParaRPr lang="ca-ES" sz="1400" dirty="0"/>
          </a:p>
        </p:txBody>
      </p:sp>
    </p:spTree>
    <p:extLst>
      <p:ext uri="{BB962C8B-B14F-4D97-AF65-F5344CB8AC3E}">
        <p14:creationId xmlns:p14="http://schemas.microsoft.com/office/powerpoint/2010/main" val="28270028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Archivo:PunctuationPyramidPoster.pd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16016" y="3861048"/>
            <a:ext cx="3325061" cy="23982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dirty="0" err="1" smtClean="0"/>
              <a:t>Cohesión</a:t>
            </a:r>
            <a:r>
              <a:rPr lang="ca-ES" dirty="0" smtClean="0"/>
              <a:t> y </a:t>
            </a:r>
            <a:r>
              <a:rPr lang="ca-ES" dirty="0" err="1" smtClean="0"/>
              <a:t>puntuación</a:t>
            </a:r>
            <a:r>
              <a:rPr lang="ca-ES" dirty="0" smtClean="0"/>
              <a:t/>
            </a:r>
            <a:br>
              <a:rPr lang="ca-ES" dirty="0" smtClean="0"/>
            </a:b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11560" y="1844824"/>
            <a:ext cx="5040560" cy="3567335"/>
          </a:xfrm>
        </p:spPr>
        <p:txBody>
          <a:bodyPr/>
          <a:lstStyle/>
          <a:p>
            <a:r>
              <a:rPr lang="en-GB" dirty="0" err="1" smtClean="0"/>
              <a:t>Es</a:t>
            </a:r>
            <a:r>
              <a:rPr lang="en-GB" dirty="0" smtClean="0"/>
              <a:t> </a:t>
            </a:r>
            <a:r>
              <a:rPr lang="en-GB" dirty="0" err="1" smtClean="0"/>
              <a:t>conveninete</a:t>
            </a:r>
            <a:r>
              <a:rPr lang="en-GB" dirty="0" smtClean="0"/>
              <a:t> </a:t>
            </a:r>
            <a:r>
              <a:rPr lang="en-GB" dirty="0" err="1" smtClean="0"/>
              <a:t>subrayar</a:t>
            </a:r>
            <a:r>
              <a:rPr lang="en-GB" dirty="0" smtClean="0"/>
              <a:t> </a:t>
            </a:r>
            <a:r>
              <a:rPr lang="en-GB" dirty="0" err="1" smtClean="0"/>
              <a:t>que</a:t>
            </a:r>
            <a:r>
              <a:rPr lang="en-GB" dirty="0" smtClean="0"/>
              <a:t> </a:t>
            </a:r>
            <a:r>
              <a:rPr lang="en-GB" b="1" dirty="0" err="1" smtClean="0"/>
              <a:t>una</a:t>
            </a:r>
            <a:r>
              <a:rPr lang="en-GB" b="1" dirty="0" smtClean="0"/>
              <a:t> </a:t>
            </a:r>
            <a:r>
              <a:rPr lang="en-GB" b="1" dirty="0" err="1" smtClean="0"/>
              <a:t>buena</a:t>
            </a:r>
            <a:r>
              <a:rPr lang="en-GB" b="1" dirty="0" smtClean="0"/>
              <a:t> </a:t>
            </a:r>
            <a:r>
              <a:rPr lang="en-GB" b="1" dirty="0" err="1" smtClean="0"/>
              <a:t>puntuación</a:t>
            </a:r>
            <a:r>
              <a:rPr lang="en-GB" b="1" dirty="0" smtClean="0"/>
              <a:t> </a:t>
            </a:r>
            <a:r>
              <a:rPr lang="en-GB" dirty="0" err="1" smtClean="0"/>
              <a:t>también</a:t>
            </a:r>
            <a:r>
              <a:rPr lang="en-GB" dirty="0" smtClean="0"/>
              <a:t> </a:t>
            </a:r>
            <a:r>
              <a:rPr lang="en-GB" dirty="0" err="1" smtClean="0"/>
              <a:t>contribuye</a:t>
            </a:r>
            <a:r>
              <a:rPr lang="en-GB" dirty="0" smtClean="0"/>
              <a:t> </a:t>
            </a:r>
            <a:r>
              <a:rPr lang="en-GB" dirty="0" err="1" smtClean="0"/>
              <a:t>decisivamente</a:t>
            </a:r>
            <a:r>
              <a:rPr lang="en-GB" dirty="0" smtClean="0"/>
              <a:t> a </a:t>
            </a:r>
            <a:r>
              <a:rPr lang="en-GB" dirty="0" err="1" smtClean="0"/>
              <a:t>mejorar</a:t>
            </a:r>
            <a:r>
              <a:rPr lang="en-GB" dirty="0" smtClean="0"/>
              <a:t> la </a:t>
            </a:r>
            <a:r>
              <a:rPr lang="en-GB" dirty="0" err="1" smtClean="0"/>
              <a:t>cohesión</a:t>
            </a:r>
            <a:r>
              <a:rPr lang="en-GB" dirty="0" smtClean="0"/>
              <a:t> de un </a:t>
            </a:r>
            <a:r>
              <a:rPr lang="en-GB" dirty="0" err="1" smtClean="0"/>
              <a:t>texto</a:t>
            </a:r>
            <a:r>
              <a:rPr lang="en-GB" dirty="0" smtClean="0"/>
              <a:t>.</a:t>
            </a:r>
          </a:p>
          <a:p>
            <a:endParaRPr lang="en-GB" dirty="0"/>
          </a:p>
          <a:p>
            <a:r>
              <a:rPr lang="en-GB" dirty="0" err="1" smtClean="0"/>
              <a:t>Revisa</a:t>
            </a:r>
            <a:r>
              <a:rPr lang="en-GB" dirty="0" smtClean="0"/>
              <a:t> </a:t>
            </a:r>
            <a:r>
              <a:rPr lang="en-GB" dirty="0" err="1" smtClean="0"/>
              <a:t>las</a:t>
            </a:r>
            <a:r>
              <a:rPr lang="en-GB" dirty="0" smtClean="0"/>
              <a:t> </a:t>
            </a:r>
            <a:r>
              <a:rPr lang="en-GB" dirty="0" err="1" smtClean="0"/>
              <a:t>normas</a:t>
            </a:r>
            <a:r>
              <a:rPr lang="en-GB" dirty="0" smtClean="0"/>
              <a:t> </a:t>
            </a:r>
            <a:r>
              <a:rPr lang="en-GB" dirty="0" err="1" smtClean="0"/>
              <a:t>básicas</a:t>
            </a:r>
            <a:r>
              <a:rPr lang="en-GB" dirty="0" smtClean="0"/>
              <a:t> del </a:t>
            </a:r>
            <a:r>
              <a:rPr lang="en-GB" dirty="0" err="1" smtClean="0"/>
              <a:t>uso</a:t>
            </a:r>
            <a:r>
              <a:rPr lang="en-GB" dirty="0"/>
              <a:t> </a:t>
            </a:r>
            <a:r>
              <a:rPr lang="en-GB" dirty="0" smtClean="0"/>
              <a:t>del </a:t>
            </a:r>
            <a:r>
              <a:rPr lang="en-GB" dirty="0" err="1"/>
              <a:t>punto</a:t>
            </a:r>
            <a:r>
              <a:rPr lang="en-GB" dirty="0"/>
              <a:t>, la coma, los dos </a:t>
            </a:r>
            <a:r>
              <a:rPr lang="en-GB" dirty="0" err="1"/>
              <a:t>puntos</a:t>
            </a:r>
            <a:r>
              <a:rPr lang="en-GB" dirty="0"/>
              <a:t>, el </a:t>
            </a:r>
            <a:r>
              <a:rPr lang="en-GB" dirty="0" err="1"/>
              <a:t>paréntesis</a:t>
            </a:r>
            <a:r>
              <a:rPr lang="en-GB" dirty="0"/>
              <a:t>, </a:t>
            </a:r>
            <a:r>
              <a:rPr lang="en-GB" dirty="0" smtClean="0"/>
              <a:t>etc. en </a:t>
            </a:r>
            <a:r>
              <a:rPr lang="en-GB" dirty="0" err="1" smtClean="0">
                <a:hlinkClick r:id="rId3"/>
              </a:rPr>
              <a:t>este</a:t>
            </a:r>
            <a:r>
              <a:rPr lang="en-GB" dirty="0" smtClean="0">
                <a:hlinkClick r:id="rId3"/>
              </a:rPr>
              <a:t> enlace</a:t>
            </a:r>
            <a:r>
              <a:rPr lang="en-GB" dirty="0" smtClean="0"/>
              <a:t> y </a:t>
            </a:r>
            <a:r>
              <a:rPr lang="en-GB" dirty="0" err="1" smtClean="0"/>
              <a:t>después</a:t>
            </a:r>
            <a:r>
              <a:rPr lang="en-GB" dirty="0" smtClean="0"/>
              <a:t> </a:t>
            </a:r>
            <a:r>
              <a:rPr lang="en-GB" dirty="0" err="1" smtClean="0"/>
              <a:t>practica</a:t>
            </a:r>
            <a:r>
              <a:rPr lang="en-GB" dirty="0" smtClean="0"/>
              <a:t> en </a:t>
            </a:r>
            <a:r>
              <a:rPr lang="en-GB" dirty="0" err="1" smtClean="0"/>
              <a:t>línea</a:t>
            </a:r>
            <a:r>
              <a:rPr lang="en-GB" dirty="0" smtClean="0"/>
              <a:t> </a:t>
            </a:r>
            <a:r>
              <a:rPr lang="en-GB" dirty="0" err="1" smtClean="0">
                <a:hlinkClick r:id="rId4"/>
              </a:rPr>
              <a:t>aquí</a:t>
            </a:r>
            <a:r>
              <a:rPr lang="en-GB" dirty="0" smtClean="0"/>
              <a:t>.</a:t>
            </a:r>
            <a:endParaRPr lang="en-GB" dirty="0"/>
          </a:p>
        </p:txBody>
      </p:sp>
      <p:sp>
        <p:nvSpPr>
          <p:cNvPr id="5" name="Rectangle 4"/>
          <p:cNvSpPr/>
          <p:nvPr/>
        </p:nvSpPr>
        <p:spPr>
          <a:xfrm>
            <a:off x="2051720" y="6309320"/>
            <a:ext cx="6174432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sz="1050" dirty="0" smtClean="0"/>
              <a:t>http://upload.wikimedia.org/wikipedia/commons/7/71/PunctuationPyramidPoster.pdf</a:t>
            </a:r>
            <a:endParaRPr lang="en-US" sz="1050" dirty="0"/>
          </a:p>
        </p:txBody>
      </p:sp>
    </p:spTree>
    <p:extLst>
      <p:ext uri="{BB962C8B-B14F-4D97-AF65-F5344CB8AC3E}">
        <p14:creationId xmlns:p14="http://schemas.microsoft.com/office/powerpoint/2010/main" val="30545692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332656"/>
            <a:ext cx="7834313" cy="511175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s-ES" dirty="0" smtClean="0"/>
              <a:t>Antes de entregar el trabajo, recuerda: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124744"/>
            <a:ext cx="8134672" cy="5184575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857250" lvl="1" indent="-457200">
              <a:lnSpc>
                <a:spcPct val="170000"/>
              </a:lnSpc>
              <a:buFont typeface="+mj-lt"/>
              <a:buAutoNum type="arabicPeriod"/>
            </a:pPr>
            <a:r>
              <a:rPr lang="es-ES" sz="1400" dirty="0">
                <a:solidFill>
                  <a:srgbClr val="003150"/>
                </a:solidFill>
              </a:rPr>
              <a:t>Revisa la información en la portada. </a:t>
            </a:r>
          </a:p>
          <a:p>
            <a:pPr marL="857250" lvl="1" indent="-457200">
              <a:lnSpc>
                <a:spcPct val="170000"/>
              </a:lnSpc>
              <a:buFont typeface="+mj-lt"/>
              <a:buAutoNum type="arabicPeriod"/>
            </a:pPr>
            <a:r>
              <a:rPr lang="es-ES" sz="1400" dirty="0">
                <a:solidFill>
                  <a:srgbClr val="003150"/>
                </a:solidFill>
              </a:rPr>
              <a:t>Revisa la ortografía con un corrector automático. </a:t>
            </a:r>
          </a:p>
          <a:p>
            <a:pPr marL="857250" lvl="1" indent="-457200">
              <a:lnSpc>
                <a:spcPct val="170000"/>
              </a:lnSpc>
              <a:buFont typeface="+mj-lt"/>
              <a:buAutoNum type="arabicPeriod"/>
            </a:pPr>
            <a:r>
              <a:rPr lang="es-ES" sz="1400" dirty="0">
                <a:solidFill>
                  <a:srgbClr val="003150"/>
                </a:solidFill>
              </a:rPr>
              <a:t>Utiliza el diccionario automático de sinónimos para dar variedad y riqueza al léxico. </a:t>
            </a:r>
          </a:p>
          <a:p>
            <a:pPr marL="857250" lvl="1" indent="-457200">
              <a:lnSpc>
                <a:spcPct val="170000"/>
              </a:lnSpc>
              <a:buFont typeface="+mj-lt"/>
              <a:buAutoNum type="arabicPeriod"/>
            </a:pPr>
            <a:r>
              <a:rPr lang="es-ES" sz="1400" dirty="0">
                <a:solidFill>
                  <a:srgbClr val="003150"/>
                </a:solidFill>
              </a:rPr>
              <a:t>Asegúrate de que las páginas están numeradas y que coinciden con los títulos del índice.</a:t>
            </a:r>
          </a:p>
          <a:p>
            <a:pPr marL="857250" lvl="1" indent="-457200">
              <a:lnSpc>
                <a:spcPct val="170000"/>
              </a:lnSpc>
              <a:buFont typeface="+mj-lt"/>
              <a:buAutoNum type="arabicPeriod"/>
            </a:pPr>
            <a:r>
              <a:rPr lang="es-ES" sz="1400" dirty="0">
                <a:solidFill>
                  <a:srgbClr val="003150"/>
                </a:solidFill>
              </a:rPr>
              <a:t>Asegúrate de que la introducción expresa con claridad el tema que has desarrollado y el plan de trabajo que has seguido. </a:t>
            </a:r>
          </a:p>
          <a:p>
            <a:pPr marL="857250" lvl="1" indent="-457200">
              <a:lnSpc>
                <a:spcPct val="170000"/>
              </a:lnSpc>
              <a:buFont typeface="+mj-lt"/>
              <a:buAutoNum type="arabicPeriod"/>
            </a:pPr>
            <a:r>
              <a:rPr lang="es-ES" sz="1400" dirty="0">
                <a:solidFill>
                  <a:srgbClr val="003150"/>
                </a:solidFill>
              </a:rPr>
              <a:t>Asegúrate de que la introducción produce una sensación inicial positiva sobre el resto del trabajo. </a:t>
            </a:r>
          </a:p>
          <a:p>
            <a:pPr marL="857250" lvl="1" indent="-457200">
              <a:lnSpc>
                <a:spcPct val="170000"/>
              </a:lnSpc>
              <a:buFont typeface="+mj-lt"/>
              <a:buAutoNum type="arabicPeriod"/>
            </a:pPr>
            <a:r>
              <a:rPr lang="es-ES" sz="1400" dirty="0">
                <a:solidFill>
                  <a:srgbClr val="003150"/>
                </a:solidFill>
              </a:rPr>
              <a:t>Asegúrate de que el contenido de cada apartado y </a:t>
            </a:r>
            <a:r>
              <a:rPr lang="es-ES" sz="1400" dirty="0" err="1">
                <a:solidFill>
                  <a:srgbClr val="003150"/>
                </a:solidFill>
              </a:rPr>
              <a:t>subapartado</a:t>
            </a:r>
            <a:r>
              <a:rPr lang="es-ES" sz="1400" dirty="0">
                <a:solidFill>
                  <a:srgbClr val="003150"/>
                </a:solidFill>
              </a:rPr>
              <a:t> es coherente con el título y el subtítulo correspondiente. En caso contrario, no dudes en cambiar las frases de sitio o en modificar los contenidos. </a:t>
            </a:r>
          </a:p>
          <a:p>
            <a:pPr marL="857250" lvl="1" indent="-457200">
              <a:lnSpc>
                <a:spcPct val="170000"/>
              </a:lnSpc>
              <a:buFont typeface="+mj-lt"/>
              <a:buAutoNum type="arabicPeriod"/>
            </a:pPr>
            <a:r>
              <a:rPr lang="es-ES" sz="1400" dirty="0">
                <a:solidFill>
                  <a:srgbClr val="003150"/>
                </a:solidFill>
              </a:rPr>
              <a:t>Asegúrate de que la conclusión tiene un contenido propio y no se limita a resumir el trabajo.</a:t>
            </a:r>
          </a:p>
          <a:p>
            <a:pPr marL="857250" lvl="1" indent="-457200">
              <a:lnSpc>
                <a:spcPct val="170000"/>
              </a:lnSpc>
              <a:buFont typeface="+mj-lt"/>
              <a:buAutoNum type="arabicPeriod"/>
            </a:pPr>
            <a:r>
              <a:rPr lang="es-ES" sz="1400" dirty="0">
                <a:solidFill>
                  <a:srgbClr val="003150"/>
                </a:solidFill>
              </a:rPr>
              <a:t>Asegúrate de que has mencionado la procedencia de las citas y de las fuentes de consulta.</a:t>
            </a:r>
          </a:p>
          <a:p>
            <a:pPr marL="857250" lvl="1" indent="-457200">
              <a:lnSpc>
                <a:spcPct val="170000"/>
              </a:lnSpc>
              <a:buFont typeface="+mj-lt"/>
              <a:buAutoNum type="arabicPeriod"/>
            </a:pPr>
            <a:r>
              <a:rPr lang="es-ES" sz="1400" dirty="0">
                <a:solidFill>
                  <a:srgbClr val="003150"/>
                </a:solidFill>
              </a:rPr>
              <a:t>En caso de duda, no dudes en consultar al/a la profesor/a en las horas de tutoría.</a:t>
            </a:r>
            <a:endParaRPr lang="en-US" sz="1400" dirty="0">
              <a:solidFill>
                <a:srgbClr val="00315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79512" y="6453336"/>
            <a:ext cx="8064896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sz="1050" dirty="0"/>
              <a:t>Universidad de Córdoba. </a:t>
            </a:r>
            <a:r>
              <a:rPr lang="en-US" sz="1050" i="1" dirty="0" err="1"/>
              <a:t>Libro</a:t>
            </a:r>
            <a:r>
              <a:rPr lang="en-US" sz="1050" i="1" dirty="0"/>
              <a:t> de </a:t>
            </a:r>
            <a:r>
              <a:rPr lang="en-US" sz="1050" i="1" dirty="0" err="1"/>
              <a:t>estilo</a:t>
            </a:r>
            <a:r>
              <a:rPr lang="en-US" sz="1050" dirty="0"/>
              <a:t>. </a:t>
            </a:r>
            <a:r>
              <a:rPr lang="en-US" sz="1050" dirty="0">
                <a:hlinkClick r:id="rId2"/>
              </a:rPr>
              <a:t>http://www.uco.es/webuco/buc/pdfdoc/librode_estilo.pdf</a:t>
            </a:r>
            <a:endParaRPr lang="en-US" sz="1050" dirty="0"/>
          </a:p>
        </p:txBody>
      </p:sp>
    </p:spTree>
    <p:extLst>
      <p:ext uri="{BB962C8B-B14F-4D97-AF65-F5344CB8AC3E}">
        <p14:creationId xmlns:p14="http://schemas.microsoft.com/office/powerpoint/2010/main" val="41351741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dirty="0" smtClean="0"/>
              <a:t>Otros enlaces de interés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7584" y="3068960"/>
            <a:ext cx="7467600" cy="2520280"/>
          </a:xfrm>
        </p:spPr>
        <p:txBody>
          <a:bodyPr/>
          <a:lstStyle/>
          <a:p>
            <a:r>
              <a:rPr lang="en-US" dirty="0" err="1" smtClean="0"/>
              <a:t>Domenech</a:t>
            </a:r>
            <a:r>
              <a:rPr lang="en-US" dirty="0" smtClean="0"/>
              <a:t>, Lourdes &amp; Ana Romero</a:t>
            </a:r>
            <a:r>
              <a:rPr lang="en-US" i="1" dirty="0" smtClean="0"/>
              <a:t>. </a:t>
            </a:r>
            <a:r>
              <a:rPr lang="en-US" i="1" dirty="0" err="1" smtClean="0"/>
              <a:t>Materiales</a:t>
            </a:r>
            <a:r>
              <a:rPr lang="en-US" i="1" dirty="0" smtClean="0"/>
              <a:t> de </a:t>
            </a:r>
            <a:r>
              <a:rPr lang="en-US" i="1" dirty="0" err="1" smtClean="0"/>
              <a:t>lengua</a:t>
            </a:r>
            <a:r>
              <a:rPr lang="en-US" i="1" dirty="0" smtClean="0"/>
              <a:t> y </a:t>
            </a:r>
            <a:r>
              <a:rPr lang="en-US" i="1" dirty="0" err="1" smtClean="0"/>
              <a:t>literatura</a:t>
            </a:r>
            <a:r>
              <a:rPr lang="en-US" i="1" dirty="0" smtClean="0"/>
              <a:t>: el </a:t>
            </a:r>
            <a:r>
              <a:rPr lang="en-US" i="1" dirty="0" err="1" smtClean="0"/>
              <a:t>texto</a:t>
            </a:r>
            <a:r>
              <a:rPr lang="en-US" i="1" dirty="0" smtClean="0"/>
              <a:t> </a:t>
            </a:r>
            <a:r>
              <a:rPr lang="en-US" i="1" dirty="0" err="1" smtClean="0"/>
              <a:t>argumentativo</a:t>
            </a:r>
            <a:r>
              <a:rPr lang="en-US" i="1" dirty="0" smtClean="0"/>
              <a:t>. </a:t>
            </a:r>
            <a:r>
              <a:rPr lang="ca-ES" dirty="0" smtClean="0">
                <a:hlinkClick r:id="rId2"/>
              </a:rPr>
              <a:t>http</a:t>
            </a:r>
            <a:r>
              <a:rPr lang="ca-ES" dirty="0">
                <a:hlinkClick r:id="rId2"/>
              </a:rPr>
              <a:t>://</a:t>
            </a:r>
            <a:r>
              <a:rPr lang="ca-ES" dirty="0" smtClean="0">
                <a:hlinkClick r:id="rId2"/>
              </a:rPr>
              <a:t>www.materialesdelengua.org/LENGUA/tipologia/argumentacion/argumentacion.htm</a:t>
            </a:r>
            <a:endParaRPr lang="ca-ES" dirty="0" smtClean="0"/>
          </a:p>
          <a:p>
            <a:r>
              <a:rPr lang="en-US" dirty="0" err="1" smtClean="0"/>
              <a:t>Universitat</a:t>
            </a:r>
            <a:r>
              <a:rPr lang="en-US" dirty="0" smtClean="0"/>
              <a:t> </a:t>
            </a:r>
            <a:r>
              <a:rPr lang="en-US" dirty="0" err="1" smtClean="0"/>
              <a:t>Pompeu</a:t>
            </a:r>
            <a:r>
              <a:rPr lang="en-US" dirty="0" smtClean="0"/>
              <a:t> </a:t>
            </a:r>
            <a:r>
              <a:rPr lang="en-US" dirty="0" err="1" smtClean="0"/>
              <a:t>Fabra</a:t>
            </a:r>
            <a:r>
              <a:rPr lang="en-US" dirty="0" smtClean="0"/>
              <a:t>. </a:t>
            </a:r>
            <a:r>
              <a:rPr lang="en-US" i="1" dirty="0" smtClean="0"/>
              <a:t>Com </a:t>
            </a:r>
            <a:r>
              <a:rPr lang="en-US" i="1" dirty="0" err="1" smtClean="0"/>
              <a:t>elaborar</a:t>
            </a:r>
            <a:r>
              <a:rPr lang="en-US" i="1" dirty="0" smtClean="0"/>
              <a:t> un </a:t>
            </a:r>
            <a:r>
              <a:rPr lang="en-US" i="1" dirty="0" err="1" smtClean="0"/>
              <a:t>treball</a:t>
            </a:r>
            <a:r>
              <a:rPr lang="en-US" i="1" dirty="0" smtClean="0"/>
              <a:t> </a:t>
            </a:r>
            <a:r>
              <a:rPr lang="en-US" i="1" dirty="0" err="1" smtClean="0"/>
              <a:t>acadèmic</a:t>
            </a:r>
            <a:r>
              <a:rPr lang="en-US" dirty="0" smtClean="0"/>
              <a:t>. </a:t>
            </a:r>
            <a:r>
              <a:rPr lang="en-US" dirty="0" smtClean="0">
                <a:hlinkClick r:id="rId3"/>
              </a:rPr>
              <a:t>http://stpr.upf.edu/tutorial/</a:t>
            </a:r>
            <a:r>
              <a:rPr lang="en-US" dirty="0" smtClean="0"/>
              <a:t> -</a:t>
            </a:r>
            <a:r>
              <a:rPr lang="en-US" b="1" dirty="0" err="1" smtClean="0"/>
              <a:t>versión</a:t>
            </a:r>
            <a:r>
              <a:rPr lang="en-US" b="1" dirty="0" smtClean="0"/>
              <a:t> en </a:t>
            </a:r>
            <a:r>
              <a:rPr lang="en-US" b="1" dirty="0" err="1" smtClean="0"/>
              <a:t>castellano</a:t>
            </a:r>
            <a:endParaRPr lang="en-US" b="1" dirty="0" smtClean="0"/>
          </a:p>
          <a:p>
            <a:endParaRPr lang="en-US" dirty="0"/>
          </a:p>
        </p:txBody>
      </p:sp>
      <p:sp>
        <p:nvSpPr>
          <p:cNvPr id="5" name="Explosion 1 4"/>
          <p:cNvSpPr/>
          <p:nvPr/>
        </p:nvSpPr>
        <p:spPr>
          <a:xfrm rot="832086">
            <a:off x="4347984" y="520706"/>
            <a:ext cx="4698548" cy="2908127"/>
          </a:xfrm>
          <a:prstGeom prst="irregularSeal1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a-ES" sz="1400" dirty="0" smtClean="0"/>
              <a:t>Estos enlaces complementan la lista de recursos que se han utilizado para elaborar este </a:t>
            </a:r>
            <a:r>
              <a:rPr lang="ca-ES" sz="1400" dirty="0" smtClean="0"/>
              <a:t>tutorial </a:t>
            </a:r>
            <a:r>
              <a:rPr lang="ca-ES" sz="1400" dirty="0" smtClean="0"/>
              <a:t>y que puedes encontrar en </a:t>
            </a:r>
            <a:r>
              <a:rPr lang="ca-ES" sz="1400" dirty="0"/>
              <a:t>l</a:t>
            </a:r>
            <a:r>
              <a:rPr lang="ca-ES" sz="1400" dirty="0" smtClean="0"/>
              <a:t>a lista de </a:t>
            </a:r>
            <a:r>
              <a:rPr lang="ca-ES" sz="1400" dirty="0" smtClean="0">
                <a:hlinkClick r:id="rId4" action="ppaction://hlinksldjump"/>
              </a:rPr>
              <a:t>Referencias</a:t>
            </a:r>
            <a:r>
              <a:rPr lang="ca-ES" sz="1400" dirty="0" smtClean="0"/>
              <a:t>. 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7929878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dirty="0" err="1" smtClean="0"/>
              <a:t>Referencias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28800"/>
            <a:ext cx="8134672" cy="4489425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Apoyolingua.com. </a:t>
            </a:r>
            <a:r>
              <a:rPr lang="en-US" i="1" dirty="0" err="1" smtClean="0"/>
              <a:t>Análisis</a:t>
            </a:r>
            <a:r>
              <a:rPr lang="en-US" i="1" dirty="0" smtClean="0"/>
              <a:t> del </a:t>
            </a:r>
            <a:r>
              <a:rPr lang="en-US" i="1" dirty="0" err="1" smtClean="0"/>
              <a:t>texto</a:t>
            </a:r>
            <a:r>
              <a:rPr lang="en-US" i="1" dirty="0" smtClean="0"/>
              <a:t> </a:t>
            </a:r>
            <a:r>
              <a:rPr lang="en-US" i="1" dirty="0" err="1" smtClean="0"/>
              <a:t>argumentativo</a:t>
            </a:r>
            <a:r>
              <a:rPr lang="en-US" dirty="0" smtClean="0"/>
              <a:t>. </a:t>
            </a:r>
            <a:r>
              <a:rPr lang="en-US" dirty="0" smtClean="0">
                <a:hlinkClick r:id="rId2"/>
              </a:rPr>
              <a:t>http</a:t>
            </a:r>
            <a:r>
              <a:rPr lang="en-US" dirty="0">
                <a:hlinkClick r:id="rId2"/>
              </a:rPr>
              <a:t>://www.apoyolingua.com/practica/elperro.html</a:t>
            </a:r>
          </a:p>
          <a:p>
            <a:r>
              <a:rPr lang="en-US" dirty="0" err="1" smtClean="0"/>
              <a:t>Alquimistas</a:t>
            </a:r>
            <a:r>
              <a:rPr lang="en-US" dirty="0" smtClean="0"/>
              <a:t> de la palabra.com. </a:t>
            </a:r>
            <a:r>
              <a:rPr lang="en-US" i="1" dirty="0" smtClean="0"/>
              <a:t>La </a:t>
            </a:r>
            <a:r>
              <a:rPr lang="en-US" i="1" dirty="0" err="1" smtClean="0"/>
              <a:t>argumentación</a:t>
            </a:r>
            <a:r>
              <a:rPr lang="en-US" dirty="0" smtClean="0"/>
              <a:t>. </a:t>
            </a:r>
            <a:r>
              <a:rPr lang="en-US" dirty="0" smtClean="0">
                <a:hlinkClick r:id="rId2"/>
              </a:rPr>
              <a:t>http</a:t>
            </a:r>
            <a:r>
              <a:rPr lang="en-US" dirty="0">
                <a:hlinkClick r:id="rId2"/>
              </a:rPr>
              <a:t>://www.alquimistasdelapalabra.com/argumentacion.htm</a:t>
            </a:r>
          </a:p>
          <a:p>
            <a:r>
              <a:rPr lang="ca-ES" dirty="0"/>
              <a:t>Aprenderespanol.org. </a:t>
            </a:r>
            <a:r>
              <a:rPr lang="ca-ES" i="1" dirty="0" smtClean="0"/>
              <a:t>Conjunciones</a:t>
            </a:r>
            <a:r>
              <a:rPr lang="ca-ES" dirty="0" smtClean="0"/>
              <a:t>.</a:t>
            </a:r>
            <a:r>
              <a:rPr lang="ca-ES" dirty="0" smtClean="0">
                <a:hlinkClick r:id="rId3"/>
              </a:rPr>
              <a:t>http</a:t>
            </a:r>
            <a:r>
              <a:rPr lang="ca-ES" dirty="0">
                <a:hlinkClick r:id="rId3"/>
              </a:rPr>
              <a:t>://</a:t>
            </a:r>
            <a:r>
              <a:rPr lang="ca-ES" dirty="0" smtClean="0">
                <a:hlinkClick r:id="rId3"/>
              </a:rPr>
              <a:t>aprenderespanol.org/gramatica/conjunciones.html</a:t>
            </a:r>
            <a:endParaRPr lang="ca-ES" dirty="0" smtClean="0"/>
          </a:p>
          <a:p>
            <a:r>
              <a:rPr lang="ca-ES" dirty="0" smtClean="0"/>
              <a:t>Aprenderespanol.org. La </a:t>
            </a:r>
            <a:r>
              <a:rPr lang="ca-ES" i="1" dirty="0" smtClean="0"/>
              <a:t>Oración </a:t>
            </a:r>
            <a:r>
              <a:rPr lang="en-US" dirty="0" smtClean="0">
                <a:hlinkClick r:id="rId4"/>
              </a:rPr>
              <a:t>http://aprenderespanol.org/gramatica/oracion-texto.html</a:t>
            </a:r>
            <a:endParaRPr lang="en-US" dirty="0">
              <a:hlinkClick r:id="rId4"/>
            </a:endParaRPr>
          </a:p>
          <a:p>
            <a:r>
              <a:rPr lang="ca-ES" dirty="0" smtClean="0"/>
              <a:t>INTEF</a:t>
            </a:r>
            <a:r>
              <a:rPr lang="ca-ES" dirty="0"/>
              <a:t>. </a:t>
            </a:r>
            <a:r>
              <a:rPr lang="ca-ES" i="1" dirty="0"/>
              <a:t>El </a:t>
            </a:r>
            <a:r>
              <a:rPr lang="ca-ES" i="1" dirty="0" err="1"/>
              <a:t>texto</a:t>
            </a:r>
            <a:r>
              <a:rPr lang="ca-ES" i="1" dirty="0"/>
              <a:t>: </a:t>
            </a:r>
            <a:r>
              <a:rPr lang="ca-ES" i="1" dirty="0" err="1"/>
              <a:t>fundamentos</a:t>
            </a:r>
            <a:r>
              <a:rPr lang="ca-ES" i="1" dirty="0"/>
              <a:t> </a:t>
            </a:r>
            <a:r>
              <a:rPr lang="ca-ES" i="1" dirty="0" err="1"/>
              <a:t>teóricos</a:t>
            </a:r>
            <a:r>
              <a:rPr lang="ca-ES" i="1" dirty="0"/>
              <a:t> y </a:t>
            </a:r>
            <a:r>
              <a:rPr lang="ca-ES" i="1" dirty="0" err="1"/>
              <a:t>aplicaciones</a:t>
            </a:r>
            <a:r>
              <a:rPr lang="ca-ES" i="1" dirty="0"/>
              <a:t> </a:t>
            </a:r>
            <a:r>
              <a:rPr lang="ca-ES" i="1" dirty="0" err="1"/>
              <a:t>prácticas</a:t>
            </a:r>
            <a:r>
              <a:rPr lang="ca-ES" i="1" dirty="0"/>
              <a:t>: </a:t>
            </a:r>
            <a:r>
              <a:rPr lang="ca-ES" i="1" dirty="0" err="1"/>
              <a:t>Adecuación</a:t>
            </a:r>
            <a:r>
              <a:rPr lang="ca-ES" i="1" dirty="0"/>
              <a:t> del </a:t>
            </a:r>
            <a:r>
              <a:rPr lang="ca-ES" i="1" dirty="0" err="1"/>
              <a:t>texto</a:t>
            </a:r>
            <a:r>
              <a:rPr lang="ca-ES" i="1" dirty="0"/>
              <a:t>. </a:t>
            </a:r>
            <a:r>
              <a:rPr lang="en-US" dirty="0">
                <a:hlinkClick r:id="rId5"/>
              </a:rPr>
              <a:t>http://ntic.educacion.es/w3//recursos/primaria/lengua_literatura/el_texto/introduccion/introduccion_adecuacion_pragmatica.htm</a:t>
            </a:r>
            <a:r>
              <a:rPr lang="en-US" dirty="0"/>
              <a:t> </a:t>
            </a:r>
          </a:p>
          <a:p>
            <a:r>
              <a:rPr lang="ca-ES" dirty="0"/>
              <a:t>INTEF. </a:t>
            </a:r>
            <a:r>
              <a:rPr lang="ca-ES" i="1" dirty="0"/>
              <a:t>El </a:t>
            </a:r>
            <a:r>
              <a:rPr lang="ca-ES" i="1" dirty="0" err="1"/>
              <a:t>texto</a:t>
            </a:r>
            <a:r>
              <a:rPr lang="ca-ES" i="1" dirty="0"/>
              <a:t>: </a:t>
            </a:r>
            <a:r>
              <a:rPr lang="ca-ES" i="1" dirty="0" err="1"/>
              <a:t>fundamentos</a:t>
            </a:r>
            <a:r>
              <a:rPr lang="ca-ES" i="1" dirty="0"/>
              <a:t> </a:t>
            </a:r>
            <a:r>
              <a:rPr lang="ca-ES" i="1" dirty="0" err="1"/>
              <a:t>teóricos</a:t>
            </a:r>
            <a:r>
              <a:rPr lang="ca-ES" i="1" dirty="0"/>
              <a:t> y </a:t>
            </a:r>
            <a:r>
              <a:rPr lang="ca-ES" i="1" dirty="0" err="1"/>
              <a:t>aplicaciones</a:t>
            </a:r>
            <a:r>
              <a:rPr lang="ca-ES" i="1" dirty="0"/>
              <a:t> </a:t>
            </a:r>
            <a:r>
              <a:rPr lang="ca-ES" i="1" dirty="0" err="1"/>
              <a:t>prácticas</a:t>
            </a:r>
            <a:r>
              <a:rPr lang="ca-ES" i="1" dirty="0"/>
              <a:t>: </a:t>
            </a:r>
            <a:r>
              <a:rPr lang="ca-ES" i="1" dirty="0" err="1"/>
              <a:t>Cohesión</a:t>
            </a:r>
            <a:r>
              <a:rPr lang="ca-ES" i="1" dirty="0"/>
              <a:t> del </a:t>
            </a:r>
            <a:r>
              <a:rPr lang="ca-ES" i="1" dirty="0" err="1"/>
              <a:t>texto</a:t>
            </a:r>
            <a:r>
              <a:rPr lang="ca-ES" i="1" dirty="0"/>
              <a:t>. </a:t>
            </a:r>
            <a:r>
              <a:rPr lang="ca-ES" dirty="0">
                <a:hlinkClick r:id="rId6"/>
              </a:rPr>
              <a:t>http://ntic.educacion.es/w3//recursos/primaria/lengua_literatura/el_texto/bases/bases_pro_cohesion2.htm</a:t>
            </a:r>
            <a:endParaRPr lang="ca-ES" dirty="0"/>
          </a:p>
          <a:p>
            <a:r>
              <a:rPr lang="en-US" dirty="0" err="1" smtClean="0"/>
              <a:t>Santillana</a:t>
            </a:r>
            <a:r>
              <a:rPr lang="en-US" dirty="0" smtClean="0"/>
              <a:t>: Kalipedia.com. </a:t>
            </a:r>
            <a:r>
              <a:rPr lang="en-US" i="1" dirty="0" err="1" smtClean="0"/>
              <a:t>Trabajos</a:t>
            </a:r>
            <a:r>
              <a:rPr lang="en-US" i="1" dirty="0" smtClean="0"/>
              <a:t> </a:t>
            </a:r>
            <a:r>
              <a:rPr lang="en-US" i="1" dirty="0" err="1" smtClean="0"/>
              <a:t>monográficos</a:t>
            </a:r>
            <a:r>
              <a:rPr lang="en-US" dirty="0" smtClean="0"/>
              <a:t>. </a:t>
            </a:r>
            <a:r>
              <a:rPr lang="en-US" dirty="0" smtClean="0">
                <a:hlinkClick r:id="rId7"/>
              </a:rPr>
              <a:t>http://www.kalipedia.com/lengua-castellana/tema/redaccion-textos/trabajo-monografico.html?x=20070417klplyllec_514.Kes</a:t>
            </a:r>
            <a:endParaRPr lang="en-US" dirty="0" smtClean="0">
              <a:hlinkClick r:id="rId8"/>
            </a:endParaRPr>
          </a:p>
          <a:p>
            <a:r>
              <a:rPr lang="en-US" dirty="0" smtClean="0"/>
              <a:t>Universidad de Zaragoza, </a:t>
            </a:r>
            <a:r>
              <a:rPr lang="en-US" i="1" dirty="0" smtClean="0"/>
              <a:t>Manual de </a:t>
            </a:r>
            <a:r>
              <a:rPr lang="en-US" i="1" dirty="0" err="1" smtClean="0"/>
              <a:t>buena</a:t>
            </a:r>
            <a:r>
              <a:rPr lang="en-US" i="1" dirty="0" smtClean="0"/>
              <a:t> </a:t>
            </a:r>
            <a:r>
              <a:rPr lang="en-US" i="1" dirty="0" err="1" smtClean="0"/>
              <a:t>ortografia</a:t>
            </a:r>
            <a:r>
              <a:rPr lang="en-US" dirty="0" smtClean="0"/>
              <a:t>. </a:t>
            </a:r>
            <a:r>
              <a:rPr lang="en-US" dirty="0" smtClean="0">
                <a:hlinkClick r:id="rId8"/>
              </a:rPr>
              <a:t>http://www.unizar.es/mabueno/wp-content/uploads/2011/10/C%C3%B3mo%20presentar%20trabajosacad%C3%A9micos.pdf</a:t>
            </a:r>
            <a:endParaRPr lang="en-US" dirty="0" smtClean="0"/>
          </a:p>
          <a:p>
            <a:r>
              <a:rPr lang="en-US" dirty="0"/>
              <a:t>Universidad de Córdoba. </a:t>
            </a:r>
            <a:r>
              <a:rPr lang="en-US" i="1" dirty="0" err="1"/>
              <a:t>Libro</a:t>
            </a:r>
            <a:r>
              <a:rPr lang="en-US" i="1" dirty="0"/>
              <a:t> de </a:t>
            </a:r>
            <a:r>
              <a:rPr lang="en-US" i="1" dirty="0" err="1"/>
              <a:t>estilo</a:t>
            </a:r>
            <a:r>
              <a:rPr lang="en-US" dirty="0"/>
              <a:t>. </a:t>
            </a:r>
            <a:r>
              <a:rPr lang="en-US" dirty="0">
                <a:hlinkClick r:id="rId2"/>
              </a:rPr>
              <a:t>http://www.uco.es/webuco/buc/pdfdoc/librode_estilo.pdf</a:t>
            </a:r>
            <a:endParaRPr lang="en-US" dirty="0"/>
          </a:p>
          <a:p>
            <a:r>
              <a:rPr lang="en-US" dirty="0" err="1"/>
              <a:t>Universitat</a:t>
            </a:r>
            <a:r>
              <a:rPr lang="en-US" dirty="0"/>
              <a:t> </a:t>
            </a:r>
            <a:r>
              <a:rPr lang="en-US" dirty="0" err="1"/>
              <a:t>Politècnica</a:t>
            </a:r>
            <a:r>
              <a:rPr lang="en-US" dirty="0"/>
              <a:t> de </a:t>
            </a:r>
            <a:r>
              <a:rPr lang="en-US" dirty="0" err="1"/>
              <a:t>Catalunya</a:t>
            </a:r>
            <a:r>
              <a:rPr lang="en-US" dirty="0"/>
              <a:t>. </a:t>
            </a:r>
            <a:r>
              <a:rPr lang="en-US" i="1" dirty="0" err="1"/>
              <a:t>Bibliotécnia</a:t>
            </a:r>
            <a:r>
              <a:rPr lang="en-US" i="1" dirty="0"/>
              <a:t>: </a:t>
            </a:r>
            <a:r>
              <a:rPr lang="en-US" i="1" dirty="0" err="1"/>
              <a:t>Cómo</a:t>
            </a:r>
            <a:r>
              <a:rPr lang="en-US" i="1" dirty="0"/>
              <a:t> </a:t>
            </a:r>
            <a:r>
              <a:rPr lang="en-US" i="1" dirty="0" err="1"/>
              <a:t>peresentar</a:t>
            </a:r>
            <a:r>
              <a:rPr lang="en-US" i="1" dirty="0"/>
              <a:t> un </a:t>
            </a:r>
            <a:r>
              <a:rPr lang="en-US" i="1" dirty="0" err="1"/>
              <a:t>trabajo</a:t>
            </a:r>
            <a:r>
              <a:rPr lang="en-US" i="1" dirty="0"/>
              <a:t> </a:t>
            </a:r>
            <a:r>
              <a:rPr lang="en-US" i="1" dirty="0" err="1"/>
              <a:t>académico</a:t>
            </a:r>
            <a:r>
              <a:rPr lang="en-US" dirty="0"/>
              <a:t>. </a:t>
            </a:r>
            <a:r>
              <a:rPr lang="en-US" dirty="0">
                <a:hlinkClick r:id="rId9"/>
              </a:rPr>
              <a:t>http://bibliotecnica.upc.edu/es/content/como-presentar-un-trabajo-academico</a:t>
            </a:r>
            <a:endParaRPr lang="en-US" dirty="0">
              <a:hlinkClick r:id="rId8"/>
            </a:endParaRPr>
          </a:p>
          <a:p>
            <a:r>
              <a:rPr lang="ca-ES" dirty="0" smtClean="0"/>
              <a:t>Vázquez, Graciela et al. 2001. </a:t>
            </a:r>
            <a:r>
              <a:rPr lang="ca-ES" i="1" dirty="0" smtClean="0"/>
              <a:t>Actividades para la escritura académica.</a:t>
            </a:r>
            <a:r>
              <a:rPr lang="ca-ES" dirty="0" smtClean="0"/>
              <a:t> Madrid: Editorial </a:t>
            </a:r>
            <a:r>
              <a:rPr lang="ca-ES" dirty="0" err="1" smtClean="0"/>
              <a:t>Edinumen</a:t>
            </a:r>
            <a:endParaRPr lang="ca-ES" dirty="0" smtClean="0"/>
          </a:p>
        </p:txBody>
      </p:sp>
    </p:spTree>
    <p:extLst>
      <p:ext uri="{BB962C8B-B14F-4D97-AF65-F5344CB8AC3E}">
        <p14:creationId xmlns:p14="http://schemas.microsoft.com/office/powerpoint/2010/main" val="22468854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dirty="0" smtClean="0"/>
              <a:t>Objetivos y </a:t>
            </a:r>
            <a:r>
              <a:rPr lang="ca-ES" dirty="0" smtClean="0"/>
              <a:t>estructura </a:t>
            </a:r>
            <a:r>
              <a:rPr lang="ca-ES" dirty="0" smtClean="0"/>
              <a:t>de este tutorial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1412776"/>
            <a:ext cx="7467600" cy="2736304"/>
          </a:xfrm>
        </p:spPr>
        <p:txBody>
          <a:bodyPr/>
          <a:lstStyle/>
          <a:p>
            <a:pPr marL="0" indent="0">
              <a:buNone/>
            </a:pPr>
            <a:r>
              <a:rPr lang="ca-ES" dirty="0" smtClean="0"/>
              <a:t>Escribir un ensayo para la universidad requiere unas técnicas de redacción particulares.</a:t>
            </a:r>
          </a:p>
          <a:p>
            <a:pPr marL="0" indent="0">
              <a:buNone/>
            </a:pPr>
            <a:endParaRPr lang="ca-ES" dirty="0" smtClean="0"/>
          </a:p>
          <a:p>
            <a:pPr marL="0" indent="0">
              <a:buNone/>
            </a:pPr>
            <a:r>
              <a:rPr lang="ca-ES" dirty="0" smtClean="0"/>
              <a:t>En este tutorial aprenderás a reconocer y utilizar algunas de las fórmulas y expresiones más características del lenguaje académico en español.</a:t>
            </a:r>
          </a:p>
          <a:p>
            <a:pPr marL="0" indent="0">
              <a:buNone/>
            </a:pPr>
            <a:endParaRPr lang="ca-ES" dirty="0"/>
          </a:p>
          <a:p>
            <a:pPr marL="0" indent="0">
              <a:buNone/>
            </a:pPr>
            <a:r>
              <a:rPr lang="ca-ES" dirty="0" smtClean="0"/>
              <a:t>Trabajaremos los siguientes aspectos: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 bwMode="auto">
          <a:xfrm>
            <a:off x="1403648" y="4523924"/>
            <a:ext cx="6696744" cy="17671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lnSpc>
                <a:spcPct val="108000"/>
              </a:lnSpc>
              <a:spcBef>
                <a:spcPct val="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003150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lnSpc>
                <a:spcPct val="108000"/>
              </a:lnSpc>
              <a:spcBef>
                <a:spcPct val="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003150"/>
                </a:solidFill>
                <a:latin typeface="+mn-lt"/>
              </a:defRPr>
            </a:lvl2pPr>
            <a:lvl3pPr marL="1143000" indent="-228600" algn="l" rtl="0" eaLnBrk="1" fontAlgn="base" hangingPunct="1">
              <a:lnSpc>
                <a:spcPct val="108000"/>
              </a:lnSpc>
              <a:spcBef>
                <a:spcPct val="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003150"/>
                </a:solidFill>
                <a:latin typeface="+mn-lt"/>
              </a:defRPr>
            </a:lvl3pPr>
            <a:lvl4pPr marL="1600200" indent="-228600" algn="l" rtl="0" eaLnBrk="1" fontAlgn="base" hangingPunct="1">
              <a:lnSpc>
                <a:spcPct val="108000"/>
              </a:lnSpc>
              <a:spcBef>
                <a:spcPct val="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003150"/>
                </a:solidFill>
                <a:latin typeface="+mn-lt"/>
              </a:defRPr>
            </a:lvl4pPr>
            <a:lvl5pPr marL="2057400" indent="-228600" algn="l" rtl="0" eaLnBrk="1" fontAlgn="base" hangingPunct="1">
              <a:lnSpc>
                <a:spcPct val="108000"/>
              </a:lnSpc>
              <a:spcBef>
                <a:spcPct val="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003150"/>
                </a:solidFill>
                <a:latin typeface="+mn-lt"/>
              </a:defRPr>
            </a:lvl5pPr>
            <a:lvl6pPr marL="2514600" indent="-228600" algn="l" rtl="0" eaLnBrk="1" fontAlgn="base" hangingPunct="1">
              <a:lnSpc>
                <a:spcPct val="108000"/>
              </a:lnSpc>
              <a:spcBef>
                <a:spcPct val="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003150"/>
                </a:solidFill>
                <a:latin typeface="+mn-lt"/>
              </a:defRPr>
            </a:lvl6pPr>
            <a:lvl7pPr marL="2971800" indent="-228600" algn="l" rtl="0" eaLnBrk="1" fontAlgn="base" hangingPunct="1">
              <a:lnSpc>
                <a:spcPct val="108000"/>
              </a:lnSpc>
              <a:spcBef>
                <a:spcPct val="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003150"/>
                </a:solidFill>
                <a:latin typeface="+mn-lt"/>
              </a:defRPr>
            </a:lvl7pPr>
            <a:lvl8pPr marL="3429000" indent="-228600" algn="l" rtl="0" eaLnBrk="1" fontAlgn="base" hangingPunct="1">
              <a:lnSpc>
                <a:spcPct val="108000"/>
              </a:lnSpc>
              <a:spcBef>
                <a:spcPct val="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003150"/>
                </a:solidFill>
                <a:latin typeface="+mn-lt"/>
              </a:defRPr>
            </a:lvl8pPr>
            <a:lvl9pPr marL="3886200" indent="-228600" algn="l" rtl="0" eaLnBrk="1" fontAlgn="base" hangingPunct="1">
              <a:lnSpc>
                <a:spcPct val="108000"/>
              </a:lnSpc>
              <a:spcBef>
                <a:spcPct val="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003150"/>
                </a:solidFill>
                <a:latin typeface="+mn-lt"/>
              </a:defRPr>
            </a:lvl9pPr>
          </a:lstStyle>
          <a:p>
            <a:r>
              <a:rPr lang="ca-ES" dirty="0" smtClean="0"/>
              <a:t>La organización del texto académico</a:t>
            </a:r>
          </a:p>
          <a:p>
            <a:r>
              <a:rPr lang="ca-ES" dirty="0" smtClean="0"/>
              <a:t>El registro formal y la </a:t>
            </a:r>
            <a:r>
              <a:rPr lang="ca-ES" dirty="0"/>
              <a:t>despersonalización del texto</a:t>
            </a:r>
          </a:p>
          <a:p>
            <a:r>
              <a:rPr lang="ca-ES" dirty="0" smtClean="0"/>
              <a:t>Estrategias para la redacción del texto argumentativo</a:t>
            </a:r>
          </a:p>
          <a:p>
            <a:r>
              <a:rPr lang="ca-ES" dirty="0" smtClean="0"/>
              <a:t>Conectores textuales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86090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309008"/>
            <a:ext cx="7834313" cy="511175"/>
          </a:xfrm>
        </p:spPr>
        <p:txBody>
          <a:bodyPr/>
          <a:lstStyle/>
          <a:p>
            <a:r>
              <a:rPr lang="ca-ES" dirty="0" smtClean="0"/>
              <a:t>La organización del texto académico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1052737"/>
            <a:ext cx="8352928" cy="72008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a-ES" sz="1800" b="1" dirty="0" smtClean="0"/>
              <a:t>ACTIVIDAD 1. </a:t>
            </a:r>
            <a:r>
              <a:rPr lang="ca-ES" sz="1800" dirty="0" smtClean="0"/>
              <a:t>Todo trabajo académico debe contener las siguientes </a:t>
            </a:r>
            <a:r>
              <a:rPr lang="ca-ES" sz="1800" b="1" dirty="0" smtClean="0"/>
              <a:t>partes</a:t>
            </a:r>
            <a:r>
              <a:rPr lang="ca-ES" sz="1800" dirty="0" smtClean="0"/>
              <a:t> en su </a:t>
            </a:r>
            <a:r>
              <a:rPr lang="ca-ES" sz="1800" b="1" dirty="0" smtClean="0"/>
              <a:t>estructura</a:t>
            </a:r>
            <a:r>
              <a:rPr lang="ca-ES" sz="1800" dirty="0" smtClean="0"/>
              <a:t>.  Colócalas por orden de </a:t>
            </a:r>
            <a:r>
              <a:rPr lang="ca-ES" sz="1800" dirty="0"/>
              <a:t>a</a:t>
            </a:r>
            <a:r>
              <a:rPr lang="ca-ES" sz="1800" dirty="0" smtClean="0"/>
              <a:t>parición y relaciónalas con su función: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4800471"/>
              </p:ext>
            </p:extLst>
          </p:nvPr>
        </p:nvGraphicFramePr>
        <p:xfrm>
          <a:off x="2483768" y="1844824"/>
          <a:ext cx="6336704" cy="44805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6336704"/>
              </a:tblGrid>
              <a:tr h="271321">
                <a:tc>
                  <a:txBody>
                    <a:bodyPr/>
                    <a:lstStyle/>
                    <a:p>
                      <a:r>
                        <a:rPr lang="ca-ES" sz="1400" dirty="0" smtClean="0"/>
                        <a:t>Funciones</a:t>
                      </a:r>
                      <a:endParaRPr lang="en-US" sz="1400" b="0" dirty="0"/>
                    </a:p>
                  </a:txBody>
                  <a:tcPr/>
                </a:tc>
              </a:tr>
              <a:tr h="65117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400" b="0" dirty="0" smtClean="0"/>
                        <a:t>Hace balance de las ideas o hace una valoración general de la información presentada.</a:t>
                      </a:r>
                      <a:endParaRPr lang="en-US" sz="1400" b="0" dirty="0" smtClean="0"/>
                    </a:p>
                    <a:p>
                      <a:endParaRPr lang="en-US" sz="1400" b="0" dirty="0"/>
                    </a:p>
                  </a:txBody>
                  <a:tcPr/>
                </a:tc>
              </a:tr>
              <a:tr h="651171">
                <a:tc>
                  <a:txBody>
                    <a:bodyPr/>
                    <a:lstStyle/>
                    <a:p>
                      <a:r>
                        <a:rPr lang="es-ES" sz="1400" b="0" dirty="0" smtClean="0"/>
                        <a:t>Muestra un listado</a:t>
                      </a:r>
                      <a:r>
                        <a:rPr lang="es-ES" sz="1400" b="0" baseline="0" dirty="0" smtClean="0"/>
                        <a:t> de </a:t>
                      </a:r>
                      <a:r>
                        <a:rPr lang="es-ES" sz="1400" b="0" dirty="0" smtClean="0"/>
                        <a:t>títulos de todos los apartados y las subdivisiones por orden de aparición en el texto con la indicación de la página en la que empiezan. </a:t>
                      </a:r>
                      <a:endParaRPr lang="en-US" sz="1400" b="0" dirty="0"/>
                    </a:p>
                  </a:txBody>
                  <a:tcPr/>
                </a:tc>
              </a:tr>
              <a:tr h="46124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400" b="0" dirty="0" smtClean="0"/>
                        <a:t>Examina el tema y/o expone unos argumentos. E</a:t>
                      </a:r>
                      <a:r>
                        <a:rPr lang="es-ES" sz="1400" dirty="0" smtClean="0"/>
                        <a:t>stá dividido en capítulos homogéneos numerados.</a:t>
                      </a:r>
                    </a:p>
                  </a:txBody>
                  <a:tcPr/>
                </a:tc>
              </a:tr>
              <a:tr h="65117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400" b="0" dirty="0" smtClean="0"/>
                        <a:t>Recoge</a:t>
                      </a:r>
                      <a:r>
                        <a:rPr lang="es-ES" sz="1400" b="0" baseline="0" dirty="0" smtClean="0"/>
                        <a:t> </a:t>
                      </a:r>
                      <a:r>
                        <a:rPr lang="es-ES" sz="1400" b="0" dirty="0" smtClean="0"/>
                        <a:t>el conjunto de documentos consultados, citados o no, a lo largo del trabajo, ordenados alfabéticamente. </a:t>
                      </a:r>
                      <a:endParaRPr lang="en-US" sz="1400" b="0" dirty="0" smtClean="0"/>
                    </a:p>
                    <a:p>
                      <a:endParaRPr lang="es-ES" sz="1400" dirty="0" smtClean="0"/>
                    </a:p>
                  </a:txBody>
                  <a:tcPr/>
                </a:tc>
              </a:tr>
              <a:tr h="46124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400" b="0" dirty="0" smtClean="0"/>
                        <a:t>Presenta el tema, los objetivos, la motivación y el plan de trabajo</a:t>
                      </a:r>
                      <a:r>
                        <a:rPr lang="es-ES" sz="1400" b="0" baseline="0" dirty="0" smtClean="0"/>
                        <a:t> del estudio</a:t>
                      </a:r>
                      <a:r>
                        <a:rPr lang="es-ES" sz="1400" b="0" dirty="0" smtClean="0"/>
                        <a:t>.</a:t>
                      </a:r>
                    </a:p>
                    <a:p>
                      <a:endParaRPr lang="en-US" sz="1400" b="0" dirty="0"/>
                    </a:p>
                  </a:txBody>
                  <a:tcPr/>
                </a:tc>
              </a:tr>
              <a:tr h="84109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400" b="0" dirty="0" smtClean="0"/>
                        <a:t>Permite identificar el trabajo. Los datos que se deben constar suelen ser: título, autor, asignatura, profesor y grupo, departamento, universidad y fecha de presentación. </a:t>
                      </a:r>
                      <a:endParaRPr lang="en-US" sz="1400" b="0" dirty="0" smtClean="0"/>
                    </a:p>
                    <a:p>
                      <a:endParaRPr lang="en-US" sz="1400" b="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3573215"/>
              </p:ext>
            </p:extLst>
          </p:nvPr>
        </p:nvGraphicFramePr>
        <p:xfrm>
          <a:off x="323528" y="1844824"/>
          <a:ext cx="1728192" cy="4399248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728192"/>
              </a:tblGrid>
              <a:tr h="360040">
                <a:tc>
                  <a:txBody>
                    <a:bodyPr/>
                    <a:lstStyle/>
                    <a:p>
                      <a:pPr marL="0" indent="0" algn="ctr">
                        <a:buFont typeface="+mj-lt"/>
                        <a:buNone/>
                      </a:pPr>
                      <a:r>
                        <a:rPr lang="ca-ES" sz="1400" i="0" dirty="0" smtClean="0"/>
                        <a:t>Partes</a:t>
                      </a:r>
                      <a:r>
                        <a:rPr lang="ca-ES" sz="1400" i="0" baseline="0" dirty="0" smtClean="0"/>
                        <a:t> </a:t>
                      </a:r>
                      <a:r>
                        <a:rPr lang="ca-ES" sz="1400" i="0" dirty="0" smtClean="0"/>
                        <a:t>de un trabajo académico</a:t>
                      </a:r>
                      <a:endParaRPr lang="en-US" sz="1400" b="0" i="0" dirty="0"/>
                    </a:p>
                  </a:txBody>
                  <a:tcPr/>
                </a:tc>
              </a:tr>
              <a:tr h="60451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s-ES" sz="1400" dirty="0" smtClean="0"/>
                        <a:t>La introducción</a:t>
                      </a:r>
                      <a:endParaRPr lang="en-US" sz="1400" b="0" dirty="0" smtClean="0"/>
                    </a:p>
                  </a:txBody>
                  <a:tcPr/>
                </a:tc>
              </a:tr>
              <a:tr h="60451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s-ES" sz="1400" dirty="0" smtClean="0"/>
                        <a:t>La bibliografía</a:t>
                      </a:r>
                      <a:endParaRPr lang="en-US" sz="1400" b="0" dirty="0" smtClean="0"/>
                    </a:p>
                  </a:txBody>
                  <a:tcPr/>
                </a:tc>
              </a:tr>
              <a:tr h="60451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s-ES" sz="1400" dirty="0" smtClean="0"/>
                        <a:t>La portada</a:t>
                      </a:r>
                      <a:endParaRPr lang="es-ES" sz="1400" b="0" dirty="0" smtClean="0"/>
                    </a:p>
                    <a:p>
                      <a:pPr marL="0" indent="0" algn="ctr">
                        <a:buFont typeface="+mj-lt"/>
                        <a:buNone/>
                      </a:pPr>
                      <a:endParaRPr lang="ca-ES" sz="1400" b="0" dirty="0" smtClean="0"/>
                    </a:p>
                  </a:txBody>
                  <a:tcPr/>
                </a:tc>
              </a:tr>
              <a:tr h="64191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s-ES" sz="1400" dirty="0" smtClean="0"/>
                        <a:t>El desarrollo o cuerpo</a:t>
                      </a:r>
                      <a:endParaRPr lang="es-ES" sz="1400" b="0" dirty="0" smtClean="0"/>
                    </a:p>
                    <a:p>
                      <a:pPr marL="0" indent="0" algn="ctr">
                        <a:buFont typeface="+mj-lt"/>
                        <a:buNone/>
                      </a:pPr>
                      <a:endParaRPr lang="en-US" sz="1400" b="0" dirty="0"/>
                    </a:p>
                  </a:txBody>
                  <a:tcPr/>
                </a:tc>
              </a:tr>
              <a:tr h="60451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s-ES" sz="1400" dirty="0" smtClean="0"/>
                        <a:t>El índice</a:t>
                      </a:r>
                      <a:r>
                        <a:rPr lang="es-ES" sz="1400" baseline="0" dirty="0" smtClean="0"/>
                        <a:t> o sumario</a:t>
                      </a:r>
                      <a:endParaRPr lang="en-US" sz="1400" b="0" dirty="0" smtClean="0"/>
                    </a:p>
                    <a:p>
                      <a:pPr marL="0" indent="0" algn="ctr">
                        <a:buFont typeface="+mj-lt"/>
                        <a:buNone/>
                      </a:pPr>
                      <a:endParaRPr lang="en-US" sz="1400" b="0" dirty="0"/>
                    </a:p>
                  </a:txBody>
                  <a:tcPr/>
                </a:tc>
              </a:tr>
              <a:tr h="47893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s-ES" sz="1400" dirty="0" smtClean="0"/>
                        <a:t>La conclusión</a:t>
                      </a:r>
                      <a:endParaRPr lang="en-US" sz="1400" b="0" dirty="0" smtClean="0"/>
                    </a:p>
                    <a:p>
                      <a:pPr marL="0" indent="0" algn="ctr">
                        <a:buFont typeface="+mj-lt"/>
                        <a:buNone/>
                      </a:pPr>
                      <a:endParaRPr lang="en-US" sz="1400" b="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4074793"/>
              </p:ext>
            </p:extLst>
          </p:nvPr>
        </p:nvGraphicFramePr>
        <p:xfrm>
          <a:off x="251520" y="1844824"/>
          <a:ext cx="8568952" cy="4464496"/>
        </p:xfrm>
        <a:graphic>
          <a:graphicData uri="http://schemas.openxmlformats.org/drawingml/2006/table">
            <a:tbl>
              <a:tblPr firstRow="1" bandRow="1">
                <a:tableStyleId>{D113A9D2-9D6B-4929-AA2D-F23B5EE8CBE7}</a:tableStyleId>
              </a:tblPr>
              <a:tblGrid>
                <a:gridCol w="2161635"/>
                <a:gridCol w="6407317"/>
              </a:tblGrid>
              <a:tr h="375404">
                <a:tc>
                  <a:txBody>
                    <a:bodyPr/>
                    <a:lstStyle/>
                    <a:p>
                      <a:r>
                        <a:rPr lang="ca-ES" sz="1400" dirty="0" smtClean="0"/>
                        <a:t>Elementos ordenados</a:t>
                      </a:r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a-ES" sz="1400" dirty="0" smtClean="0"/>
                        <a:t>Función</a:t>
                      </a:r>
                      <a:endParaRPr lang="en-US" sz="1400" b="0" dirty="0"/>
                    </a:p>
                  </a:txBody>
                  <a:tcPr/>
                </a:tc>
              </a:tr>
              <a:tr h="76273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ca-ES" sz="1400" smtClean="0"/>
                        <a:t>1.</a:t>
                      </a:r>
                      <a:r>
                        <a:rPr lang="ca-ES" sz="1400" baseline="0" smtClean="0"/>
                        <a:t> </a:t>
                      </a:r>
                      <a:r>
                        <a:rPr lang="es-ES" sz="1400" smtClean="0"/>
                        <a:t>La portada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400" dirty="0" smtClean="0"/>
                        <a:t>Permite identificar el trabajo. Los datos que se deben constar suelen ser: título, autor, asignatura, profesor y grupo, departamento, universidad y fecha de presentación. </a:t>
                      </a:r>
                      <a:endParaRPr lang="en-US" sz="1400" b="0" dirty="0"/>
                    </a:p>
                  </a:txBody>
                  <a:tcPr/>
                </a:tc>
              </a:tr>
              <a:tr h="76273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ca-ES" sz="1400" dirty="0" smtClean="0"/>
                        <a:t>2.</a:t>
                      </a:r>
                      <a:r>
                        <a:rPr lang="ca-ES" sz="1400" baseline="0" dirty="0" smtClean="0"/>
                        <a:t> </a:t>
                      </a:r>
                      <a:r>
                        <a:rPr lang="es-ES" sz="1400" dirty="0" smtClean="0"/>
                        <a:t>El índice</a:t>
                      </a:r>
                      <a:r>
                        <a:rPr lang="es-ES" sz="1400" baseline="0" dirty="0" smtClean="0"/>
                        <a:t> o sumario</a:t>
                      </a:r>
                      <a:endParaRPr lang="en-US" sz="1400" dirty="0" smtClean="0"/>
                    </a:p>
                    <a:p>
                      <a:pPr marL="0" indent="0">
                        <a:buFont typeface="+mj-lt"/>
                        <a:buNone/>
                      </a:pPr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400" dirty="0" smtClean="0"/>
                        <a:t>Muestra un listado</a:t>
                      </a:r>
                      <a:r>
                        <a:rPr lang="es-ES" sz="1400" baseline="0" dirty="0" smtClean="0"/>
                        <a:t> de </a:t>
                      </a:r>
                      <a:r>
                        <a:rPr lang="es-ES" sz="1400" dirty="0" smtClean="0"/>
                        <a:t>títulos de todos los apartados y las subdivisiones por orden de aparición en el texto con la indicación de la página en la que empiezan. </a:t>
                      </a:r>
                      <a:endParaRPr lang="en-US" sz="1400" b="0" dirty="0"/>
                    </a:p>
                  </a:txBody>
                  <a:tcPr/>
                </a:tc>
              </a:tr>
              <a:tr h="63030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ca-ES" sz="1400" dirty="0" smtClean="0"/>
                        <a:t>3.</a:t>
                      </a:r>
                      <a:r>
                        <a:rPr lang="es-ES" sz="1400" dirty="0" smtClean="0"/>
                        <a:t> La introducción</a:t>
                      </a:r>
                      <a:endParaRPr lang="en-US" sz="1400" dirty="0" smtClean="0"/>
                    </a:p>
                    <a:p>
                      <a:pPr marL="0" indent="0">
                        <a:buFont typeface="+mj-lt"/>
                        <a:buNone/>
                      </a:pPr>
                      <a:endParaRPr lang="ca-ES" sz="1400" b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400" dirty="0" smtClean="0"/>
                        <a:t>Presenta el tema, los objetivos, la motivación y el plan de trabajo</a:t>
                      </a:r>
                      <a:r>
                        <a:rPr lang="es-ES" sz="1400" baseline="0" dirty="0" smtClean="0"/>
                        <a:t> del estudio</a:t>
                      </a:r>
                      <a:r>
                        <a:rPr lang="es-ES" sz="1400" dirty="0" smtClean="0"/>
                        <a:t>.</a:t>
                      </a:r>
                      <a:endParaRPr lang="es-ES" sz="1400" b="0" dirty="0" smtClean="0"/>
                    </a:p>
                  </a:txBody>
                  <a:tcPr/>
                </a:tc>
              </a:tr>
              <a:tr h="76273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ca-ES" sz="1400" dirty="0" smtClean="0"/>
                        <a:t>4. </a:t>
                      </a:r>
                      <a:r>
                        <a:rPr lang="es-ES" sz="1400" dirty="0" smtClean="0"/>
                        <a:t>El desarrollo o cuerpo</a:t>
                      </a:r>
                    </a:p>
                    <a:p>
                      <a:pPr marL="0" indent="0">
                        <a:buFont typeface="+mj-lt"/>
                        <a:buNone/>
                      </a:pPr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400" dirty="0" smtClean="0"/>
                        <a:t>Examina el tema y/o expone unos argumentos. Está dividido en capítulos homogéneos numerados.</a:t>
                      </a:r>
                    </a:p>
                  </a:txBody>
                  <a:tcPr/>
                </a:tc>
              </a:tr>
              <a:tr h="63030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ca-ES" sz="1400" dirty="0" smtClean="0"/>
                        <a:t>5. </a:t>
                      </a:r>
                      <a:r>
                        <a:rPr lang="es-ES" sz="1400" dirty="0" smtClean="0"/>
                        <a:t>La conclusión</a:t>
                      </a:r>
                      <a:endParaRPr lang="en-US" sz="1400" dirty="0" smtClean="0"/>
                    </a:p>
                    <a:p>
                      <a:pPr marL="0" indent="0">
                        <a:buFont typeface="+mj-lt"/>
                        <a:buNone/>
                      </a:pPr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400" dirty="0" smtClean="0"/>
                        <a:t>Hace balance de las ideas o hace una valoración general de la información presentada.</a:t>
                      </a:r>
                      <a:endParaRPr lang="en-US" sz="1400" b="0" dirty="0"/>
                    </a:p>
                  </a:txBody>
                  <a:tcPr/>
                </a:tc>
              </a:tr>
              <a:tr h="54027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ca-ES" sz="1400" dirty="0" smtClean="0"/>
                        <a:t>6.</a:t>
                      </a:r>
                      <a:r>
                        <a:rPr lang="ca-ES" sz="1400" baseline="0" dirty="0" smtClean="0"/>
                        <a:t> </a:t>
                      </a:r>
                      <a:r>
                        <a:rPr lang="es-ES" sz="1400" dirty="0" smtClean="0"/>
                        <a:t>La bibliografía</a:t>
                      </a:r>
                      <a:endParaRPr lang="en-US" sz="1400" dirty="0" smtClean="0"/>
                    </a:p>
                    <a:p>
                      <a:pPr marL="0" indent="0">
                        <a:buFont typeface="+mj-lt"/>
                        <a:buNone/>
                      </a:pPr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400" dirty="0" smtClean="0"/>
                        <a:t>Recoge</a:t>
                      </a:r>
                      <a:r>
                        <a:rPr lang="es-ES" sz="1400" baseline="0" dirty="0" smtClean="0"/>
                        <a:t> </a:t>
                      </a:r>
                      <a:r>
                        <a:rPr lang="es-ES" sz="1400" dirty="0" smtClean="0"/>
                        <a:t>el conjunto de documentos consultados, citados o no, a lo largo del trabajo, ordenados alfabéticamente. </a:t>
                      </a:r>
                      <a:endParaRPr lang="en-US" sz="1400" b="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1" name="Explosion 1 10"/>
          <p:cNvSpPr/>
          <p:nvPr/>
        </p:nvSpPr>
        <p:spPr>
          <a:xfrm rot="422926">
            <a:off x="3499968" y="1128134"/>
            <a:ext cx="5205062" cy="2520280"/>
          </a:xfrm>
          <a:prstGeom prst="irregularSeal1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a-ES" dirty="0" smtClean="0"/>
              <a:t>Clica </a:t>
            </a:r>
            <a:r>
              <a:rPr lang="ca-ES" dirty="0" smtClean="0">
                <a:hlinkClick r:id="rId2"/>
              </a:rPr>
              <a:t>aquí </a:t>
            </a:r>
            <a:r>
              <a:rPr lang="ca-ES" dirty="0" smtClean="0"/>
              <a:t>si quieres ampliar tus conocimientos acerca de este tema.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72441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8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dirty="0" smtClean="0"/>
              <a:t>La introducción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1420912"/>
            <a:ext cx="7467600" cy="402431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a-ES" dirty="0" smtClean="0"/>
              <a:t>La introducción es la parte del texto que presenta tu trabajo al lector. Es muy importante que sea clara e invite a la lectura. </a:t>
            </a:r>
          </a:p>
          <a:p>
            <a:pPr marL="0" indent="0">
              <a:buNone/>
            </a:pPr>
            <a:endParaRPr lang="ca-ES" dirty="0"/>
          </a:p>
          <a:p>
            <a:pPr marL="0" indent="0">
              <a:buNone/>
            </a:pPr>
            <a:r>
              <a:rPr lang="ca-ES" dirty="0" smtClean="0"/>
              <a:t>Para ello, la introducción debe cumplir las siguientes funciones:</a:t>
            </a:r>
          </a:p>
          <a:p>
            <a:pPr marL="0" indent="0">
              <a:buNone/>
            </a:pPr>
            <a:endParaRPr lang="ca-ES" dirty="0" smtClean="0"/>
          </a:p>
          <a:p>
            <a:pPr marL="914400" lvl="1" indent="-514350">
              <a:buFont typeface="+mj-lt"/>
              <a:buAutoNum type="alphaLcParenR"/>
            </a:pPr>
            <a:r>
              <a:rPr lang="ca-ES" dirty="0" smtClean="0"/>
              <a:t>Establecer el tema general y explicar el estado de la cuestión.</a:t>
            </a:r>
          </a:p>
          <a:p>
            <a:pPr marL="914400" lvl="1" indent="-514350">
              <a:buFont typeface="+mj-lt"/>
              <a:buAutoNum type="alphaLcParenR"/>
            </a:pPr>
            <a:r>
              <a:rPr lang="ca-ES" dirty="0" smtClean="0"/>
              <a:t>Exponer los objetivos y la tesis específica de tu trabajo.</a:t>
            </a:r>
          </a:p>
          <a:p>
            <a:pPr marL="914400" lvl="1" indent="-514350">
              <a:buFont typeface="+mj-lt"/>
              <a:buAutoNum type="alphaLcParenR"/>
            </a:pPr>
            <a:r>
              <a:rPr lang="ca-ES" dirty="0" smtClean="0"/>
              <a:t>Explicar la estructura del texto y la metodología utilizada.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Right Arrow Callout 3"/>
          <p:cNvSpPr/>
          <p:nvPr/>
        </p:nvSpPr>
        <p:spPr>
          <a:xfrm>
            <a:off x="179512" y="4869160"/>
            <a:ext cx="3672408" cy="1584176"/>
          </a:xfrm>
          <a:prstGeom prst="rightArrowCallout">
            <a:avLst>
              <a:gd name="adj1" fmla="val 25000"/>
              <a:gd name="adj2" fmla="val 25000"/>
              <a:gd name="adj3" fmla="val 25000"/>
              <a:gd name="adj4" fmla="val 8576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a-ES" dirty="0" smtClean="0">
                <a:hlinkClick r:id="rId2" action="ppaction://hlinkpres?slideindex=1&amp;slidetitle="/>
              </a:rPr>
              <a:t>ACTIVIDAD 2</a:t>
            </a:r>
            <a:r>
              <a:rPr lang="ca-ES" dirty="0" smtClean="0"/>
              <a:t>:</a:t>
            </a:r>
          </a:p>
          <a:p>
            <a:pPr algn="ctr"/>
            <a:r>
              <a:rPr lang="ca-ES" dirty="0" smtClean="0"/>
              <a:t>Identifica estas funciones en las siguientes introducciones. </a:t>
            </a:r>
          </a:p>
        </p:txBody>
      </p:sp>
      <p:sp>
        <p:nvSpPr>
          <p:cNvPr id="5" name="Right Arrow Callout 4"/>
          <p:cNvSpPr/>
          <p:nvPr/>
        </p:nvSpPr>
        <p:spPr>
          <a:xfrm>
            <a:off x="4355976" y="4869160"/>
            <a:ext cx="3672408" cy="1656184"/>
          </a:xfrm>
          <a:prstGeom prst="rightArrowCallout">
            <a:avLst>
              <a:gd name="adj1" fmla="val 25000"/>
              <a:gd name="adj2" fmla="val 25000"/>
              <a:gd name="adj3" fmla="val 25000"/>
              <a:gd name="adj4" fmla="val 8167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a-ES" dirty="0">
                <a:hlinkClick r:id="rId2" action="ppaction://hlinkpres?slideindex=8&amp;slidetitle=Actividad 3"/>
              </a:rPr>
              <a:t>ACTIVIDAD 3</a:t>
            </a:r>
            <a:r>
              <a:rPr lang="ca-ES" dirty="0"/>
              <a:t>: </a:t>
            </a:r>
            <a:endParaRPr lang="ca-ES" dirty="0" smtClean="0"/>
          </a:p>
          <a:p>
            <a:pPr algn="ctr"/>
            <a:r>
              <a:rPr lang="ca-ES" dirty="0" smtClean="0"/>
              <a:t>¿Cuál </a:t>
            </a:r>
            <a:r>
              <a:rPr lang="ca-ES" dirty="0"/>
              <a:t>de las siguientes introducciones és mejor? </a:t>
            </a:r>
            <a:r>
              <a:rPr lang="ca-ES" dirty="0" smtClean="0"/>
              <a:t>¿Por </a:t>
            </a:r>
            <a:r>
              <a:rPr lang="ca-ES" dirty="0"/>
              <a:t>qué? </a:t>
            </a:r>
          </a:p>
        </p:txBody>
      </p:sp>
    </p:spTree>
    <p:extLst>
      <p:ext uri="{BB962C8B-B14F-4D97-AF65-F5344CB8AC3E}">
        <p14:creationId xmlns:p14="http://schemas.microsoft.com/office/powerpoint/2010/main" val="28311877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dirty="0" smtClean="0"/>
              <a:t>La conclusión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1556792"/>
            <a:ext cx="7467600" cy="402431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a-ES" dirty="0" smtClean="0"/>
              <a:t>La conclusión es la parte final del texto argumentativo. Una conclusión ideal debe combinar reflexiones abiertas y cerradas:</a:t>
            </a:r>
          </a:p>
          <a:p>
            <a:endParaRPr lang="ca-ES" dirty="0" smtClean="0"/>
          </a:p>
          <a:p>
            <a:pPr lvl="1" indent="-342900">
              <a:buFont typeface="Wingdings" pitchFamily="2" charset="2"/>
              <a:buChar char="v"/>
            </a:pPr>
            <a:r>
              <a:rPr lang="ca-ES" dirty="0" smtClean="0"/>
              <a:t>Por un lado, como cierre, debe resumir y evaluar el contenido expuesto en el trabajo resaltando su nueva contribución al tema general.</a:t>
            </a:r>
          </a:p>
          <a:p>
            <a:pPr lvl="1" indent="-342900">
              <a:buFont typeface="Wingdings" pitchFamily="2" charset="2"/>
              <a:buChar char="v"/>
            </a:pPr>
            <a:endParaRPr lang="ca-ES" dirty="0" smtClean="0"/>
          </a:p>
          <a:p>
            <a:pPr lvl="1" indent="-342900">
              <a:buFont typeface="Wingdings" pitchFamily="2" charset="2"/>
              <a:buChar char="v"/>
            </a:pPr>
            <a:r>
              <a:rPr lang="ca-ES" dirty="0" smtClean="0"/>
              <a:t>Por otro lado, abriendo un espacio para la reflexión, es conveniente que señale aquellos aspectos que requerirían un tratamiento más específico</a:t>
            </a:r>
            <a:r>
              <a:rPr lang="en-US" dirty="0"/>
              <a:t> </a:t>
            </a:r>
            <a:r>
              <a:rPr lang="en-US" dirty="0" smtClean="0"/>
              <a:t>y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haga</a:t>
            </a:r>
            <a:r>
              <a:rPr lang="en-US" dirty="0" smtClean="0"/>
              <a:t> </a:t>
            </a:r>
            <a:r>
              <a:rPr lang="en-US" dirty="0" err="1" smtClean="0"/>
              <a:t>referencia</a:t>
            </a:r>
            <a:r>
              <a:rPr lang="en-US" dirty="0" smtClean="0"/>
              <a:t> a </a:t>
            </a:r>
            <a:r>
              <a:rPr lang="en-US" dirty="0" err="1" smtClean="0"/>
              <a:t>las</a:t>
            </a:r>
            <a:r>
              <a:rPr lang="en-US" dirty="0" smtClean="0"/>
              <a:t> </a:t>
            </a:r>
            <a:r>
              <a:rPr lang="en-US" dirty="0" err="1" smtClean="0"/>
              <a:t>posibles</a:t>
            </a:r>
            <a:r>
              <a:rPr lang="en-US" dirty="0" smtClean="0"/>
              <a:t> </a:t>
            </a:r>
            <a:r>
              <a:rPr lang="en-US" dirty="0" err="1" smtClean="0"/>
              <a:t>aplicaciones</a:t>
            </a:r>
            <a:r>
              <a:rPr lang="en-US" dirty="0" smtClean="0"/>
              <a:t> </a:t>
            </a:r>
            <a:r>
              <a:rPr lang="en-US" dirty="0" err="1" smtClean="0"/>
              <a:t>prácticas</a:t>
            </a:r>
            <a:r>
              <a:rPr lang="en-US" dirty="0"/>
              <a:t> </a:t>
            </a:r>
            <a:r>
              <a:rPr lang="en-US" dirty="0" smtClean="0"/>
              <a:t>o </a:t>
            </a:r>
            <a:r>
              <a:rPr lang="en-US" dirty="0" err="1" smtClean="0"/>
              <a:t>consecuencias</a:t>
            </a:r>
            <a:r>
              <a:rPr lang="en-US" dirty="0" smtClean="0"/>
              <a:t> de los </a:t>
            </a:r>
            <a:r>
              <a:rPr lang="en-US" dirty="0" err="1" smtClean="0"/>
              <a:t>resultados</a:t>
            </a:r>
            <a:r>
              <a:rPr lang="en-US" dirty="0" smtClean="0"/>
              <a:t>.</a:t>
            </a:r>
          </a:p>
        </p:txBody>
      </p:sp>
      <p:sp>
        <p:nvSpPr>
          <p:cNvPr id="4" name="Right Arrow Callout 3"/>
          <p:cNvSpPr/>
          <p:nvPr/>
        </p:nvSpPr>
        <p:spPr>
          <a:xfrm>
            <a:off x="4788024" y="5301208"/>
            <a:ext cx="2952328" cy="1296144"/>
          </a:xfrm>
          <a:prstGeom prst="rightArrowCallout">
            <a:avLst>
              <a:gd name="adj1" fmla="val 25000"/>
              <a:gd name="adj2" fmla="val 25000"/>
              <a:gd name="adj3" fmla="val 25000"/>
              <a:gd name="adj4" fmla="val 8599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a-ES" dirty="0" smtClean="0">
                <a:hlinkClick r:id="rId2" action="ppaction://hlinkpres?slideindex=13&amp;slidetitle=Actividad 4"/>
              </a:rPr>
              <a:t>ACTIVIDAD </a:t>
            </a:r>
            <a:r>
              <a:rPr lang="ca-ES" dirty="0" smtClean="0">
                <a:hlinkClick r:id="rId2" action="ppaction://hlinkpres?slideindex=13&amp;slidetitle=Actividad 4"/>
              </a:rPr>
              <a:t>4</a:t>
            </a:r>
            <a:r>
              <a:rPr lang="ca-ES" dirty="0" smtClean="0"/>
              <a:t>: Identifica el tipo de conclusión de los siguientes ejemplos.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2088086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dirty="0" smtClean="0"/>
              <a:t>El registro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340768"/>
            <a:ext cx="7683624" cy="4024312"/>
          </a:xfrm>
        </p:spPr>
        <p:txBody>
          <a:bodyPr/>
          <a:lstStyle/>
          <a:p>
            <a:r>
              <a:rPr lang="es-ES" sz="1800" dirty="0"/>
              <a:t>Todo texto debe respetar unas reglas, unas normas previamente establecidas, y acomodarse a aquello que quiere comunicar</a:t>
            </a:r>
            <a:r>
              <a:rPr lang="es-ES" sz="1800" dirty="0" smtClean="0"/>
              <a:t>.</a:t>
            </a:r>
          </a:p>
          <a:p>
            <a:endParaRPr lang="es-ES" sz="1800" dirty="0" smtClean="0"/>
          </a:p>
          <a:p>
            <a:r>
              <a:rPr lang="es-ES" sz="1800" dirty="0" smtClean="0"/>
              <a:t>Nuestra </a:t>
            </a:r>
            <a:r>
              <a:rPr lang="es-ES" sz="1800" dirty="0"/>
              <a:t>actividad se realiza en distintos círculos que conforman los "espacios comunicativos" (la familia, el trabajo, los amigos, </a:t>
            </a:r>
            <a:r>
              <a:rPr lang="es-ES" sz="1800" dirty="0" smtClean="0"/>
              <a:t>etc.). En </a:t>
            </a:r>
            <a:r>
              <a:rPr lang="es-ES" sz="1800" dirty="0"/>
              <a:t>función de dichos </a:t>
            </a:r>
            <a:r>
              <a:rPr lang="es-ES" sz="1800" dirty="0" smtClean="0"/>
              <a:t>espacios, el </a:t>
            </a:r>
            <a:r>
              <a:rPr lang="es-ES" sz="1800" dirty="0"/>
              <a:t>emisor selecciona el lenguaje más "adecuado" y es aquí donde se da la selección del </a:t>
            </a:r>
            <a:r>
              <a:rPr lang="es-ES" sz="1800" b="1" dirty="0"/>
              <a:t>registro</a:t>
            </a:r>
            <a:r>
              <a:rPr lang="es-ES" sz="1800" dirty="0" smtClean="0"/>
              <a:t>. El registro puede ser culto, estándar o coloquial. </a:t>
            </a:r>
          </a:p>
          <a:p>
            <a:endParaRPr lang="es-ES" sz="1800" dirty="0"/>
          </a:p>
          <a:p>
            <a:r>
              <a:rPr lang="es-ES" sz="1800" dirty="0" smtClean="0"/>
              <a:t>¿</a:t>
            </a:r>
            <a:r>
              <a:rPr lang="es-ES" sz="1800" dirty="0"/>
              <a:t>Qué factores influyen en la elección de un registro? </a:t>
            </a:r>
          </a:p>
          <a:p>
            <a:pPr lvl="2"/>
            <a:r>
              <a:rPr lang="es-ES" sz="1800" dirty="0"/>
              <a:t>La relación entre emisor y receptor.</a:t>
            </a:r>
          </a:p>
          <a:p>
            <a:pPr lvl="2"/>
            <a:r>
              <a:rPr lang="es-ES" sz="1800" dirty="0"/>
              <a:t>Momento y lugar en el que se produce el acto comunicativo.</a:t>
            </a:r>
          </a:p>
          <a:p>
            <a:pPr lvl="2"/>
            <a:r>
              <a:rPr lang="es-ES" sz="1800" dirty="0"/>
              <a:t>Canal.</a:t>
            </a:r>
          </a:p>
          <a:p>
            <a:pPr lvl="2"/>
            <a:r>
              <a:rPr lang="es-ES" sz="1800" dirty="0"/>
              <a:t>El tema seleccionado.</a:t>
            </a:r>
          </a:p>
          <a:p>
            <a:pPr lvl="2"/>
            <a:r>
              <a:rPr lang="es-ES" sz="1800" dirty="0"/>
              <a:t>La intención del </a:t>
            </a:r>
            <a:r>
              <a:rPr lang="es-ES" sz="1800" dirty="0" smtClean="0"/>
              <a:t>hablante</a:t>
            </a:r>
            <a:endParaRPr lang="en-US" dirty="0" smtClean="0">
              <a:hlinkClick r:id="rId2"/>
            </a:endParaRPr>
          </a:p>
          <a:p>
            <a:endParaRPr lang="en-US" dirty="0">
              <a:hlinkClick r:id="rId2"/>
            </a:endParaRPr>
          </a:p>
          <a:p>
            <a:pPr marL="0" indent="0">
              <a:buNone/>
            </a:pPr>
            <a:r>
              <a:rPr lang="ca-ES" sz="1050" dirty="0"/>
              <a:t>INTEF. </a:t>
            </a:r>
            <a:r>
              <a:rPr lang="ca-ES" sz="1050" i="1" dirty="0"/>
              <a:t>El texto: fundamentos teóricos y aplicaciones prácticas. </a:t>
            </a:r>
            <a:r>
              <a:rPr lang="en-US" sz="1050" dirty="0">
                <a:hlinkClick r:id="rId3"/>
              </a:rPr>
              <a:t>http://ntic.educacion.es/w3//recursos/primaria/lengua_literatura/el_texto/introduccion/introduccion_adecuacion_pragmatica.htm</a:t>
            </a:r>
            <a:r>
              <a:rPr lang="en-US" sz="1050" dirty="0"/>
              <a:t> </a:t>
            </a:r>
            <a:endParaRPr lang="en-US" sz="1050" dirty="0">
              <a:hlinkClick r:id="rId2"/>
            </a:endParaRP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Right Arrow Callout 3"/>
          <p:cNvSpPr/>
          <p:nvPr/>
        </p:nvSpPr>
        <p:spPr>
          <a:xfrm>
            <a:off x="4499992" y="4077072"/>
            <a:ext cx="4104456" cy="1872208"/>
          </a:xfrm>
          <a:prstGeom prst="rightArrowCallout">
            <a:avLst>
              <a:gd name="adj1" fmla="val 25000"/>
              <a:gd name="adj2" fmla="val 25000"/>
              <a:gd name="adj3" fmla="val 25000"/>
              <a:gd name="adj4" fmla="val 8241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a-ES" sz="1600" dirty="0" smtClean="0"/>
              <a:t>Clica en el enlace siguiente para poner en pràctica la identificación del registro:</a:t>
            </a:r>
            <a:endParaRPr lang="ca-ES" sz="1600" dirty="0" smtClean="0">
              <a:hlinkClick r:id="rId4"/>
            </a:endParaRPr>
          </a:p>
          <a:p>
            <a:pPr algn="ctr"/>
            <a:endParaRPr lang="ca-ES" sz="1600" dirty="0">
              <a:hlinkClick r:id="rId4"/>
            </a:endParaRPr>
          </a:p>
          <a:p>
            <a:pPr algn="ctr"/>
            <a:r>
              <a:rPr lang="ca-ES" sz="1600" dirty="0" smtClean="0">
                <a:hlinkClick r:id="rId4"/>
              </a:rPr>
              <a:t>Ejercicio 1</a:t>
            </a:r>
            <a:endParaRPr lang="ca-ES" sz="1600" dirty="0" smtClean="0"/>
          </a:p>
          <a:p>
            <a:pPr algn="ctr"/>
            <a:r>
              <a:rPr lang="ca-ES" sz="1600" dirty="0">
                <a:hlinkClick r:id="rId2"/>
              </a:rPr>
              <a:t>Ejercicio </a:t>
            </a:r>
            <a:r>
              <a:rPr lang="ca-ES" sz="1600" dirty="0" smtClean="0">
                <a:hlinkClick r:id="rId2"/>
              </a:rPr>
              <a:t>2</a:t>
            </a:r>
            <a:endParaRPr lang="ca-ES" sz="1600" dirty="0"/>
          </a:p>
        </p:txBody>
      </p:sp>
      <p:sp>
        <p:nvSpPr>
          <p:cNvPr id="6" name="TextBox 5"/>
          <p:cNvSpPr txBox="1"/>
          <p:nvPr/>
        </p:nvSpPr>
        <p:spPr>
          <a:xfrm>
            <a:off x="3059832" y="620688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5345474"/>
              </p:ext>
            </p:extLst>
          </p:nvPr>
        </p:nvGraphicFramePr>
        <p:xfrm>
          <a:off x="2915816" y="260648"/>
          <a:ext cx="6012160" cy="3240361"/>
        </p:xfrm>
        <a:graphic>
          <a:graphicData uri="http://schemas.openxmlformats.org/drawingml/2006/table">
            <a:tbl>
              <a:tblPr>
                <a:tableStyleId>{284E427A-3D55-4303-BF80-6455036E1DE7}</a:tableStyleId>
              </a:tblPr>
              <a:tblGrid>
                <a:gridCol w="1216390"/>
                <a:gridCol w="4795770"/>
              </a:tblGrid>
              <a:tr h="1274299">
                <a:tc>
                  <a:txBody>
                    <a:bodyPr/>
                    <a:lstStyle/>
                    <a:p>
                      <a:pPr algn="ctr"/>
                      <a:r>
                        <a:rPr lang="es-ES" sz="1600" dirty="0" smtClean="0"/>
                        <a:t>Registro</a:t>
                      </a:r>
                      <a:r>
                        <a:rPr lang="es-ES" sz="1600" baseline="0" dirty="0" smtClean="0"/>
                        <a:t> </a:t>
                      </a:r>
                      <a:r>
                        <a:rPr lang="es-ES" sz="1600" dirty="0" smtClean="0"/>
                        <a:t>culto. </a:t>
                      </a:r>
                      <a:endParaRPr lang="en-US" sz="1600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s-ES" sz="1600" dirty="0" smtClean="0"/>
                        <a:t>Términos </a:t>
                      </a:r>
                      <a:r>
                        <a:rPr lang="es-ES" sz="1600" dirty="0"/>
                        <a:t>técnicos </a:t>
                      </a:r>
                      <a:r>
                        <a:rPr lang="es-ES" sz="1600" dirty="0" smtClean="0"/>
                        <a:t>o especializados en</a:t>
                      </a:r>
                      <a:r>
                        <a:rPr lang="es-ES" sz="1600" baseline="0" dirty="0" smtClean="0"/>
                        <a:t> el tema a t</a:t>
                      </a:r>
                      <a:r>
                        <a:rPr lang="es-ES" sz="1600" dirty="0" smtClean="0"/>
                        <a:t>ratar.</a:t>
                      </a:r>
                    </a:p>
                    <a:p>
                      <a:pPr algn="just"/>
                      <a:r>
                        <a:rPr lang="es-ES" sz="1600" dirty="0" smtClean="0"/>
                        <a:t>Rigor </a:t>
                      </a:r>
                      <a:r>
                        <a:rPr lang="es-ES" sz="1600" dirty="0"/>
                        <a:t>en las construcciones sintácticas. </a:t>
                      </a:r>
                      <a:endParaRPr lang="es-ES" sz="1600" dirty="0" smtClean="0"/>
                    </a:p>
                    <a:p>
                      <a:pPr algn="just"/>
                      <a:r>
                        <a:rPr lang="es-ES" sz="1600" dirty="0" smtClean="0"/>
                        <a:t>Precisión </a:t>
                      </a:r>
                      <a:r>
                        <a:rPr lang="es-ES" sz="1600" dirty="0"/>
                        <a:t>y </a:t>
                      </a:r>
                      <a:r>
                        <a:rPr lang="es-ES" sz="1600" dirty="0" smtClean="0"/>
                        <a:t>riqueza de</a:t>
                      </a:r>
                      <a:r>
                        <a:rPr lang="es-ES" sz="1600" baseline="0" dirty="0" smtClean="0"/>
                        <a:t> vocabulario.</a:t>
                      </a:r>
                      <a:endParaRPr lang="es-ES" sz="1600" dirty="0"/>
                    </a:p>
                  </a:txBody>
                  <a:tcPr/>
                </a:tc>
              </a:tr>
              <a:tr h="983031">
                <a:tc>
                  <a:txBody>
                    <a:bodyPr/>
                    <a:lstStyle/>
                    <a:p>
                      <a:pPr algn="ctr"/>
                      <a:r>
                        <a:rPr lang="es-ES" sz="1600" dirty="0" smtClean="0"/>
                        <a:t>Registro estándar. </a:t>
                      </a:r>
                      <a:endParaRPr lang="en-US" sz="1600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s-ES" sz="1600" dirty="0" smtClean="0"/>
                        <a:t>Es </a:t>
                      </a:r>
                      <a:r>
                        <a:rPr lang="es-ES" sz="1600" dirty="0"/>
                        <a:t>un registro </a:t>
                      </a:r>
                      <a:r>
                        <a:rPr lang="es-ES" sz="1600" dirty="0" smtClean="0"/>
                        <a:t>medio, propio </a:t>
                      </a:r>
                      <a:r>
                        <a:rPr lang="es-ES" sz="1600" dirty="0"/>
                        <a:t>de una guía turística que pretende llegar a un máximo de receptores. </a:t>
                      </a:r>
                    </a:p>
                  </a:txBody>
                  <a:tcPr/>
                </a:tc>
              </a:tr>
              <a:tr h="983031">
                <a:tc>
                  <a:txBody>
                    <a:bodyPr/>
                    <a:lstStyle/>
                    <a:p>
                      <a:pPr algn="ctr"/>
                      <a:r>
                        <a:rPr lang="es-ES" sz="1600" dirty="0" smtClean="0"/>
                        <a:t>Registro popular / coloquial. </a:t>
                      </a:r>
                      <a:endParaRPr lang="en-US" sz="1600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s-ES" sz="1600" dirty="0" smtClean="0"/>
                        <a:t>Se </a:t>
                      </a:r>
                      <a:r>
                        <a:rPr lang="es-ES" sz="1600" dirty="0"/>
                        <a:t>trata de un texto oral caracterizado por su espontaneidad, economía lingüística y apelación al oyente (¡</a:t>
                      </a:r>
                      <a:r>
                        <a:rPr lang="es-ES" sz="1600" dirty="0" err="1"/>
                        <a:t>Uy</a:t>
                      </a:r>
                      <a:r>
                        <a:rPr lang="es-ES" sz="1600" dirty="0"/>
                        <a:t>!, ¿Vale? ... ) 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046311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dirty="0" smtClean="0"/>
              <a:t>La despersonalización del texto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1556792"/>
            <a:ext cx="7467600" cy="3024336"/>
          </a:xfrm>
        </p:spPr>
        <p:txBody>
          <a:bodyPr/>
          <a:lstStyle/>
          <a:p>
            <a:pPr marL="0" indent="0">
              <a:buNone/>
            </a:pPr>
            <a:r>
              <a:rPr lang="ca-ES" sz="1800" dirty="0" smtClean="0"/>
              <a:t>El registro de un trabajo académico debe ser culto, porque la </a:t>
            </a:r>
            <a:r>
              <a:rPr lang="ca-ES" sz="1800" b="1" dirty="0" smtClean="0"/>
              <a:t>precisión</a:t>
            </a:r>
            <a:r>
              <a:rPr lang="ca-ES" sz="1800" dirty="0" smtClean="0"/>
              <a:t> en el lenguaje es una muestra de rigurosidad y </a:t>
            </a:r>
            <a:r>
              <a:rPr lang="ca-ES" sz="1800" b="1" dirty="0" smtClean="0"/>
              <a:t>objetividad</a:t>
            </a:r>
            <a:r>
              <a:rPr lang="ca-ES" sz="1800" dirty="0" smtClean="0"/>
              <a:t>. </a:t>
            </a:r>
          </a:p>
          <a:p>
            <a:pPr marL="0" indent="0">
              <a:buNone/>
            </a:pPr>
            <a:endParaRPr lang="ca-ES" sz="1800" dirty="0" smtClean="0"/>
          </a:p>
          <a:p>
            <a:pPr marL="0" indent="0">
              <a:buNone/>
            </a:pPr>
            <a:r>
              <a:rPr lang="ca-ES" sz="1800" dirty="0" smtClean="0"/>
              <a:t>Un modo de mostrar objetividad en el texto es a través de la </a:t>
            </a:r>
            <a:r>
              <a:rPr lang="ca-ES" sz="1800" b="1" dirty="0" smtClean="0"/>
              <a:t>despersonalización</a:t>
            </a:r>
            <a:r>
              <a:rPr lang="ca-ES" sz="1800" dirty="0"/>
              <a:t> </a:t>
            </a:r>
            <a:r>
              <a:rPr lang="ca-ES" sz="1800" dirty="0" smtClean="0"/>
              <a:t>y para ello es necesario:</a:t>
            </a:r>
          </a:p>
          <a:p>
            <a:pPr marL="0" indent="0">
              <a:buNone/>
            </a:pPr>
            <a:endParaRPr lang="ca-ES" sz="1800" dirty="0" smtClean="0"/>
          </a:p>
          <a:p>
            <a:pPr marL="914400" lvl="1" indent="-514350">
              <a:buFont typeface="+mj-lt"/>
              <a:buAutoNum type="alphaLcParenR"/>
            </a:pPr>
            <a:r>
              <a:rPr lang="ca-ES" sz="1800" dirty="0"/>
              <a:t>Un tratamiento indirecto </a:t>
            </a:r>
            <a:r>
              <a:rPr lang="ca-ES" sz="1800" dirty="0" smtClean="0"/>
              <a:t>y distanciado del lector (2a persona).</a:t>
            </a:r>
          </a:p>
          <a:p>
            <a:pPr marL="914400" lvl="1" indent="-514350">
              <a:buFont typeface="+mj-lt"/>
              <a:buAutoNum type="alphaLcParenR"/>
            </a:pPr>
            <a:endParaRPr lang="ca-ES" sz="1800" dirty="0" smtClean="0"/>
          </a:p>
          <a:p>
            <a:pPr marL="914400" lvl="1" indent="-514350">
              <a:buFont typeface="+mj-lt"/>
              <a:buAutoNum type="alphaLcParenR"/>
            </a:pPr>
            <a:r>
              <a:rPr lang="ca-ES" sz="1800" dirty="0" smtClean="0"/>
              <a:t>Una </a:t>
            </a:r>
            <a:r>
              <a:rPr lang="ca-ES" sz="1800" dirty="0"/>
              <a:t>referencia </a:t>
            </a:r>
            <a:r>
              <a:rPr lang="ca-ES" sz="1800" dirty="0" smtClean="0"/>
              <a:t>distanciada a uno mismo, el autor (1a persona).</a:t>
            </a:r>
          </a:p>
          <a:p>
            <a:pPr marL="0" indent="0">
              <a:buNone/>
            </a:pPr>
            <a:endParaRPr lang="ca-ES" sz="1800" dirty="0"/>
          </a:p>
        </p:txBody>
      </p:sp>
      <p:sp>
        <p:nvSpPr>
          <p:cNvPr id="4" name="Right Arrow Callout 3"/>
          <p:cNvSpPr/>
          <p:nvPr/>
        </p:nvSpPr>
        <p:spPr>
          <a:xfrm>
            <a:off x="2915816" y="4797152"/>
            <a:ext cx="4104456" cy="1512168"/>
          </a:xfrm>
          <a:prstGeom prst="rightArrowCallout">
            <a:avLst>
              <a:gd name="adj1" fmla="val 25000"/>
              <a:gd name="adj2" fmla="val 25000"/>
              <a:gd name="adj3" fmla="val 25000"/>
              <a:gd name="adj4" fmla="val 8559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a-ES" dirty="0"/>
              <a:t>En </a:t>
            </a:r>
            <a:r>
              <a:rPr lang="ca-ES" dirty="0">
                <a:hlinkClick r:id="rId2"/>
              </a:rPr>
              <a:t>este texto</a:t>
            </a:r>
            <a:r>
              <a:rPr lang="ca-ES" dirty="0"/>
              <a:t>, encontrarás algunos </a:t>
            </a:r>
            <a:r>
              <a:rPr lang="ca-ES" dirty="0" smtClean="0"/>
              <a:t>ejemplos de despersonalización. </a:t>
            </a:r>
            <a:endParaRPr lang="ca-ES" dirty="0"/>
          </a:p>
          <a:p>
            <a:pPr algn="ctr"/>
            <a:r>
              <a:rPr lang="ca-ES" dirty="0" smtClean="0"/>
              <a:t>¿Cómo se trata </a:t>
            </a:r>
            <a:r>
              <a:rPr lang="ca-ES" dirty="0"/>
              <a:t>al lector? </a:t>
            </a:r>
            <a:endParaRPr lang="ca-ES" dirty="0" smtClean="0"/>
          </a:p>
          <a:p>
            <a:pPr algn="ctr"/>
            <a:r>
              <a:rPr lang="ca-ES" dirty="0" smtClean="0"/>
              <a:t>¿</a:t>
            </a:r>
            <a:r>
              <a:rPr lang="ca-ES" dirty="0"/>
              <a:t>Cuál es el trato del emisor?</a:t>
            </a:r>
          </a:p>
        </p:txBody>
      </p:sp>
    </p:spTree>
    <p:extLst>
      <p:ext uri="{BB962C8B-B14F-4D97-AF65-F5344CB8AC3E}">
        <p14:creationId xmlns:p14="http://schemas.microsoft.com/office/powerpoint/2010/main" val="29876725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dirty="0" smtClean="0"/>
              <a:t>La despersonalización del texto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1412776"/>
            <a:ext cx="8115672" cy="402431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a-ES" dirty="0" smtClean="0"/>
              <a:t>Para referirse al lector, es conveninete usar estructuras de </a:t>
            </a:r>
            <a:r>
              <a:rPr lang="ca-ES" b="1" dirty="0" smtClean="0"/>
              <a:t>pasiva refleja</a:t>
            </a:r>
            <a:r>
              <a:rPr lang="ca-ES" dirty="0" smtClean="0"/>
              <a:t>. Como en este ejemplo:</a:t>
            </a:r>
          </a:p>
          <a:p>
            <a:pPr marL="0" indent="0">
              <a:buNone/>
            </a:pPr>
            <a:endParaRPr lang="ca-ES" dirty="0" smtClean="0"/>
          </a:p>
          <a:p>
            <a:pPr marL="800100" lvl="2" indent="0">
              <a:buNone/>
            </a:pPr>
            <a:r>
              <a:rPr lang="ca-ES" sz="2000" i="1" dirty="0" smtClean="0"/>
              <a:t>La obsesión del escritor por la paternidad es menos evidente si </a:t>
            </a:r>
            <a:r>
              <a:rPr lang="ca-ES" sz="2000" b="1" i="1" dirty="0" smtClean="0"/>
              <a:t>analizas</a:t>
            </a:r>
            <a:r>
              <a:rPr lang="ca-ES" sz="2000" i="1" dirty="0" smtClean="0"/>
              <a:t> sus primeras obras. </a:t>
            </a:r>
            <a:r>
              <a:rPr lang="ca-ES" i="1" dirty="0" smtClean="0">
                <a:solidFill>
                  <a:srgbClr val="FF0000"/>
                </a:solidFill>
              </a:rPr>
              <a:t>– 2a persona del singular, </a:t>
            </a:r>
            <a:r>
              <a:rPr lang="ca-ES" sz="2000" i="1" dirty="0" smtClean="0">
                <a:solidFill>
                  <a:srgbClr val="FF0000"/>
                </a:solidFill>
              </a:rPr>
              <a:t>¡INCORRECTO!</a:t>
            </a:r>
          </a:p>
          <a:p>
            <a:pPr marL="800100" lvl="2" indent="0">
              <a:buNone/>
            </a:pPr>
            <a:endParaRPr lang="ca-ES" sz="2000" i="1" dirty="0" smtClean="0"/>
          </a:p>
          <a:p>
            <a:pPr marL="800100" lvl="2" indent="0">
              <a:buNone/>
            </a:pPr>
            <a:r>
              <a:rPr lang="ca-ES" sz="2000" i="1" dirty="0" smtClean="0"/>
              <a:t>La obsesión del escritor por la paternidad es menos evidente si (ustedes) </a:t>
            </a:r>
            <a:r>
              <a:rPr lang="ca-ES" sz="2000" b="1" i="1" dirty="0" smtClean="0"/>
              <a:t>analizan</a:t>
            </a:r>
            <a:r>
              <a:rPr lang="ca-ES" sz="2000" i="1" dirty="0" smtClean="0"/>
              <a:t> sus primeras obras. </a:t>
            </a:r>
            <a:r>
              <a:rPr lang="ca-ES" i="1" dirty="0" smtClean="0"/>
              <a:t>– </a:t>
            </a:r>
            <a:r>
              <a:rPr lang="ca-ES" sz="2100" i="1" dirty="0" smtClean="0">
                <a:solidFill>
                  <a:srgbClr val="FF0000"/>
                </a:solidFill>
              </a:rPr>
              <a:t>3a persona del </a:t>
            </a:r>
            <a:r>
              <a:rPr lang="ca-ES" sz="2100" i="1" dirty="0">
                <a:solidFill>
                  <a:srgbClr val="FF0000"/>
                </a:solidFill>
              </a:rPr>
              <a:t>plural, MEJOR, pero más propio del  lenguaje académico oral.</a:t>
            </a:r>
          </a:p>
          <a:p>
            <a:pPr marL="800100" lvl="2" indent="0">
              <a:buNone/>
            </a:pPr>
            <a:endParaRPr lang="ca-ES" sz="2000" i="1" dirty="0" smtClean="0"/>
          </a:p>
          <a:p>
            <a:pPr marL="800100" lvl="2" indent="0">
              <a:buNone/>
            </a:pPr>
            <a:r>
              <a:rPr lang="ca-ES" sz="2000" i="1" dirty="0" smtClean="0"/>
              <a:t>La obsesión del escritor por la paternidad es menos evidente si </a:t>
            </a:r>
            <a:r>
              <a:rPr lang="ca-ES" sz="2000" b="1" i="1" dirty="0" smtClean="0"/>
              <a:t>se analizan </a:t>
            </a:r>
            <a:r>
              <a:rPr lang="ca-ES" sz="2000" i="1" dirty="0" smtClean="0"/>
              <a:t>sus primeras obras. </a:t>
            </a:r>
            <a:r>
              <a:rPr lang="ca-ES" sz="2000" i="1" dirty="0" smtClean="0">
                <a:solidFill>
                  <a:srgbClr val="FF0000"/>
                </a:solidFill>
              </a:rPr>
              <a:t>¡EXCELENTE!</a:t>
            </a:r>
          </a:p>
          <a:p>
            <a:pPr marL="0" indent="0">
              <a:buNone/>
            </a:pPr>
            <a:endParaRPr lang="ca-ES" b="1" dirty="0" smtClean="0">
              <a:solidFill>
                <a:srgbClr val="FF0000"/>
              </a:solidFill>
            </a:endParaRPr>
          </a:p>
        </p:txBody>
      </p:sp>
      <p:sp>
        <p:nvSpPr>
          <p:cNvPr id="4" name="Right Arrow Callout 3"/>
          <p:cNvSpPr/>
          <p:nvPr/>
        </p:nvSpPr>
        <p:spPr>
          <a:xfrm>
            <a:off x="4139952" y="5346079"/>
            <a:ext cx="4104456" cy="1410246"/>
          </a:xfrm>
          <a:prstGeom prst="rightArrowCallout">
            <a:avLst>
              <a:gd name="adj1" fmla="val 25000"/>
              <a:gd name="adj2" fmla="val 25000"/>
              <a:gd name="adj3" fmla="val 25000"/>
              <a:gd name="adj4" fmla="val 8631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a-ES" dirty="0" smtClean="0">
                <a:hlinkClick r:id="rId2" action="ppaction://hlinkpres?slideindex=16&amp;slidetitle=Actividad 5"/>
              </a:rPr>
              <a:t>ACTIVIDAD 5</a:t>
            </a:r>
            <a:r>
              <a:rPr lang="ca-ES" dirty="0" smtClean="0"/>
              <a:t>: Lee el </a:t>
            </a:r>
            <a:r>
              <a:rPr lang="ca-ES" dirty="0" err="1" smtClean="0"/>
              <a:t>siguiente</a:t>
            </a:r>
            <a:r>
              <a:rPr lang="ca-ES" dirty="0" smtClean="0"/>
              <a:t> </a:t>
            </a:r>
            <a:r>
              <a:rPr lang="ca-ES" dirty="0" err="1" smtClean="0"/>
              <a:t>texto</a:t>
            </a:r>
            <a:r>
              <a:rPr lang="ca-ES" dirty="0" smtClean="0"/>
              <a:t> y </a:t>
            </a:r>
            <a:r>
              <a:rPr lang="ca-ES" dirty="0" err="1" smtClean="0"/>
              <a:t>realiza</a:t>
            </a:r>
            <a:r>
              <a:rPr lang="ca-ES" dirty="0" smtClean="0"/>
              <a:t> los </a:t>
            </a:r>
            <a:r>
              <a:rPr lang="ca-ES" dirty="0" err="1" smtClean="0"/>
              <a:t>cambios</a:t>
            </a:r>
            <a:r>
              <a:rPr lang="ca-ES" dirty="0" smtClean="0"/>
              <a:t> </a:t>
            </a:r>
            <a:r>
              <a:rPr lang="ca-ES" dirty="0" err="1" smtClean="0"/>
              <a:t>necesarios</a:t>
            </a:r>
            <a:r>
              <a:rPr lang="ca-ES" dirty="0" smtClean="0"/>
              <a:t> para </a:t>
            </a:r>
            <a:r>
              <a:rPr lang="ca-ES" dirty="0" err="1" smtClean="0"/>
              <a:t>despersonalizar</a:t>
            </a:r>
            <a:r>
              <a:rPr lang="ca-ES" dirty="0" smtClean="0"/>
              <a:t> el </a:t>
            </a:r>
            <a:r>
              <a:rPr lang="ca-ES" dirty="0" err="1" smtClean="0"/>
              <a:t>texto</a:t>
            </a:r>
            <a:r>
              <a:rPr lang="ca-ES" dirty="0" smtClean="0"/>
              <a:t>.</a:t>
            </a:r>
            <a:endParaRPr lang="en-US" dirty="0"/>
          </a:p>
        </p:txBody>
      </p:sp>
      <p:sp>
        <p:nvSpPr>
          <p:cNvPr id="5" name="Right Arrow Callout 4"/>
          <p:cNvSpPr/>
          <p:nvPr/>
        </p:nvSpPr>
        <p:spPr>
          <a:xfrm>
            <a:off x="125417" y="5316165"/>
            <a:ext cx="3978763" cy="1440160"/>
          </a:xfrm>
          <a:prstGeom prst="rightArrowCallout">
            <a:avLst>
              <a:gd name="adj1" fmla="val 25000"/>
              <a:gd name="adj2" fmla="val 25000"/>
              <a:gd name="adj3" fmla="val 25000"/>
              <a:gd name="adj4" fmla="val 8304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a-ES" dirty="0" smtClean="0"/>
              <a:t>Recuerda como se construye</a:t>
            </a:r>
          </a:p>
          <a:p>
            <a:pPr algn="ctr"/>
            <a:r>
              <a:rPr lang="ca-ES" dirty="0" smtClean="0"/>
              <a:t>la </a:t>
            </a:r>
            <a:r>
              <a:rPr lang="ca-ES" b="1" dirty="0" smtClean="0">
                <a:solidFill>
                  <a:srgbClr val="7030A0"/>
                </a:solidFill>
              </a:rPr>
              <a:t>pasiva refleja </a:t>
            </a:r>
            <a:r>
              <a:rPr lang="ca-ES" dirty="0" smtClean="0"/>
              <a:t>con </a:t>
            </a:r>
          </a:p>
          <a:p>
            <a:pPr algn="ctr"/>
            <a:r>
              <a:rPr lang="ca-ES" dirty="0" smtClean="0">
                <a:hlinkClick r:id="rId3"/>
              </a:rPr>
              <a:t>estos ejercicios</a:t>
            </a:r>
            <a:r>
              <a:rPr lang="ca-ES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9158897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dirty="0" smtClean="0"/>
              <a:t>La despersonalización del texto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45323" y="1268760"/>
            <a:ext cx="7467600" cy="402431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a-ES" dirty="0" smtClean="0"/>
              <a:t>Para evitar referirse al “yo”- autor (1a persona del singular) podemos emplear diversas técnicas:</a:t>
            </a:r>
          </a:p>
          <a:p>
            <a:pPr marL="0" indent="0">
              <a:buNone/>
            </a:pPr>
            <a:endParaRPr lang="ca-ES" dirty="0" smtClean="0"/>
          </a:p>
          <a:p>
            <a:pPr marL="457200" indent="-457200">
              <a:buFont typeface="+mj-lt"/>
              <a:buAutoNum type="arabicPeriod"/>
            </a:pPr>
            <a:r>
              <a:rPr lang="ca-ES" dirty="0" smtClean="0"/>
              <a:t>-Uso de “nosotros” por modestia</a:t>
            </a:r>
          </a:p>
          <a:p>
            <a:pPr marL="457200" indent="-457200">
              <a:buFont typeface="+mj-lt"/>
              <a:buAutoNum type="arabicPeriod"/>
            </a:pPr>
            <a:r>
              <a:rPr lang="ca-ES" dirty="0" smtClean="0"/>
              <a:t>-Uso de la pasiva refleja</a:t>
            </a:r>
          </a:p>
          <a:p>
            <a:pPr marL="457200" indent="-457200">
              <a:buFont typeface="+mj-lt"/>
              <a:buAutoNum type="arabicPeriod"/>
            </a:pPr>
            <a:r>
              <a:rPr lang="ca-ES" dirty="0" smtClean="0"/>
              <a:t>-Uso de la metonimia: en este texto/ensayo/párrafo...</a:t>
            </a:r>
          </a:p>
          <a:p>
            <a:pPr marL="457200" indent="-457200">
              <a:buFont typeface="+mj-lt"/>
              <a:buAutoNum type="arabicPeriod"/>
            </a:pPr>
            <a:r>
              <a:rPr lang="ca-ES" dirty="0" smtClean="0"/>
              <a:t>-Uso de contrucciones impersonales:</a:t>
            </a:r>
          </a:p>
          <a:p>
            <a:pPr marL="0" indent="0">
              <a:buNone/>
            </a:pPr>
            <a:r>
              <a:rPr lang="ca-ES" dirty="0"/>
              <a:t>	</a:t>
            </a:r>
            <a:r>
              <a:rPr lang="ca-ES" dirty="0" smtClean="0"/>
              <a:t>Hay que + infinitivo</a:t>
            </a:r>
          </a:p>
          <a:p>
            <a:pPr marL="0" indent="0">
              <a:buNone/>
            </a:pPr>
            <a:r>
              <a:rPr lang="ca-ES" dirty="0"/>
              <a:t>	</a:t>
            </a:r>
            <a:r>
              <a:rPr lang="ca-ES" dirty="0" smtClean="0"/>
              <a:t>Es + adj + infinitivo</a:t>
            </a:r>
          </a:p>
          <a:p>
            <a:pPr marL="0" indent="0">
              <a:buNone/>
            </a:pPr>
            <a:r>
              <a:rPr lang="ca-ES" dirty="0"/>
              <a:t>	</a:t>
            </a:r>
            <a:r>
              <a:rPr lang="ca-ES" dirty="0" smtClean="0"/>
              <a:t>Es + adj + subordinada sustantiva </a:t>
            </a:r>
          </a:p>
          <a:p>
            <a:pPr marL="0" indent="0">
              <a:buNone/>
            </a:pPr>
            <a:endParaRPr lang="ca-E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79512" y="1916832"/>
            <a:ext cx="8599222" cy="40324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a-ES" dirty="0" smtClean="0">
                <a:solidFill>
                  <a:schemeClr val="bg1"/>
                </a:solidFill>
              </a:rPr>
              <a:t>Ejemplos:</a:t>
            </a:r>
          </a:p>
          <a:p>
            <a:pPr algn="ctr"/>
            <a:endParaRPr lang="ca-ES" dirty="0" smtClean="0">
              <a:solidFill>
                <a:schemeClr val="bg1"/>
              </a:solidFill>
            </a:endParaRPr>
          </a:p>
          <a:p>
            <a:pPr algn="ctr"/>
            <a:r>
              <a:rPr lang="ca-ES" dirty="0">
                <a:solidFill>
                  <a:schemeClr val="bg1"/>
                </a:solidFill>
              </a:rPr>
              <a:t>En este trabajo, </a:t>
            </a:r>
            <a:r>
              <a:rPr lang="ca-ES" dirty="0">
                <a:solidFill>
                  <a:srgbClr val="FF0000"/>
                </a:solidFill>
              </a:rPr>
              <a:t>voy a estudiar </a:t>
            </a:r>
            <a:r>
              <a:rPr lang="ca-ES" dirty="0">
                <a:solidFill>
                  <a:schemeClr val="bg1"/>
                </a:solidFill>
              </a:rPr>
              <a:t>tres obras de la literatura clásica. </a:t>
            </a:r>
            <a:endParaRPr lang="ca-ES" dirty="0" smtClean="0">
              <a:solidFill>
                <a:schemeClr val="bg1"/>
              </a:solidFill>
            </a:endParaRPr>
          </a:p>
          <a:p>
            <a:pPr algn="ctr"/>
            <a:r>
              <a:rPr lang="ca-ES" dirty="0" smtClean="0">
                <a:solidFill>
                  <a:srgbClr val="FF0000"/>
                </a:solidFill>
              </a:rPr>
              <a:t>Uso del “yo”- autor </a:t>
            </a:r>
            <a:r>
              <a:rPr lang="ca-ES" dirty="0" smtClean="0">
                <a:solidFill>
                  <a:srgbClr val="FF0000"/>
                </a:solidFill>
                <a:sym typeface="Wingdings" pitchFamily="2" charset="2"/>
              </a:rPr>
              <a:t> </a:t>
            </a:r>
            <a:r>
              <a:rPr lang="ca-ES" dirty="0" smtClean="0">
                <a:solidFill>
                  <a:srgbClr val="FF0000"/>
                </a:solidFill>
              </a:rPr>
              <a:t>INCORRECTO</a:t>
            </a:r>
            <a:endParaRPr lang="ca-ES" dirty="0">
              <a:solidFill>
                <a:srgbClr val="FF0000"/>
              </a:solidFill>
            </a:endParaRPr>
          </a:p>
          <a:p>
            <a:pPr algn="ctr"/>
            <a:endParaRPr lang="ca-ES" dirty="0" smtClean="0">
              <a:solidFill>
                <a:schemeClr val="bg1"/>
              </a:solidFill>
            </a:endParaRPr>
          </a:p>
          <a:p>
            <a:pPr algn="ctr"/>
            <a:r>
              <a:rPr lang="ca-ES" dirty="0" smtClean="0">
                <a:solidFill>
                  <a:schemeClr val="bg1"/>
                </a:solidFill>
              </a:rPr>
              <a:t>1.- En </a:t>
            </a:r>
            <a:r>
              <a:rPr lang="ca-ES" dirty="0">
                <a:solidFill>
                  <a:schemeClr val="bg1"/>
                </a:solidFill>
              </a:rPr>
              <a:t>este trabajo</a:t>
            </a:r>
            <a:r>
              <a:rPr lang="ca-ES" b="1" dirty="0">
                <a:solidFill>
                  <a:schemeClr val="bg1"/>
                </a:solidFill>
              </a:rPr>
              <a:t>, estudiaremos </a:t>
            </a:r>
            <a:r>
              <a:rPr lang="ca-ES" dirty="0">
                <a:solidFill>
                  <a:schemeClr val="bg1"/>
                </a:solidFill>
              </a:rPr>
              <a:t>tres obras de la literatura clásica</a:t>
            </a:r>
            <a:r>
              <a:rPr lang="ca-ES" dirty="0" smtClean="0">
                <a:solidFill>
                  <a:schemeClr val="bg1"/>
                </a:solidFill>
              </a:rPr>
              <a:t>.</a:t>
            </a:r>
          </a:p>
          <a:p>
            <a:pPr algn="ctr"/>
            <a:endParaRPr lang="ca-ES" dirty="0">
              <a:solidFill>
                <a:schemeClr val="bg1"/>
              </a:solidFill>
            </a:endParaRPr>
          </a:p>
          <a:p>
            <a:pPr algn="ctr"/>
            <a:r>
              <a:rPr lang="ca-ES" dirty="0" smtClean="0">
                <a:solidFill>
                  <a:schemeClr val="bg1"/>
                </a:solidFill>
              </a:rPr>
              <a:t>2.- En </a:t>
            </a:r>
            <a:r>
              <a:rPr lang="ca-ES" dirty="0">
                <a:solidFill>
                  <a:schemeClr val="bg1"/>
                </a:solidFill>
              </a:rPr>
              <a:t>este trabajo, </a:t>
            </a:r>
            <a:r>
              <a:rPr lang="ca-ES" b="1" dirty="0">
                <a:solidFill>
                  <a:schemeClr val="bg1"/>
                </a:solidFill>
              </a:rPr>
              <a:t>se estudiaran </a:t>
            </a:r>
            <a:r>
              <a:rPr lang="ca-ES" dirty="0">
                <a:solidFill>
                  <a:schemeClr val="bg1"/>
                </a:solidFill>
              </a:rPr>
              <a:t>tres obras de la literatura clásica</a:t>
            </a:r>
            <a:r>
              <a:rPr lang="ca-ES" dirty="0" smtClean="0">
                <a:solidFill>
                  <a:schemeClr val="bg1"/>
                </a:solidFill>
              </a:rPr>
              <a:t>.</a:t>
            </a:r>
          </a:p>
          <a:p>
            <a:pPr algn="ctr"/>
            <a:endParaRPr lang="ca-ES" dirty="0">
              <a:solidFill>
                <a:schemeClr val="bg1"/>
              </a:solidFill>
            </a:endParaRPr>
          </a:p>
          <a:p>
            <a:pPr algn="ctr"/>
            <a:r>
              <a:rPr lang="ca-ES" dirty="0" smtClean="0">
                <a:solidFill>
                  <a:schemeClr val="bg1"/>
                </a:solidFill>
              </a:rPr>
              <a:t>3.- </a:t>
            </a:r>
            <a:r>
              <a:rPr lang="ca-ES" b="1" dirty="0" smtClean="0">
                <a:solidFill>
                  <a:schemeClr val="bg1"/>
                </a:solidFill>
              </a:rPr>
              <a:t>El </a:t>
            </a:r>
            <a:r>
              <a:rPr lang="ca-ES" b="1" dirty="0">
                <a:solidFill>
                  <a:schemeClr val="bg1"/>
                </a:solidFill>
              </a:rPr>
              <a:t>objetivo de este trabajo es </a:t>
            </a:r>
            <a:r>
              <a:rPr lang="ca-ES" dirty="0">
                <a:solidFill>
                  <a:schemeClr val="bg1"/>
                </a:solidFill>
              </a:rPr>
              <a:t>estudiar tres obras de la literatura clásica</a:t>
            </a:r>
            <a:r>
              <a:rPr lang="ca-ES" dirty="0" smtClean="0">
                <a:solidFill>
                  <a:schemeClr val="bg1"/>
                </a:solidFill>
              </a:rPr>
              <a:t>.</a:t>
            </a:r>
          </a:p>
          <a:p>
            <a:pPr algn="ctr"/>
            <a:endParaRPr lang="ca-ES" dirty="0">
              <a:solidFill>
                <a:schemeClr val="bg1"/>
              </a:solidFill>
            </a:endParaRPr>
          </a:p>
          <a:p>
            <a:pPr algn="ctr"/>
            <a:r>
              <a:rPr lang="ca-ES" dirty="0" smtClean="0">
                <a:solidFill>
                  <a:schemeClr val="bg1"/>
                </a:solidFill>
              </a:rPr>
              <a:t>4.- Para </a:t>
            </a:r>
            <a:r>
              <a:rPr lang="ca-ES" dirty="0">
                <a:solidFill>
                  <a:schemeClr val="bg1"/>
                </a:solidFill>
              </a:rPr>
              <a:t>explicar el uso de la metáfora en este trabajo, </a:t>
            </a:r>
            <a:r>
              <a:rPr lang="ca-ES" b="1" dirty="0">
                <a:solidFill>
                  <a:schemeClr val="bg1"/>
                </a:solidFill>
              </a:rPr>
              <a:t>es imprescindible </a:t>
            </a:r>
            <a:r>
              <a:rPr lang="ca-ES" dirty="0">
                <a:solidFill>
                  <a:schemeClr val="bg1"/>
                </a:solidFill>
              </a:rPr>
              <a:t>estudiar tres obras de la literatura cláscia</a:t>
            </a:r>
            <a:r>
              <a:rPr lang="ca-ES" dirty="0" smtClean="0">
                <a:solidFill>
                  <a:schemeClr val="bg1"/>
                </a:solidFill>
              </a:rPr>
              <a:t>.</a:t>
            </a:r>
            <a:endParaRPr lang="ca-ES" dirty="0" smtClean="0"/>
          </a:p>
          <a:p>
            <a:pPr algn="ctr"/>
            <a:endParaRPr lang="en-US" dirty="0"/>
          </a:p>
        </p:txBody>
      </p:sp>
      <p:sp>
        <p:nvSpPr>
          <p:cNvPr id="5" name="Oval Callout 4"/>
          <p:cNvSpPr/>
          <p:nvPr/>
        </p:nvSpPr>
        <p:spPr>
          <a:xfrm>
            <a:off x="1115616" y="1196752"/>
            <a:ext cx="7342407" cy="3245941"/>
          </a:xfrm>
          <a:prstGeom prst="wedgeEllipseCallout">
            <a:avLst>
              <a:gd name="adj1" fmla="val -58768"/>
              <a:gd name="adj2" fmla="val 71168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ca-ES" dirty="0" smtClean="0">
                <a:solidFill>
                  <a:schemeClr val="tx1"/>
                </a:solidFill>
              </a:rPr>
              <a:t>Atención, </a:t>
            </a:r>
          </a:p>
          <a:p>
            <a:pPr algn="ctr"/>
            <a:r>
              <a:rPr lang="ca-ES" dirty="0" smtClean="0">
                <a:solidFill>
                  <a:schemeClr val="tx1"/>
                </a:solidFill>
              </a:rPr>
              <a:t>en caso de utilizar </a:t>
            </a:r>
          </a:p>
          <a:p>
            <a:pPr algn="ctr"/>
            <a:r>
              <a:rPr lang="ca-ES" dirty="0" smtClean="0">
                <a:solidFill>
                  <a:schemeClr val="tx1"/>
                </a:solidFill>
              </a:rPr>
              <a:t>estructuras impersonales (caso 4), </a:t>
            </a:r>
          </a:p>
          <a:p>
            <a:pPr algn="ctr"/>
            <a:r>
              <a:rPr lang="ca-ES" dirty="0" smtClean="0">
                <a:solidFill>
                  <a:schemeClr val="tx1"/>
                </a:solidFill>
              </a:rPr>
              <a:t>Recuerda que requieren infinitivo o subjuntivo.</a:t>
            </a:r>
          </a:p>
          <a:p>
            <a:pPr algn="ctr"/>
            <a:endParaRPr lang="ca-ES" dirty="0" smtClean="0">
              <a:solidFill>
                <a:schemeClr val="tx1"/>
              </a:solidFill>
            </a:endParaRPr>
          </a:p>
          <a:p>
            <a:pPr algn="ctr"/>
            <a:r>
              <a:rPr lang="ca-ES" dirty="0" smtClean="0">
                <a:solidFill>
                  <a:schemeClr val="tx1"/>
                </a:solidFill>
              </a:rPr>
              <a:t>Practica el uso del subjuntivo en las estructuras impersonales en </a:t>
            </a:r>
            <a:r>
              <a:rPr lang="ca-ES" dirty="0" smtClean="0">
                <a:solidFill>
                  <a:schemeClr val="tx1"/>
                </a:solidFill>
                <a:hlinkClick r:id="rId2"/>
              </a:rPr>
              <a:t>este enlace </a:t>
            </a:r>
            <a:r>
              <a:rPr lang="ca-ES" dirty="0" smtClean="0">
                <a:solidFill>
                  <a:schemeClr val="tx1"/>
                </a:solidFill>
              </a:rPr>
              <a:t>si lo crees conveniente. </a:t>
            </a:r>
            <a:endParaRPr lang="ca-E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96592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  <p:bldP spid="5" grpId="0" animBg="1"/>
    </p:bldLst>
  </p:timing>
</p:sld>
</file>

<file path=ppt/theme/theme1.xml><?xml version="1.0" encoding="utf-8"?>
<a:theme xmlns:a="http://schemas.openxmlformats.org/drawingml/2006/main" name="dark_blue_bham">
  <a:themeElements>
    <a:clrScheme name="Elemental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Office Them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4D4F53"/>
        </a:dk1>
        <a:lt1>
          <a:srgbClr val="FFFFFF"/>
        </a:lt1>
        <a:dk2>
          <a:srgbClr val="FFFFFF"/>
        </a:dk2>
        <a:lt2>
          <a:srgbClr val="808080"/>
        </a:lt2>
        <a:accent1>
          <a:srgbClr val="C90062"/>
        </a:accent1>
        <a:accent2>
          <a:srgbClr val="641F45"/>
        </a:accent2>
        <a:accent3>
          <a:srgbClr val="FFFFFF"/>
        </a:accent3>
        <a:accent4>
          <a:srgbClr val="404246"/>
        </a:accent4>
        <a:accent5>
          <a:srgbClr val="E1AAB7"/>
        </a:accent5>
        <a:accent6>
          <a:srgbClr val="5A1B3E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dark_blue_bham</Template>
  <TotalTime>1676</TotalTime>
  <Words>2091</Words>
  <Application>Microsoft Office PowerPoint</Application>
  <PresentationFormat>On-screen Show (4:3)</PresentationFormat>
  <Paragraphs>268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dark_blue_bham</vt:lpstr>
      <vt:lpstr>Los secretos de  la escritura académica</vt:lpstr>
      <vt:lpstr>Objetivos y estructura de este tutorial</vt:lpstr>
      <vt:lpstr>La organización del texto académico</vt:lpstr>
      <vt:lpstr>La introducción</vt:lpstr>
      <vt:lpstr>La conclusión</vt:lpstr>
      <vt:lpstr>El registro</vt:lpstr>
      <vt:lpstr>La despersonalización del texto</vt:lpstr>
      <vt:lpstr>La despersonalización del texto</vt:lpstr>
      <vt:lpstr>La despersonalización del texto</vt:lpstr>
      <vt:lpstr>El texto argumentativo</vt:lpstr>
      <vt:lpstr>Estrategias para presentar un argumento</vt:lpstr>
      <vt:lpstr>Conectores textuales</vt:lpstr>
      <vt:lpstr>Algunos conectores útiles para...</vt:lpstr>
      <vt:lpstr>Más conectores útiles para...</vt:lpstr>
      <vt:lpstr>Cohesión y puntuación </vt:lpstr>
      <vt:lpstr>Antes de entregar el trabajo, recuerda:</vt:lpstr>
      <vt:lpstr>Otros enlaces de interés</vt:lpstr>
      <vt:lpstr>Referencias</vt:lpstr>
    </vt:vector>
  </TitlesOfParts>
  <Company>la vida loca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Los secretos de  la escritura académica</dc:title>
  <dc:creator>jordina</dc:creator>
  <cp:lastModifiedBy>stevenke</cp:lastModifiedBy>
  <cp:revision>108</cp:revision>
  <dcterms:created xsi:type="dcterms:W3CDTF">2012-06-17T14:57:33Z</dcterms:created>
  <dcterms:modified xsi:type="dcterms:W3CDTF">2012-07-04T10:53:50Z</dcterms:modified>
</cp:coreProperties>
</file>