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8"/>
  </p:notesMasterIdLst>
  <p:sldIdLst>
    <p:sldId id="260" r:id="rId2"/>
    <p:sldId id="257" r:id="rId3"/>
    <p:sldId id="272" r:id="rId4"/>
    <p:sldId id="273" r:id="rId5"/>
    <p:sldId id="274" r:id="rId6"/>
    <p:sldId id="276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85822" autoAdjust="0"/>
  </p:normalViewPr>
  <p:slideViewPr>
    <p:cSldViewPr snapToGrid="0" snapToObjects="1">
      <p:cViewPr varScale="1">
        <p:scale>
          <a:sx n="87" d="100"/>
          <a:sy n="87" d="100"/>
        </p:scale>
        <p:origin x="-3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5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1B81A-E49C-47F4-8DDB-63D420C86B03}" type="datetimeFigureOut">
              <a:rPr lang="ca-ES" smtClean="0"/>
              <a:pPr/>
              <a:t>03/01/2012</a:t>
            </a:fld>
            <a:endParaRPr lang="ca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DEE01-3317-4439-B3C5-5F2F312FF8EA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62959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DEE01-3317-4439-B3C5-5F2F312FF8EA}" type="slidenum">
              <a:rPr lang="ca-ES" smtClean="0"/>
              <a:pPr/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DEE01-3317-4439-B3C5-5F2F312FF8EA}" type="slidenum">
              <a:rPr lang="ca-ES" smtClean="0"/>
              <a:pPr/>
              <a:t>4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uscon.rae.es/drae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diccionarios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uscon.rae.es/drae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697832"/>
            <a:ext cx="8280400" cy="1439862"/>
          </a:xfrm>
        </p:spPr>
        <p:txBody>
          <a:bodyPr>
            <a:noAutofit/>
          </a:bodyPr>
          <a:lstStyle/>
          <a:p>
            <a:r>
              <a:rPr lang="es-ES" sz="5400" noProof="0" dirty="0" smtClean="0"/>
              <a:t>El buen uso del diccionario</a:t>
            </a:r>
            <a:br>
              <a:rPr lang="es-ES" sz="5400" noProof="0" dirty="0" smtClean="0"/>
            </a:br>
            <a:r>
              <a:rPr lang="es-ES" sz="5400" noProof="0" dirty="0" err="1" smtClean="0"/>
              <a:t>Part</a:t>
            </a:r>
            <a:r>
              <a:rPr lang="es-ES" sz="5400" noProof="0" dirty="0" smtClean="0"/>
              <a:t> 1</a:t>
            </a:r>
            <a:br>
              <a:rPr lang="es-ES" sz="5400" noProof="0" dirty="0" smtClean="0"/>
            </a:br>
            <a:r>
              <a:rPr lang="es-ES" sz="5400" dirty="0"/>
              <a:t/>
            </a:r>
            <a:br>
              <a:rPr lang="es-ES" sz="5400" dirty="0"/>
            </a:br>
            <a:endParaRPr lang="es-ES" sz="5400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406" y="4034870"/>
            <a:ext cx="5245100" cy="800100"/>
          </a:xfrm>
        </p:spPr>
        <p:txBody>
          <a:bodyPr/>
          <a:lstStyle/>
          <a:p>
            <a:r>
              <a:rPr lang="es-ES" sz="2800" noProof="0" dirty="0" smtClean="0"/>
              <a:t>Todo lo que hay que saber</a:t>
            </a:r>
            <a:endParaRPr lang="es-ES" sz="2800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6064934"/>
            <a:ext cx="871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solidFill>
                  <a:schemeClr val="bg1">
                    <a:lumMod val="75000"/>
                  </a:schemeClr>
                </a:solidFill>
              </a:rPr>
              <a:t>Módulo 1- Dictionary Skills</a:t>
            </a:r>
          </a:p>
          <a:p>
            <a:r>
              <a:rPr lang="ca-ES" dirty="0" smtClean="0">
                <a:solidFill>
                  <a:schemeClr val="bg1">
                    <a:lumMod val="75000"/>
                  </a:schemeClr>
                </a:solidFill>
              </a:rPr>
              <a:t>Developed by Jordina Sala-Branchadell</a:t>
            </a:r>
            <a:endParaRPr lang="ca-E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0880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morrisa\Local Settings\Temporary Internet Files\Content.IE5\3MFDJA6Q\MP90040927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78734"/>
            <a:ext cx="2185698" cy="328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smtClean="0"/>
              <a:t>Diccionarios monolingües</a:t>
            </a:r>
            <a:endParaRPr lang="es-ES" noProof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noProof="0" dirty="0" smtClean="0"/>
              <a:t>El diccionario monolingüe en español por excelencia es el </a:t>
            </a:r>
            <a:r>
              <a:rPr lang="es-ES" sz="2800" i="1" noProof="0" dirty="0" smtClean="0">
                <a:hlinkClick r:id="rId3"/>
              </a:rPr>
              <a:t>Diccionario de la lengua española</a:t>
            </a:r>
            <a:r>
              <a:rPr lang="es-ES" sz="2800" noProof="0" dirty="0" smtClean="0"/>
              <a:t> </a:t>
            </a:r>
            <a:r>
              <a:rPr lang="es-ES" noProof="0" dirty="0" smtClean="0"/>
              <a:t>editado por la </a:t>
            </a:r>
            <a:r>
              <a:rPr lang="es-ES" b="1" noProof="0" dirty="0" smtClean="0"/>
              <a:t>Real Academia Española</a:t>
            </a:r>
            <a:r>
              <a:rPr lang="es-ES" noProof="0" dirty="0" smtClean="0"/>
              <a:t>, que existe en papel y en línea. Esta publicación incorpora palabras de todas las variedades dialectales.</a:t>
            </a:r>
          </a:p>
          <a:p>
            <a:endParaRPr lang="es-ES" noProof="0" dirty="0" smtClean="0"/>
          </a:p>
          <a:p>
            <a:endParaRPr lang="es-ES" noProof="0" dirty="0" smtClean="0"/>
          </a:p>
          <a:p>
            <a:r>
              <a:rPr lang="es-ES" noProof="0" dirty="0" smtClean="0"/>
              <a:t>Existen otras alternativas en línea que además de la definición monolingüe, ofrecen también la posibilidad de buscar sinónimos y antónimos: </a:t>
            </a:r>
          </a:p>
          <a:p>
            <a:pPr lvl="1"/>
            <a:r>
              <a:rPr lang="es-ES" noProof="0" dirty="0" smtClean="0">
                <a:hlinkClick r:id="rId4"/>
              </a:rPr>
              <a:t>http://www.elmundo.es/diccionarios/</a:t>
            </a:r>
          </a:p>
          <a:p>
            <a:pPr lvl="1"/>
            <a:r>
              <a:rPr lang="es-ES" noProof="0" dirty="0" smtClean="0">
                <a:hlinkClick r:id="rId4"/>
              </a:rPr>
              <a:t>http://www.diccionarios.com/</a:t>
            </a:r>
            <a:endParaRPr lang="es-ES" noProof="0" dirty="0" smtClean="0"/>
          </a:p>
          <a:p>
            <a:endParaRPr lang="es-ES" noProof="0" dirty="0" smtClean="0"/>
          </a:p>
          <a:p>
            <a:pPr>
              <a:buNone/>
            </a:pPr>
            <a:endParaRPr lang="es-ES" noProof="0" dirty="0" smtClean="0"/>
          </a:p>
          <a:p>
            <a:pPr lvl="1"/>
            <a:endParaRPr lang="es-ES" noProof="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Actividad 1: ¿Cuál es la diferencia entre las siguientes definiciones de la palabra </a:t>
            </a:r>
            <a:r>
              <a:rPr lang="es-ES" dirty="0" smtClean="0"/>
              <a:t>«</a:t>
            </a:r>
            <a:r>
              <a:rPr lang="es-ES" i="1" dirty="0" smtClean="0"/>
              <a:t>ala»</a:t>
            </a:r>
            <a:r>
              <a:rPr lang="es-ES" dirty="0" smtClean="0"/>
              <a:t>?</a:t>
            </a:r>
            <a:endParaRPr lang="es-E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322286"/>
            <a:ext cx="8229600" cy="3236686"/>
          </a:xfrm>
        </p:spPr>
        <p:txBody>
          <a:bodyPr>
            <a:normAutofit fontScale="92500"/>
          </a:bodyPr>
          <a:lstStyle/>
          <a:p>
            <a:r>
              <a:rPr lang="es-ES" sz="2400" b="1" noProof="0" dirty="0" smtClean="0"/>
              <a:t>Ala. 1. </a:t>
            </a:r>
            <a:r>
              <a:rPr lang="es-ES" sz="2400" noProof="0" dirty="0" smtClean="0"/>
              <a:t>f. Cada uno de los órganos o apéndices pares que utilizan algunos animales para volar.</a:t>
            </a:r>
            <a:endParaRPr lang="es-ES" sz="4000" noProof="0" dirty="0" smtClean="0"/>
          </a:p>
          <a:p>
            <a:pPr lvl="1">
              <a:buNone/>
            </a:pPr>
            <a:endParaRPr lang="es-ES" sz="3600" noProof="0" dirty="0" smtClean="0"/>
          </a:p>
          <a:p>
            <a:r>
              <a:rPr lang="es-ES" sz="2400" b="1" noProof="0" dirty="0" smtClean="0"/>
              <a:t>Ala. 3. </a:t>
            </a:r>
            <a:r>
              <a:rPr lang="es-ES" sz="2400" noProof="0" dirty="0" smtClean="0"/>
              <a:t>f. Cada una de las partes que se extienden a los lados del cuerpo principal de un edificio o en que se considera dividido un espacio o construcción cualesquiera. </a:t>
            </a:r>
          </a:p>
          <a:p>
            <a:endParaRPr lang="es-ES" sz="2400" dirty="0" smtClean="0"/>
          </a:p>
          <a:p>
            <a:pPr algn="r">
              <a:buNone/>
            </a:pPr>
            <a:r>
              <a:rPr lang="es-ES" sz="1700" i="1" noProof="0" dirty="0" smtClean="0"/>
              <a:t>Diccionario de la lengua española, RAE</a:t>
            </a:r>
          </a:p>
          <a:p>
            <a:pPr lvl="1">
              <a:buNone/>
            </a:pPr>
            <a:endParaRPr lang="es-ES" sz="2800" noProof="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desilvac\Local Settings\Temporary Internet Files\Content.IE5\FSW6P3CP\MC90003109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792" y="2285633"/>
            <a:ext cx="2480767" cy="197419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smtClean="0"/>
              <a:t>Solución1:</a:t>
            </a:r>
            <a:endParaRPr lang="es-E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07" y="4259823"/>
            <a:ext cx="4040188" cy="1201177"/>
          </a:xfrm>
        </p:spPr>
        <p:txBody>
          <a:bodyPr>
            <a:noAutofit/>
          </a:bodyPr>
          <a:lstStyle/>
          <a:p>
            <a:r>
              <a:rPr lang="es-ES" sz="1900" b="1" noProof="0" smtClean="0"/>
              <a:t>Ala. 1. </a:t>
            </a:r>
            <a:r>
              <a:rPr lang="es-ES" sz="1900" noProof="0" smtClean="0"/>
              <a:t>f. Cada uno de los órganos o apéndices pares que utilizan algunos animales para volar.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8" y="3921950"/>
            <a:ext cx="4041774" cy="2260600"/>
          </a:xfrm>
        </p:spPr>
        <p:txBody>
          <a:bodyPr>
            <a:normAutofit/>
          </a:bodyPr>
          <a:lstStyle/>
          <a:p>
            <a:r>
              <a:rPr lang="es-ES" sz="1900" noProof="0" dirty="0" smtClean="0"/>
              <a:t>Ala</a:t>
            </a:r>
            <a:r>
              <a:rPr lang="es-ES" sz="1900" noProof="0" dirty="0"/>
              <a:t>. 3. f. Cada una de las partes que se extienden a los lados del cuerpo principal de un edificio o en que se considera dividido un espacio o construcción cualesquiera. </a:t>
            </a:r>
            <a:r>
              <a:rPr lang="es-ES" sz="1900" i="1" noProof="0" dirty="0"/>
              <a:t>El ala derecha de la plaza, del escenario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047744" y="1028700"/>
            <a:ext cx="4639056" cy="2893250"/>
          </a:xfrm>
          <a:prstGeom prst="wedgeEllipseCallout">
            <a:avLst>
              <a:gd name="adj1" fmla="val -48082"/>
              <a:gd name="adj2" fmla="val -465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Cada </a:t>
            </a:r>
            <a:r>
              <a:rPr lang="ca-ES" b="1" dirty="0" smtClean="0"/>
              <a:t>entrada</a:t>
            </a:r>
            <a:r>
              <a:rPr lang="ca-ES" dirty="0" smtClean="0"/>
              <a:t> (palabra) del diccionario contiene diversas </a:t>
            </a:r>
            <a:r>
              <a:rPr lang="ca-ES" b="1" dirty="0" smtClean="0"/>
              <a:t>acepciones</a:t>
            </a:r>
            <a:r>
              <a:rPr lang="ca-ES" dirty="0" smtClean="0"/>
              <a:t> o definiciones. Es muy importante encontrar la acepción que corresponde al contexto que necesitas.</a:t>
            </a:r>
            <a:endParaRPr lang="ca-ES" dirty="0"/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4088" y="457233"/>
            <a:ext cx="7566025" cy="511175"/>
          </a:xfrm>
        </p:spPr>
        <p:txBody>
          <a:bodyPr>
            <a:noAutofit/>
          </a:bodyPr>
          <a:lstStyle/>
          <a:p>
            <a:r>
              <a:rPr lang="es-ES" sz="3200" noProof="0" dirty="0" smtClean="0"/>
              <a:t>Actividad 2: ¿Cuántos significados crees que tiene la palabra « </a:t>
            </a:r>
            <a:r>
              <a:rPr lang="es-ES" sz="3200" i="1" noProof="0" dirty="0" smtClean="0"/>
              <a:t>mañana »</a:t>
            </a:r>
            <a:r>
              <a:rPr lang="es-ES" sz="3200" noProof="0" dirty="0" smtClean="0"/>
              <a:t>?</a:t>
            </a:r>
            <a:endParaRPr lang="es-ES" sz="3200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 smtClean="0"/>
              <a:t>Comprueba tu respuesta en el </a:t>
            </a:r>
            <a:r>
              <a:rPr lang="es-ES" noProof="0" dirty="0" smtClean="0">
                <a:hlinkClick r:id="rId2"/>
              </a:rPr>
              <a:t>diccionario</a:t>
            </a:r>
            <a:r>
              <a:rPr lang="es-ES" dirty="0" smtClean="0"/>
              <a:t> y a</a:t>
            </a:r>
            <a:r>
              <a:rPr lang="es-ES" noProof="0" dirty="0" smtClean="0"/>
              <a:t>plica los diversos significados de la palabra « </a:t>
            </a:r>
            <a:r>
              <a:rPr lang="es-ES" i="1" noProof="0" dirty="0" smtClean="0"/>
              <a:t>mañana</a:t>
            </a:r>
            <a:r>
              <a:rPr lang="es-ES" noProof="0" dirty="0" smtClean="0"/>
              <a:t> » en las siguientes traducciones: </a:t>
            </a:r>
          </a:p>
          <a:p>
            <a:pPr lvl="4">
              <a:buNone/>
            </a:pPr>
            <a:endParaRPr lang="es-ES" noProof="0" dirty="0" smtClean="0"/>
          </a:p>
          <a:p>
            <a:pPr marL="0" lvl="4" indent="0">
              <a:buFont typeface="+mj-lt"/>
              <a:buAutoNum type="arabicPeriod"/>
            </a:pPr>
            <a:r>
              <a:rPr lang="es-ES" i="1" noProof="0" dirty="0" smtClean="0"/>
              <a:t>Esta mañana he llegado tarde a clase.</a:t>
            </a:r>
          </a:p>
          <a:p>
            <a:pPr marL="0" lvl="4" indent="0">
              <a:buFont typeface="+mj-lt"/>
              <a:buAutoNum type="arabicPeriod"/>
            </a:pPr>
            <a:r>
              <a:rPr lang="es-ES" i="1" noProof="0" dirty="0" smtClean="0"/>
              <a:t>Mañana es el examen de literatura.</a:t>
            </a:r>
          </a:p>
          <a:p>
            <a:pPr marL="0" lvl="4" indent="0">
              <a:buFont typeface="+mj-lt"/>
              <a:buAutoNum type="arabicPeriod"/>
            </a:pPr>
            <a:r>
              <a:rPr lang="es-ES" i="1" noProof="0" dirty="0" smtClean="0"/>
              <a:t>¿Cómo serán los niños del mañana?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4088" y="489132"/>
            <a:ext cx="7566025" cy="511175"/>
          </a:xfrm>
        </p:spPr>
        <p:txBody>
          <a:bodyPr>
            <a:noAutofit/>
          </a:bodyPr>
          <a:lstStyle/>
          <a:p>
            <a:r>
              <a:rPr lang="es-ES" sz="3200" noProof="0" dirty="0" smtClean="0"/>
              <a:t>Soluciones 2: ¿Cuántos significados crees que tiene la palabra « </a:t>
            </a:r>
            <a:r>
              <a:rPr lang="es-ES" sz="3200" i="1" noProof="0" dirty="0" smtClean="0"/>
              <a:t>mañana »</a:t>
            </a:r>
            <a:r>
              <a:rPr lang="es-ES" sz="3200" noProof="0" dirty="0" smtClean="0"/>
              <a:t>?</a:t>
            </a:r>
            <a:endParaRPr lang="es-ES" sz="3200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endParaRPr lang="es-ES" noProof="0" dirty="0" smtClean="0"/>
          </a:p>
          <a:p>
            <a:pPr marL="624078" indent="-514350">
              <a:buNone/>
            </a:pPr>
            <a:r>
              <a:rPr lang="es-ES" i="1" noProof="0" dirty="0" smtClean="0"/>
              <a:t>1. Esta mañana he llegado tarde a clase.</a:t>
            </a:r>
          </a:p>
          <a:p>
            <a:pPr marL="624078" indent="-514350">
              <a:buNone/>
            </a:pPr>
            <a:r>
              <a:rPr lang="es-ES" i="1" noProof="0" dirty="0" smtClean="0"/>
              <a:t>	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This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b="1" i="1" noProof="0" dirty="0" err="1" smtClean="0">
                <a:solidFill>
                  <a:schemeClr val="accent4">
                    <a:lumMod val="75000"/>
                  </a:schemeClr>
                </a:solidFill>
              </a:rPr>
              <a:t>morning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I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was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late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to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lecture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624078" indent="-514350">
              <a:buNone/>
            </a:pPr>
            <a:endParaRPr lang="es-ES" i="1" noProof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None/>
            </a:pPr>
            <a:r>
              <a:rPr lang="es-ES" i="1" noProof="0" dirty="0" smtClean="0"/>
              <a:t>2. Mañana es el examen de literatura.</a:t>
            </a:r>
          </a:p>
          <a:p>
            <a:pPr marL="624078" indent="-514350">
              <a:buNone/>
            </a:pPr>
            <a:r>
              <a:rPr lang="es-ES" i="1" noProof="0" dirty="0" smtClean="0"/>
              <a:t>	</a:t>
            </a:r>
            <a:r>
              <a:rPr lang="es-ES" b="1" i="1" noProof="0" dirty="0" err="1" smtClean="0">
                <a:solidFill>
                  <a:schemeClr val="accent4">
                    <a:lumMod val="75000"/>
                  </a:schemeClr>
                </a:solidFill>
              </a:rPr>
              <a:t>Tomorow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is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literature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exam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624078" indent="-514350">
              <a:buNone/>
            </a:pPr>
            <a:endParaRPr lang="es-ES" i="1" noProof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None/>
            </a:pPr>
            <a:r>
              <a:rPr lang="es-ES" i="1" noProof="0" dirty="0" smtClean="0"/>
              <a:t>3. ¿Cómo serán los niños del mañana?</a:t>
            </a:r>
          </a:p>
          <a:p>
            <a:pPr marL="624078" indent="-514350">
              <a:buNone/>
            </a:pPr>
            <a:r>
              <a:rPr lang="es-ES" i="1" noProof="0" dirty="0" smtClean="0"/>
              <a:t>	</a:t>
            </a:r>
            <a:r>
              <a:rPr lang="es-ES" i="1" dirty="0" err="1" smtClean="0">
                <a:solidFill>
                  <a:schemeClr val="accent4">
                    <a:lumMod val="75000"/>
                  </a:schemeClr>
                </a:solidFill>
              </a:rPr>
              <a:t>What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will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kids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of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b="1" i="1" noProof="0" dirty="0" err="1" smtClean="0">
                <a:solidFill>
                  <a:schemeClr val="accent4">
                    <a:lumMod val="75000"/>
                  </a:schemeClr>
                </a:solidFill>
              </a:rPr>
              <a:t>future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be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" i="1" noProof="0" dirty="0" err="1" smtClean="0">
                <a:solidFill>
                  <a:schemeClr val="accent4">
                    <a:lumMod val="75000"/>
                  </a:schemeClr>
                </a:solidFill>
              </a:rPr>
              <a:t>like</a:t>
            </a:r>
            <a:r>
              <a:rPr lang="es-ES" i="1" noProof="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315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blue</vt:lpstr>
      <vt:lpstr>El buen uso del diccionario Part 1  </vt:lpstr>
      <vt:lpstr>Diccionarios monolingües</vt:lpstr>
      <vt:lpstr>Actividad 1: ¿Cuál es la diferencia entre las siguientes definiciones de la palabra «ala»?</vt:lpstr>
      <vt:lpstr>Solución1:</vt:lpstr>
      <vt:lpstr>Actividad 2: ¿Cuántos significados crees que tiene la palabra « mañana »?</vt:lpstr>
      <vt:lpstr>Soluciones 2: ¿Cuántos significados crees que tiene la palabra « mañana »?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dictionnaires français</dc:title>
  <dc:creator>Céline Benoit</dc:creator>
  <cp:lastModifiedBy>desilvac</cp:lastModifiedBy>
  <cp:revision>84</cp:revision>
  <dcterms:created xsi:type="dcterms:W3CDTF">2011-08-16T14:23:36Z</dcterms:created>
  <dcterms:modified xsi:type="dcterms:W3CDTF">2012-01-03T16:32:00Z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-292474262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