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73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5" r:id="rId49"/>
    <p:sldId id="306" r:id="rId50"/>
    <p:sldId id="304" r:id="rId51"/>
    <p:sldId id="307" r:id="rId52"/>
    <p:sldId id="308" r:id="rId53"/>
    <p:sldId id="309" r:id="rId54"/>
    <p:sldId id="310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53FEF-8461-4587-8581-30F7955BDB2A}" type="datetimeFigureOut">
              <a:rPr lang="en-US" smtClean="0"/>
              <a:pPr/>
              <a:t>1/22/2009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1E207-EFF7-4DFB-8C34-9A66AA36415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31</a:t>
            </a:fld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32</a:t>
            </a:fld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33</a:t>
            </a:fld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34</a:t>
            </a:fld>
            <a:endParaRPr lang="en-GB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35</a:t>
            </a:fld>
            <a:endParaRPr lang="en-GB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36</a:t>
            </a:fld>
            <a:endParaRPr lang="en-GB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37</a:t>
            </a:fld>
            <a:endParaRPr lang="en-GB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38</a:t>
            </a:fld>
            <a:endParaRPr lang="en-GB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39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40</a:t>
            </a:fld>
            <a:endParaRPr lang="en-GB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41</a:t>
            </a:fld>
            <a:endParaRPr lang="en-GB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42</a:t>
            </a:fld>
            <a:endParaRPr lang="en-GB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43</a:t>
            </a:fld>
            <a:endParaRPr lang="en-GB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44</a:t>
            </a:fld>
            <a:endParaRPr lang="en-GB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45</a:t>
            </a:fld>
            <a:endParaRPr lang="en-GB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46</a:t>
            </a:fld>
            <a:endParaRPr lang="en-GB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47</a:t>
            </a:fld>
            <a:endParaRPr lang="en-GB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48</a:t>
            </a:fld>
            <a:endParaRPr lang="en-GB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49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50</a:t>
            </a:fld>
            <a:endParaRPr lang="en-GB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51</a:t>
            </a:fld>
            <a:endParaRPr lang="en-GB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52</a:t>
            </a:fld>
            <a:endParaRPr lang="en-GB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53</a:t>
            </a:fld>
            <a:endParaRPr lang="en-GB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54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1E207-EFF7-4DFB-8C34-9A66AA364155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B05-B0B4-43F0-8625-F721219BDC7B}" type="datetimeFigureOut">
              <a:rPr lang="en-US" smtClean="0"/>
              <a:pPr/>
              <a:t>1/22/2009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6294E-7CC0-455C-A0E4-0A090D202C7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B05-B0B4-43F0-8625-F721219BDC7B}" type="datetimeFigureOut">
              <a:rPr lang="en-US" smtClean="0"/>
              <a:pPr/>
              <a:t>1/22/2009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6294E-7CC0-455C-A0E4-0A090D202C7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B05-B0B4-43F0-8625-F721219BDC7B}" type="datetimeFigureOut">
              <a:rPr lang="en-US" smtClean="0"/>
              <a:pPr/>
              <a:t>1/22/2009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6294E-7CC0-455C-A0E4-0A090D202C7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B05-B0B4-43F0-8625-F721219BDC7B}" type="datetimeFigureOut">
              <a:rPr lang="en-US" smtClean="0"/>
              <a:pPr/>
              <a:t>1/22/2009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6294E-7CC0-455C-A0E4-0A090D202C7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B05-B0B4-43F0-8625-F721219BDC7B}" type="datetimeFigureOut">
              <a:rPr lang="en-US" smtClean="0"/>
              <a:pPr/>
              <a:t>1/22/2009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6294E-7CC0-455C-A0E4-0A090D202C7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B05-B0B4-43F0-8625-F721219BDC7B}" type="datetimeFigureOut">
              <a:rPr lang="en-US" smtClean="0"/>
              <a:pPr/>
              <a:t>1/22/2009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6294E-7CC0-455C-A0E4-0A090D202C7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B05-B0B4-43F0-8625-F721219BDC7B}" type="datetimeFigureOut">
              <a:rPr lang="en-US" smtClean="0"/>
              <a:pPr/>
              <a:t>1/22/2009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6294E-7CC0-455C-A0E4-0A090D202C7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B05-B0B4-43F0-8625-F721219BDC7B}" type="datetimeFigureOut">
              <a:rPr lang="en-US" smtClean="0"/>
              <a:pPr/>
              <a:t>1/22/2009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6294E-7CC0-455C-A0E4-0A090D202C7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B05-B0B4-43F0-8625-F721219BDC7B}" type="datetimeFigureOut">
              <a:rPr lang="en-US" smtClean="0"/>
              <a:pPr/>
              <a:t>1/22/2009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6294E-7CC0-455C-A0E4-0A090D202C7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B05-B0B4-43F0-8625-F721219BDC7B}" type="datetimeFigureOut">
              <a:rPr lang="en-US" smtClean="0"/>
              <a:pPr/>
              <a:t>1/22/2009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6294E-7CC0-455C-A0E4-0A090D202C7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B05-B0B4-43F0-8625-F721219BDC7B}" type="datetimeFigureOut">
              <a:rPr lang="en-US" smtClean="0"/>
              <a:pPr/>
              <a:t>1/22/2009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6294E-7CC0-455C-A0E4-0A090D202C7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17B05-B0B4-43F0-8625-F721219BDC7B}" type="datetimeFigureOut">
              <a:rPr lang="en-US" smtClean="0"/>
              <a:pPr/>
              <a:t>1/22/2009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6294E-7CC0-455C-A0E4-0A090D202C7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khnet.com/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gpc.net/" TargetMode="Externa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gpc.net/" TargetMode="Externa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Sikhism Lecture 3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Sikhs and </a:t>
            </a:r>
          </a:p>
          <a:p>
            <a:r>
              <a:rPr lang="en-GB" dirty="0" smtClean="0"/>
              <a:t>The </a:t>
            </a:r>
            <a:r>
              <a:rPr lang="en-GB" smtClean="0"/>
              <a:t>Caste System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Today – caste based </a:t>
            </a:r>
            <a:r>
              <a:rPr lang="en-GB" dirty="0" err="1" smtClean="0"/>
              <a:t>gurdwaras</a:t>
            </a:r>
            <a:endParaRPr lang="en-GB" dirty="0" smtClean="0"/>
          </a:p>
          <a:p>
            <a:r>
              <a:rPr lang="en-GB" dirty="0" smtClean="0"/>
              <a:t>This is contradiction of the </a:t>
            </a:r>
            <a:r>
              <a:rPr lang="en-GB" dirty="0" err="1" smtClean="0"/>
              <a:t>Rehat</a:t>
            </a:r>
            <a:r>
              <a:rPr lang="en-GB" dirty="0" smtClean="0"/>
              <a:t> </a:t>
            </a:r>
            <a:r>
              <a:rPr lang="en-GB" dirty="0" err="1" smtClean="0"/>
              <a:t>Maryada</a:t>
            </a:r>
            <a:r>
              <a:rPr lang="en-GB" dirty="0" smtClean="0"/>
              <a:t>:</a:t>
            </a:r>
          </a:p>
          <a:p>
            <a:pPr>
              <a:buNone/>
            </a:pPr>
            <a:r>
              <a:rPr lang="en-GB" dirty="0" smtClean="0"/>
              <a:t>“all are free to enter a </a:t>
            </a:r>
            <a:r>
              <a:rPr lang="en-GB" dirty="0" err="1" smtClean="0"/>
              <a:t>Gurdwara</a:t>
            </a:r>
            <a:r>
              <a:rPr lang="en-GB" dirty="0" smtClean="0"/>
              <a:t> without any consideration of caste or creed”.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Many lower caste converts not allowed to prepare </a:t>
            </a:r>
            <a:r>
              <a:rPr lang="en-GB" dirty="0" err="1" smtClean="0"/>
              <a:t>langar</a:t>
            </a:r>
            <a:r>
              <a:rPr lang="en-GB" dirty="0" smtClean="0"/>
              <a:t> or </a:t>
            </a:r>
            <a:r>
              <a:rPr lang="en-GB" dirty="0" err="1" smtClean="0"/>
              <a:t>karah</a:t>
            </a:r>
            <a:r>
              <a:rPr lang="en-GB" dirty="0" smtClean="0"/>
              <a:t> </a:t>
            </a:r>
            <a:r>
              <a:rPr lang="en-GB" dirty="0" err="1" smtClean="0"/>
              <a:t>prasad</a:t>
            </a:r>
            <a:r>
              <a:rPr lang="en-GB" dirty="0" smtClean="0"/>
              <a:t> – outright contradiction of </a:t>
            </a:r>
            <a:r>
              <a:rPr lang="en-GB" dirty="0" err="1" smtClean="0"/>
              <a:t>Gurbani</a:t>
            </a:r>
            <a:endParaRPr lang="en-GB" dirty="0" smtClean="0"/>
          </a:p>
          <a:p>
            <a:r>
              <a:rPr lang="en-GB" dirty="0" smtClean="0"/>
              <a:t>Were </a:t>
            </a:r>
            <a:r>
              <a:rPr lang="en-GB" dirty="0" err="1" smtClean="0"/>
              <a:t>mazhabis</a:t>
            </a:r>
            <a:r>
              <a:rPr lang="en-GB" dirty="0" smtClean="0"/>
              <a:t> “forced” to have separate </a:t>
            </a:r>
            <a:r>
              <a:rPr lang="en-GB" dirty="0" err="1" smtClean="0"/>
              <a:t>Gurdwaras</a:t>
            </a:r>
            <a:r>
              <a:rPr lang="en-GB" dirty="0" smtClean="0"/>
              <a:t> – moves towards distinct identity?</a:t>
            </a:r>
          </a:p>
          <a:p>
            <a:r>
              <a:rPr lang="en-GB" dirty="0" smtClean="0"/>
              <a:t>Surnames increasingly used</a:t>
            </a:r>
          </a:p>
          <a:p>
            <a:r>
              <a:rPr lang="en-GB" dirty="0" smtClean="0"/>
              <a:t>Hindus have </a:t>
            </a:r>
            <a:r>
              <a:rPr lang="en-GB" dirty="0" err="1" smtClean="0"/>
              <a:t>varna</a:t>
            </a:r>
            <a:r>
              <a:rPr lang="en-GB" dirty="0" smtClean="0"/>
              <a:t> and </a:t>
            </a:r>
            <a:r>
              <a:rPr lang="en-GB" dirty="0" err="1" smtClean="0"/>
              <a:t>jati</a:t>
            </a:r>
            <a:r>
              <a:rPr lang="en-GB" dirty="0" smtClean="0"/>
              <a:t>, Sikhs </a:t>
            </a:r>
            <a:r>
              <a:rPr lang="en-GB" dirty="0" err="1" smtClean="0"/>
              <a:t>jati</a:t>
            </a:r>
            <a:r>
              <a:rPr lang="en-GB" dirty="0" smtClean="0"/>
              <a:t> only.</a:t>
            </a:r>
          </a:p>
          <a:p>
            <a:r>
              <a:rPr lang="en-GB" dirty="0" smtClean="0"/>
              <a:t>Although many </a:t>
            </a:r>
            <a:r>
              <a:rPr lang="en-GB" dirty="0" err="1" smtClean="0"/>
              <a:t>jatis</a:t>
            </a:r>
            <a:r>
              <a:rPr lang="en-GB" dirty="0" smtClean="0"/>
              <a:t>, 4 major ones – maybe hierarchical also:</a:t>
            </a:r>
          </a:p>
          <a:p>
            <a:pPr>
              <a:buNone/>
            </a:pPr>
            <a:r>
              <a:rPr lang="en-GB" dirty="0" err="1" smtClean="0"/>
              <a:t>Jats</a:t>
            </a:r>
            <a:endParaRPr lang="en-GB" dirty="0" smtClean="0"/>
          </a:p>
          <a:p>
            <a:pPr>
              <a:buNone/>
            </a:pPr>
            <a:r>
              <a:rPr lang="en-GB" dirty="0" err="1" smtClean="0"/>
              <a:t>Ramgharias</a:t>
            </a:r>
            <a:r>
              <a:rPr lang="en-GB" dirty="0" smtClean="0"/>
              <a:t>/</a:t>
            </a:r>
            <a:r>
              <a:rPr lang="en-GB" dirty="0" err="1" smtClean="0"/>
              <a:t>tarkhans</a:t>
            </a:r>
            <a:endParaRPr lang="en-GB" dirty="0" smtClean="0"/>
          </a:p>
          <a:p>
            <a:pPr>
              <a:buNone/>
            </a:pPr>
            <a:r>
              <a:rPr lang="en-GB" dirty="0" err="1" smtClean="0"/>
              <a:t>Bhatras</a:t>
            </a:r>
            <a:endParaRPr lang="en-GB" dirty="0" smtClean="0"/>
          </a:p>
          <a:p>
            <a:pPr>
              <a:buNone/>
            </a:pPr>
            <a:r>
              <a:rPr lang="en-GB" dirty="0" err="1" smtClean="0"/>
              <a:t>Mazhabis</a:t>
            </a:r>
            <a:endParaRPr lang="en-GB" dirty="0" smtClean="0"/>
          </a:p>
          <a:p>
            <a:r>
              <a:rPr lang="en-GB" dirty="0" smtClean="0"/>
              <a:t>Majority </a:t>
            </a:r>
            <a:r>
              <a:rPr lang="en-GB" dirty="0" err="1" smtClean="0"/>
              <a:t>Panth</a:t>
            </a:r>
            <a:r>
              <a:rPr lang="en-GB" dirty="0" smtClean="0"/>
              <a:t> is </a:t>
            </a:r>
            <a:r>
              <a:rPr lang="en-GB" dirty="0" err="1" smtClean="0"/>
              <a:t>Jat</a:t>
            </a:r>
            <a:endParaRPr lang="en-GB" dirty="0" smtClean="0"/>
          </a:p>
          <a:p>
            <a:r>
              <a:rPr lang="en-GB" dirty="0" smtClean="0"/>
              <a:t>All are endogamous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Caste prejudice remained in </a:t>
            </a:r>
            <a:r>
              <a:rPr lang="en-GB" dirty="0" err="1" smtClean="0"/>
              <a:t>Panth</a:t>
            </a:r>
            <a:endParaRPr lang="en-GB" dirty="0" smtClean="0"/>
          </a:p>
          <a:p>
            <a:r>
              <a:rPr lang="en-GB" dirty="0" smtClean="0"/>
              <a:t>Social stigma attached to </a:t>
            </a:r>
            <a:r>
              <a:rPr lang="en-GB" dirty="0" err="1" smtClean="0"/>
              <a:t>untouchability</a:t>
            </a:r>
            <a:endParaRPr lang="en-GB" dirty="0" smtClean="0"/>
          </a:p>
          <a:p>
            <a:r>
              <a:rPr lang="en-GB" dirty="0" smtClean="0"/>
              <a:t>The Sikh faith did not give equality with all Sikhs – </a:t>
            </a:r>
            <a:r>
              <a:rPr lang="en-GB" dirty="0" err="1" smtClean="0"/>
              <a:t>mazhabis</a:t>
            </a:r>
            <a:endParaRPr lang="en-GB" dirty="0" smtClean="0"/>
          </a:p>
          <a:p>
            <a:r>
              <a:rPr lang="en-GB" dirty="0" smtClean="0"/>
              <a:t>2 castes – </a:t>
            </a:r>
            <a:r>
              <a:rPr lang="en-GB" dirty="0" err="1" smtClean="0"/>
              <a:t>Valmikis</a:t>
            </a:r>
            <a:r>
              <a:rPr lang="en-GB" dirty="0" smtClean="0"/>
              <a:t> and </a:t>
            </a:r>
            <a:r>
              <a:rPr lang="en-GB" dirty="0" err="1" smtClean="0"/>
              <a:t>Ravidasis</a:t>
            </a:r>
            <a:r>
              <a:rPr lang="en-GB" dirty="0" smtClean="0"/>
              <a:t>: My doctoral research on these – “Sikh Identity: an exploration of groups among Sikhs” </a:t>
            </a:r>
          </a:p>
          <a:p>
            <a:r>
              <a:rPr lang="en-GB" dirty="0" smtClean="0"/>
              <a:t>Both </a:t>
            </a:r>
            <a:r>
              <a:rPr lang="en-GB" dirty="0" err="1" smtClean="0"/>
              <a:t>Ravidasis</a:t>
            </a:r>
            <a:r>
              <a:rPr lang="en-GB" dirty="0" smtClean="0"/>
              <a:t> and </a:t>
            </a:r>
            <a:r>
              <a:rPr lang="en-GB" dirty="0" err="1" smtClean="0"/>
              <a:t>Valmikis</a:t>
            </a:r>
            <a:r>
              <a:rPr lang="en-GB" dirty="0" smtClean="0"/>
              <a:t> are caste-based groups – their identity very interesting</a:t>
            </a:r>
          </a:p>
          <a:p>
            <a:r>
              <a:rPr lang="en-GB" dirty="0" smtClean="0"/>
              <a:t>Scheduled classes, Gandhi’s (</a:t>
            </a:r>
            <a:r>
              <a:rPr lang="en-GB" dirty="0" err="1" smtClean="0"/>
              <a:t>harijans</a:t>
            </a:r>
            <a:r>
              <a:rPr lang="en-GB" dirty="0" smtClean="0"/>
              <a:t>) = patronizing.</a:t>
            </a:r>
          </a:p>
          <a:p>
            <a:r>
              <a:rPr lang="en-GB" dirty="0" smtClean="0"/>
              <a:t>They themselves prefer </a:t>
            </a:r>
            <a:r>
              <a:rPr lang="en-GB" dirty="0" err="1" smtClean="0"/>
              <a:t>Dalit</a:t>
            </a:r>
            <a:r>
              <a:rPr lang="en-GB" dirty="0" smtClean="0"/>
              <a:t> – the oppressed people</a:t>
            </a:r>
          </a:p>
          <a:p>
            <a:r>
              <a:rPr lang="en-GB" dirty="0" smtClean="0"/>
              <a:t>Term “untouchable” declared illegal in India under Article 17 of the Constitution of India</a:t>
            </a:r>
          </a:p>
          <a:p>
            <a:pPr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Ravidasis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Former </a:t>
            </a:r>
            <a:r>
              <a:rPr lang="en-GB" dirty="0" err="1" smtClean="0"/>
              <a:t>chamars</a:t>
            </a:r>
            <a:r>
              <a:rPr lang="en-GB" dirty="0" smtClean="0"/>
              <a:t> – leather workers</a:t>
            </a:r>
          </a:p>
          <a:p>
            <a:r>
              <a:rPr lang="en-GB" dirty="0" err="1" smtClean="0"/>
              <a:t>Bani</a:t>
            </a:r>
            <a:r>
              <a:rPr lang="en-GB" dirty="0" smtClean="0"/>
              <a:t> (41 hymns) of </a:t>
            </a:r>
            <a:r>
              <a:rPr lang="en-GB" dirty="0" err="1" smtClean="0"/>
              <a:t>Ravidas</a:t>
            </a:r>
            <a:r>
              <a:rPr lang="en-GB" dirty="0" smtClean="0"/>
              <a:t> in GGS (</a:t>
            </a:r>
            <a:r>
              <a:rPr lang="en-GB" dirty="0" err="1" smtClean="0"/>
              <a:t>bhagat</a:t>
            </a:r>
            <a:r>
              <a:rPr lang="en-GB" dirty="0" smtClean="0"/>
              <a:t> </a:t>
            </a:r>
            <a:r>
              <a:rPr lang="en-GB" dirty="0" err="1" smtClean="0"/>
              <a:t>bani</a:t>
            </a:r>
            <a:r>
              <a:rPr lang="en-GB" dirty="0" smtClean="0"/>
              <a:t>)</a:t>
            </a:r>
          </a:p>
          <a:p>
            <a:r>
              <a:rPr lang="en-GB" dirty="0" smtClean="0"/>
              <a:t>Guru </a:t>
            </a:r>
            <a:r>
              <a:rPr lang="en-GB" dirty="0" err="1" smtClean="0"/>
              <a:t>Ravidas</a:t>
            </a:r>
            <a:r>
              <a:rPr lang="en-GB" dirty="0" smtClean="0"/>
              <a:t> lived 15</a:t>
            </a:r>
            <a:r>
              <a:rPr lang="en-GB" baseline="30000" dirty="0" smtClean="0"/>
              <a:t>th</a:t>
            </a:r>
            <a:r>
              <a:rPr lang="en-GB" dirty="0" smtClean="0"/>
              <a:t> – 16</a:t>
            </a:r>
            <a:r>
              <a:rPr lang="en-GB" baseline="30000" dirty="0" smtClean="0"/>
              <a:t>th</a:t>
            </a:r>
            <a:r>
              <a:rPr lang="en-GB" dirty="0" smtClean="0"/>
              <a:t> centuries</a:t>
            </a:r>
          </a:p>
          <a:p>
            <a:r>
              <a:rPr lang="en-GB" dirty="0" smtClean="0"/>
              <a:t>He also believed to be from the </a:t>
            </a:r>
            <a:r>
              <a:rPr lang="en-GB" dirty="0" err="1" smtClean="0"/>
              <a:t>chamar</a:t>
            </a:r>
            <a:r>
              <a:rPr lang="en-GB" dirty="0" smtClean="0"/>
              <a:t> </a:t>
            </a:r>
            <a:r>
              <a:rPr lang="en-GB" dirty="0" err="1" smtClean="0"/>
              <a:t>zat</a:t>
            </a:r>
            <a:endParaRPr lang="en-GB" dirty="0" smtClean="0"/>
          </a:p>
          <a:p>
            <a:r>
              <a:rPr lang="en-GB" dirty="0" smtClean="0"/>
              <a:t>Converted to Sikh faith, working with leather considered by Hindus as highly polluting</a:t>
            </a:r>
          </a:p>
          <a:p>
            <a:r>
              <a:rPr lang="en-GB" dirty="0" smtClean="0"/>
              <a:t>Also called </a:t>
            </a:r>
            <a:r>
              <a:rPr lang="en-GB" dirty="0" err="1" smtClean="0"/>
              <a:t>mazhabis</a:t>
            </a:r>
            <a:endParaRPr lang="en-GB" dirty="0" smtClean="0"/>
          </a:p>
          <a:p>
            <a:r>
              <a:rPr lang="en-GB" dirty="0" smtClean="0"/>
              <a:t>Did not achieve equality, hence sought equal status through distinct identity from both as followers of Guru </a:t>
            </a:r>
            <a:r>
              <a:rPr lang="en-GB" dirty="0" err="1" smtClean="0"/>
              <a:t>Ravidas</a:t>
            </a:r>
            <a:r>
              <a:rPr lang="en-GB" dirty="0" smtClean="0"/>
              <a:t>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Guru </a:t>
            </a:r>
            <a:r>
              <a:rPr lang="en-GB" dirty="0" err="1" smtClean="0"/>
              <a:t>Ravidas</a:t>
            </a:r>
            <a:endParaRPr lang="en-GB" dirty="0"/>
          </a:p>
        </p:txBody>
      </p:sp>
      <p:pic>
        <p:nvPicPr>
          <p:cNvPr id="4" name="Content Placeholder 3" descr="Ravida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14347" y="1214422"/>
            <a:ext cx="7358115" cy="52864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en-GB" dirty="0" smtClean="0"/>
              <a:t>Use GGS in worship but only 41 hymns</a:t>
            </a:r>
          </a:p>
          <a:p>
            <a:r>
              <a:rPr lang="en-GB" dirty="0" smtClean="0"/>
              <a:t>Some adamant on complete distinction</a:t>
            </a:r>
          </a:p>
          <a:p>
            <a:r>
              <a:rPr lang="en-GB" dirty="0" smtClean="0"/>
              <a:t>Others “within” Sikh faith – issues of identity</a:t>
            </a:r>
          </a:p>
          <a:p>
            <a:r>
              <a:rPr lang="en-GB" dirty="0" smtClean="0"/>
              <a:t>Not </a:t>
            </a:r>
            <a:r>
              <a:rPr lang="en-GB" dirty="0" err="1" smtClean="0"/>
              <a:t>Gurdwara</a:t>
            </a:r>
            <a:r>
              <a:rPr lang="en-GB" dirty="0" smtClean="0"/>
              <a:t> but </a:t>
            </a:r>
            <a:r>
              <a:rPr lang="en-GB" dirty="0" err="1" smtClean="0"/>
              <a:t>Bhawan</a:t>
            </a:r>
            <a:r>
              <a:rPr lang="en-GB" dirty="0" smtClean="0"/>
              <a:t> – large community in Wolverhampton, Birmingham and Southall.</a:t>
            </a:r>
          </a:p>
          <a:p>
            <a:r>
              <a:rPr lang="en-GB" dirty="0" err="1" smtClean="0"/>
              <a:t>Keshdharis</a:t>
            </a:r>
            <a:r>
              <a:rPr lang="en-GB" dirty="0" smtClean="0"/>
              <a:t> that present issues in identity</a:t>
            </a:r>
          </a:p>
          <a:p>
            <a:r>
              <a:rPr lang="en-GB" dirty="0" smtClean="0"/>
              <a:t>Some more Hindu than Sikh practices</a:t>
            </a:r>
          </a:p>
          <a:p>
            <a:r>
              <a:rPr lang="en-GB" dirty="0" smtClean="0"/>
              <a:t>Punjabi community – shared culture and traditions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Was </a:t>
            </a:r>
            <a:r>
              <a:rPr lang="en-GB" dirty="0" err="1" smtClean="0"/>
              <a:t>Ravidas</a:t>
            </a:r>
            <a:r>
              <a:rPr lang="en-GB" dirty="0" smtClean="0"/>
              <a:t> also an heir to the Northern </a:t>
            </a:r>
            <a:r>
              <a:rPr lang="en-GB" dirty="0" err="1" smtClean="0"/>
              <a:t>Sant</a:t>
            </a:r>
            <a:r>
              <a:rPr lang="en-GB" dirty="0" smtClean="0"/>
              <a:t> tradition – similarities in teachings: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Emphasis on Nam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No </a:t>
            </a:r>
            <a:r>
              <a:rPr lang="en-GB" dirty="0" err="1" smtClean="0"/>
              <a:t>brahmanic</a:t>
            </a:r>
            <a:r>
              <a:rPr lang="en-GB" dirty="0" smtClean="0"/>
              <a:t> rituals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No idols</a:t>
            </a:r>
          </a:p>
          <a:p>
            <a:pPr>
              <a:buFont typeface="Wingdings" pitchFamily="2" charset="2"/>
              <a:buChar char="Ø"/>
            </a:pPr>
            <a:r>
              <a:rPr lang="en-GB" dirty="0" err="1" smtClean="0"/>
              <a:t>bhakti</a:t>
            </a: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See his </a:t>
            </a:r>
            <a:r>
              <a:rPr lang="en-GB" dirty="0" err="1" smtClean="0"/>
              <a:t>bani</a:t>
            </a:r>
            <a:r>
              <a:rPr lang="en-GB" dirty="0" smtClean="0"/>
              <a:t> in GGS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Highlight in all </a:t>
            </a:r>
            <a:r>
              <a:rPr lang="en-GB" dirty="0" err="1" smtClean="0"/>
              <a:t>Ravidasi</a:t>
            </a:r>
            <a:r>
              <a:rPr lang="en-GB" dirty="0" smtClean="0"/>
              <a:t> centres is the birthday of Guru </a:t>
            </a:r>
            <a:r>
              <a:rPr lang="en-GB" dirty="0" err="1" smtClean="0"/>
              <a:t>Ravidas</a:t>
            </a: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Only </a:t>
            </a:r>
            <a:r>
              <a:rPr lang="en-GB" dirty="0" err="1" smtClean="0"/>
              <a:t>soem</a:t>
            </a:r>
            <a:r>
              <a:rPr lang="en-GB" dirty="0" smtClean="0"/>
              <a:t> </a:t>
            </a:r>
            <a:r>
              <a:rPr lang="en-GB" dirty="0" err="1" smtClean="0"/>
              <a:t>celbrate</a:t>
            </a:r>
            <a:r>
              <a:rPr lang="en-GB" dirty="0" smtClean="0"/>
              <a:t> and change </a:t>
            </a:r>
            <a:r>
              <a:rPr lang="en-GB" dirty="0" err="1" smtClean="0"/>
              <a:t>nishan</a:t>
            </a:r>
            <a:r>
              <a:rPr lang="en-GB" dirty="0" smtClean="0"/>
              <a:t> sahib on </a:t>
            </a:r>
            <a:r>
              <a:rPr lang="en-GB" dirty="0" err="1" smtClean="0"/>
              <a:t>baisakhi</a:t>
            </a: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Emphasis on </a:t>
            </a:r>
            <a:r>
              <a:rPr lang="en-GB" dirty="0" err="1" smtClean="0"/>
              <a:t>Ravidas</a:t>
            </a:r>
            <a:r>
              <a:rPr lang="en-GB" dirty="0" smtClean="0"/>
              <a:t>, not Sikh Gurus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r>
              <a:rPr lang="en-GB" dirty="0" smtClean="0"/>
              <a:t>Issue of identity:</a:t>
            </a:r>
          </a:p>
          <a:p>
            <a:pPr>
              <a:buNone/>
            </a:pPr>
            <a:r>
              <a:rPr lang="en-GB" dirty="0" smtClean="0"/>
              <a:t>It is interesting to note a Ravid1s2 child’s description of her identity:</a:t>
            </a:r>
          </a:p>
          <a:p>
            <a:pPr>
              <a:buNone/>
            </a:pPr>
            <a:r>
              <a:rPr lang="en-GB" i="1" dirty="0" smtClean="0"/>
              <a:t>“I know what culture I am, Hindu, but it’s not as if we’re restricted to Hindu because we believe in Sikhism as well.  It’s just one thing really.”</a:t>
            </a:r>
          </a:p>
          <a:p>
            <a:pPr>
              <a:buNone/>
            </a:pPr>
            <a:r>
              <a:rPr lang="en-GB" dirty="0" smtClean="0"/>
              <a:t>Jackson, R. and Nesbitt, E. (1993) </a:t>
            </a:r>
            <a:r>
              <a:rPr lang="en-GB" b="1" i="1" dirty="0" smtClean="0"/>
              <a:t>Hindu Children in Britain</a:t>
            </a:r>
            <a:r>
              <a:rPr lang="en-GB" dirty="0" smtClean="0"/>
              <a:t>, Staffordshire: </a:t>
            </a:r>
            <a:r>
              <a:rPr lang="en-GB" dirty="0" err="1" smtClean="0"/>
              <a:t>Trentham</a:t>
            </a:r>
            <a:r>
              <a:rPr lang="en-GB" dirty="0" smtClean="0"/>
              <a:t> Books, </a:t>
            </a:r>
          </a:p>
          <a:p>
            <a:pPr>
              <a:buNone/>
            </a:pPr>
            <a:r>
              <a:rPr lang="en-GB" dirty="0" smtClean="0"/>
              <a:t>p. 28.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Valmiki</a:t>
            </a:r>
            <a:r>
              <a:rPr lang="en-GB" dirty="0" smtClean="0"/>
              <a:t> Community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Formerly the </a:t>
            </a:r>
            <a:r>
              <a:rPr lang="en-GB" dirty="0" err="1" smtClean="0"/>
              <a:t>chuhras</a:t>
            </a:r>
            <a:r>
              <a:rPr lang="en-GB" dirty="0" smtClean="0"/>
              <a:t> – sweepers</a:t>
            </a:r>
          </a:p>
          <a:p>
            <a:r>
              <a:rPr lang="en-GB" dirty="0" smtClean="0"/>
              <a:t>Take name from </a:t>
            </a:r>
            <a:r>
              <a:rPr lang="en-GB" dirty="0" err="1" smtClean="0"/>
              <a:t>Valmiki</a:t>
            </a:r>
            <a:r>
              <a:rPr lang="en-GB" dirty="0" smtClean="0"/>
              <a:t> – the author of the Hindu epic “Ramayana”</a:t>
            </a:r>
          </a:p>
          <a:p>
            <a:r>
              <a:rPr lang="en-GB" dirty="0" smtClean="0"/>
              <a:t>Similar fate to that of the </a:t>
            </a:r>
            <a:r>
              <a:rPr lang="en-GB" dirty="0" err="1" smtClean="0"/>
              <a:t>Ravidasis</a:t>
            </a:r>
            <a:endParaRPr lang="en-GB" dirty="0" smtClean="0"/>
          </a:p>
          <a:p>
            <a:r>
              <a:rPr lang="en-GB" dirty="0" smtClean="0"/>
              <a:t>Also Punjabi community</a:t>
            </a:r>
          </a:p>
          <a:p>
            <a:r>
              <a:rPr lang="en-GB" dirty="0" smtClean="0"/>
              <a:t>Adamant that Guru </a:t>
            </a:r>
            <a:r>
              <a:rPr lang="en-GB" dirty="0" err="1" smtClean="0"/>
              <a:t>Valmiki</a:t>
            </a:r>
            <a:r>
              <a:rPr lang="en-GB" dirty="0" smtClean="0"/>
              <a:t> was also of the </a:t>
            </a:r>
            <a:r>
              <a:rPr lang="en-GB" dirty="0" err="1" smtClean="0"/>
              <a:t>chuhra</a:t>
            </a:r>
            <a:r>
              <a:rPr lang="en-GB" dirty="0" smtClean="0"/>
              <a:t> </a:t>
            </a:r>
            <a:r>
              <a:rPr lang="en-GB" dirty="0" err="1" smtClean="0"/>
              <a:t>zat</a:t>
            </a:r>
            <a:endParaRPr lang="en-GB" dirty="0" smtClean="0"/>
          </a:p>
          <a:p>
            <a:r>
              <a:rPr lang="en-GB" dirty="0" smtClean="0"/>
              <a:t>Ramayana used during worship – Coventry has GGS alongside Ramayana – issue of identity</a:t>
            </a:r>
          </a:p>
          <a:p>
            <a:r>
              <a:rPr lang="en-GB" dirty="0" smtClean="0"/>
              <a:t>Sikh connection through </a:t>
            </a:r>
            <a:r>
              <a:rPr lang="en-GB" dirty="0" err="1" smtClean="0"/>
              <a:t>Bhai</a:t>
            </a:r>
            <a:r>
              <a:rPr lang="en-GB" dirty="0" smtClean="0"/>
              <a:t> </a:t>
            </a:r>
            <a:r>
              <a:rPr lang="en-GB" dirty="0" err="1" smtClean="0"/>
              <a:t>Jaita</a:t>
            </a:r>
            <a:r>
              <a:rPr lang="en-GB" dirty="0" smtClean="0"/>
              <a:t> (also </a:t>
            </a:r>
            <a:r>
              <a:rPr lang="en-GB" dirty="0" err="1" smtClean="0"/>
              <a:t>Bhai</a:t>
            </a:r>
            <a:r>
              <a:rPr lang="en-GB" dirty="0" smtClean="0"/>
              <a:t> </a:t>
            </a:r>
            <a:r>
              <a:rPr lang="en-GB" dirty="0" err="1" smtClean="0"/>
              <a:t>Rangreta</a:t>
            </a:r>
            <a:r>
              <a:rPr lang="en-GB" dirty="0" smtClean="0"/>
              <a:t>)</a:t>
            </a:r>
          </a:p>
          <a:p>
            <a:r>
              <a:rPr lang="en-GB" dirty="0" smtClean="0"/>
              <a:t>M10 – “</a:t>
            </a:r>
            <a:r>
              <a:rPr lang="en-GB" dirty="0" err="1" smtClean="0"/>
              <a:t>Rangretia</a:t>
            </a:r>
            <a:r>
              <a:rPr lang="en-GB" dirty="0" smtClean="0"/>
              <a:t> Guru </a:t>
            </a:r>
            <a:r>
              <a:rPr lang="en-GB" dirty="0" err="1" smtClean="0"/>
              <a:t>Ke</a:t>
            </a:r>
            <a:r>
              <a:rPr lang="en-GB" dirty="0" smtClean="0"/>
              <a:t> </a:t>
            </a:r>
            <a:r>
              <a:rPr lang="en-GB" dirty="0" err="1" smtClean="0"/>
              <a:t>Beti</a:t>
            </a:r>
            <a:r>
              <a:rPr lang="en-GB" dirty="0" smtClean="0"/>
              <a:t>”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mass conversion of </a:t>
            </a:r>
            <a:r>
              <a:rPr lang="en-GB" dirty="0" err="1" smtClean="0"/>
              <a:t>chuhras</a:t>
            </a:r>
            <a:r>
              <a:rPr lang="en-GB" dirty="0" smtClean="0"/>
              <a:t> to the Sikh faith</a:t>
            </a:r>
            <a:endParaRPr lang="en-GB" dirty="0"/>
          </a:p>
        </p:txBody>
      </p:sp>
      <p:pic>
        <p:nvPicPr>
          <p:cNvPr id="4" name="Content Placeholder 3" descr="rangretia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85786" y="1357298"/>
            <a:ext cx="8001056" cy="48577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Although mass conversion – renamed </a:t>
            </a:r>
            <a:r>
              <a:rPr lang="en-GB" dirty="0" err="1" smtClean="0"/>
              <a:t>mazhabis</a:t>
            </a:r>
            <a:endParaRPr lang="en-GB" dirty="0" smtClean="0"/>
          </a:p>
          <a:p>
            <a:r>
              <a:rPr lang="en-GB" dirty="0" smtClean="0"/>
              <a:t>Stigma of </a:t>
            </a:r>
            <a:r>
              <a:rPr lang="en-GB" dirty="0" err="1" smtClean="0"/>
              <a:t>untouchability</a:t>
            </a:r>
            <a:r>
              <a:rPr lang="en-GB" dirty="0" smtClean="0"/>
              <a:t> – faeces etc</a:t>
            </a:r>
          </a:p>
          <a:p>
            <a:r>
              <a:rPr lang="en-GB" dirty="0" err="1" smtClean="0"/>
              <a:t>Valmiki</a:t>
            </a:r>
            <a:r>
              <a:rPr lang="en-GB" dirty="0" smtClean="0"/>
              <a:t>/</a:t>
            </a:r>
            <a:r>
              <a:rPr lang="en-GB" dirty="0" err="1" smtClean="0"/>
              <a:t>Balmiki</a:t>
            </a:r>
            <a:endParaRPr lang="en-GB" dirty="0" smtClean="0"/>
          </a:p>
          <a:p>
            <a:r>
              <a:rPr lang="en-GB" dirty="0" smtClean="0"/>
              <a:t>Very little factual evidence on </a:t>
            </a:r>
            <a:r>
              <a:rPr lang="en-GB" dirty="0" err="1" smtClean="0"/>
              <a:t>Valmiki</a:t>
            </a:r>
            <a:r>
              <a:rPr lang="en-GB" dirty="0" smtClean="0"/>
              <a:t>, his followers believe he was indeed the author of the Ramayana and also gave refuge to </a:t>
            </a:r>
            <a:r>
              <a:rPr lang="en-GB" dirty="0" err="1" smtClean="0"/>
              <a:t>Sita</a:t>
            </a:r>
            <a:r>
              <a:rPr lang="en-GB" dirty="0" smtClean="0"/>
              <a:t> with her sons </a:t>
            </a:r>
            <a:r>
              <a:rPr lang="en-GB" dirty="0" err="1" smtClean="0"/>
              <a:t>Luv</a:t>
            </a:r>
            <a:r>
              <a:rPr lang="en-GB" dirty="0" smtClean="0"/>
              <a:t> and Kush</a:t>
            </a:r>
          </a:p>
          <a:p>
            <a:r>
              <a:rPr lang="en-GB" dirty="0" smtClean="0"/>
              <a:t>An indirect reference to </a:t>
            </a:r>
            <a:r>
              <a:rPr lang="en-GB" dirty="0" err="1" smtClean="0"/>
              <a:t>Valmiki</a:t>
            </a:r>
            <a:r>
              <a:rPr lang="en-GB" dirty="0" smtClean="0"/>
              <a:t>, is cited in the </a:t>
            </a:r>
            <a:r>
              <a:rPr lang="en-GB" i="1" dirty="0" smtClean="0"/>
              <a:t>Guru </a:t>
            </a:r>
            <a:r>
              <a:rPr lang="en-GB" i="1" dirty="0" err="1" smtClean="0"/>
              <a:t>Granth</a:t>
            </a:r>
            <a:r>
              <a:rPr lang="en-GB" i="1" dirty="0" smtClean="0"/>
              <a:t> Sahib </a:t>
            </a:r>
            <a:r>
              <a:rPr lang="en-GB" dirty="0" smtClean="0"/>
              <a:t>via a verse by</a:t>
            </a:r>
            <a:r>
              <a:rPr lang="en-GB" i="1" dirty="0" smtClean="0"/>
              <a:t> </a:t>
            </a:r>
            <a:r>
              <a:rPr lang="en-GB" dirty="0" err="1" smtClean="0"/>
              <a:t>Ravidas</a:t>
            </a:r>
            <a:r>
              <a:rPr lang="en-GB" dirty="0" smtClean="0"/>
              <a:t>, in which he refers to the caste of </a:t>
            </a:r>
            <a:r>
              <a:rPr lang="en-GB" dirty="0" err="1" smtClean="0"/>
              <a:t>Valmiki</a:t>
            </a:r>
            <a:r>
              <a:rPr lang="en-GB" dirty="0" smtClean="0"/>
              <a:t>:</a:t>
            </a:r>
          </a:p>
          <a:p>
            <a:pPr>
              <a:buNone/>
            </a:pPr>
            <a:r>
              <a:rPr lang="en-GB" dirty="0" smtClean="0"/>
              <a:t>    “Why </a:t>
            </a:r>
            <a:r>
              <a:rPr lang="en-GB" dirty="0" err="1" smtClean="0"/>
              <a:t>lookest</a:t>
            </a:r>
            <a:r>
              <a:rPr lang="en-GB" dirty="0" smtClean="0"/>
              <a:t> thou not at </a:t>
            </a:r>
            <a:r>
              <a:rPr lang="en-GB" dirty="0" err="1" smtClean="0"/>
              <a:t>Balmik</a:t>
            </a:r>
            <a:r>
              <a:rPr lang="en-GB" dirty="0" smtClean="0"/>
              <a:t>?                                                                                                  From what a low caste, what a high rank obtained he? Sublime is the Lord’s devotional service (AG 1124)</a:t>
            </a:r>
          </a:p>
          <a:p>
            <a:r>
              <a:rPr lang="en-GB" dirty="0" err="1" smtClean="0"/>
              <a:t>Valmikis</a:t>
            </a:r>
            <a:r>
              <a:rPr lang="en-GB" dirty="0" smtClean="0"/>
              <a:t> works not in GGS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n-GB" dirty="0" smtClean="0"/>
              <a:t>The Caste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Sensitive issue in Sikhism</a:t>
            </a:r>
          </a:p>
          <a:p>
            <a:r>
              <a:rPr lang="en-GB" dirty="0" smtClean="0"/>
              <a:t>Many out-rightly reject there is – but why?</a:t>
            </a:r>
          </a:p>
          <a:p>
            <a:r>
              <a:rPr lang="en-GB" dirty="0" smtClean="0"/>
              <a:t>Hindu roots of Sikhism inescapable, of which caste very visible</a:t>
            </a:r>
          </a:p>
          <a:p>
            <a:r>
              <a:rPr lang="en-GB" dirty="0" smtClean="0"/>
              <a:t>Purity/pollution aspect (in certain respects) not as dominant as in Hinduism</a:t>
            </a:r>
          </a:p>
          <a:p>
            <a:r>
              <a:rPr lang="en-GB" dirty="0" smtClean="0"/>
              <a:t>In order to understand the Sikh Guru’s position on caste – need to take a brief look at caste in the dominant religion of Hinduism, remember Guru Nanak was a </a:t>
            </a:r>
            <a:r>
              <a:rPr lang="en-GB" dirty="0" err="1" smtClean="0"/>
              <a:t>dvija</a:t>
            </a:r>
            <a:r>
              <a:rPr lang="en-GB" dirty="0" smtClean="0"/>
              <a:t> Hindu.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pic>
        <p:nvPicPr>
          <p:cNvPr id="4" name="Content Placeholder 3" descr="Valmiki_764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14546" y="500042"/>
            <a:ext cx="5500726" cy="5357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Places of worship – </a:t>
            </a:r>
            <a:r>
              <a:rPr lang="en-GB" dirty="0" err="1" smtClean="0"/>
              <a:t>sabhas</a:t>
            </a:r>
            <a:r>
              <a:rPr lang="en-GB" dirty="0" smtClean="0"/>
              <a:t>, not </a:t>
            </a:r>
            <a:r>
              <a:rPr lang="en-GB" dirty="0" err="1" smtClean="0"/>
              <a:t>Gurdwaras</a:t>
            </a:r>
            <a:r>
              <a:rPr lang="en-GB" dirty="0" smtClean="0"/>
              <a:t> since no GGS</a:t>
            </a:r>
          </a:p>
          <a:p>
            <a:r>
              <a:rPr lang="en-GB" dirty="0" smtClean="0"/>
              <a:t>Majority emphasize that neither Sikhs or Hindus – </a:t>
            </a:r>
            <a:r>
              <a:rPr lang="en-GB" dirty="0" err="1" smtClean="0"/>
              <a:t>keshdharis</a:t>
            </a:r>
            <a:r>
              <a:rPr lang="en-GB" dirty="0" smtClean="0"/>
              <a:t> raise issues in terms of identity</a:t>
            </a:r>
          </a:p>
          <a:p>
            <a:r>
              <a:rPr lang="en-GB" dirty="0" smtClean="0"/>
              <a:t>Art – </a:t>
            </a:r>
            <a:r>
              <a:rPr lang="en-GB" dirty="0" err="1" smtClean="0"/>
              <a:t>Valmiki</a:t>
            </a:r>
            <a:r>
              <a:rPr lang="en-GB" dirty="0" smtClean="0"/>
              <a:t> and scenes from Ramayana</a:t>
            </a:r>
          </a:p>
          <a:p>
            <a:r>
              <a:rPr lang="en-GB" dirty="0" smtClean="0"/>
              <a:t>Focus is </a:t>
            </a:r>
            <a:r>
              <a:rPr lang="en-GB" dirty="0" err="1" smtClean="0"/>
              <a:t>Valmiki</a:t>
            </a:r>
            <a:r>
              <a:rPr lang="en-GB" dirty="0" smtClean="0"/>
              <a:t>, no Sikh connection at all</a:t>
            </a:r>
          </a:p>
          <a:p>
            <a:r>
              <a:rPr lang="en-GB" b="1" dirty="0" smtClean="0"/>
              <a:t>Implications of Coventry </a:t>
            </a:r>
            <a:r>
              <a:rPr lang="en-GB" b="1" dirty="0" err="1" smtClean="0"/>
              <a:t>Valmiki</a:t>
            </a:r>
            <a:r>
              <a:rPr lang="en-GB" b="1" dirty="0" smtClean="0"/>
              <a:t> </a:t>
            </a:r>
            <a:r>
              <a:rPr lang="en-GB" b="1" dirty="0" err="1" smtClean="0"/>
              <a:t>Sabha</a:t>
            </a:r>
            <a:endParaRPr lang="en-GB" b="1" dirty="0" smtClean="0"/>
          </a:p>
          <a:p>
            <a:r>
              <a:rPr lang="en-GB" dirty="0" smtClean="0"/>
              <a:t>Not all </a:t>
            </a:r>
            <a:r>
              <a:rPr lang="en-GB" dirty="0" err="1" smtClean="0"/>
              <a:t>chuhras</a:t>
            </a:r>
            <a:r>
              <a:rPr lang="en-GB" dirty="0" smtClean="0"/>
              <a:t> are </a:t>
            </a:r>
            <a:r>
              <a:rPr lang="en-GB" dirty="0" err="1" smtClean="0"/>
              <a:t>Valmikis</a:t>
            </a:r>
            <a:r>
              <a:rPr lang="en-GB" dirty="0" smtClean="0"/>
              <a:t>, large numbers converted to Christianity and Buddhism (under Dr </a:t>
            </a:r>
            <a:r>
              <a:rPr lang="en-GB" dirty="0" err="1" smtClean="0"/>
              <a:t>Ambedkar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Valmiki</a:t>
            </a:r>
            <a:r>
              <a:rPr lang="en-GB" dirty="0" smtClean="0"/>
              <a:t> metaphysics quite different to Sikh philosophy – again issues of identity</a:t>
            </a:r>
          </a:p>
          <a:p>
            <a:r>
              <a:rPr lang="en-GB" dirty="0" smtClean="0"/>
              <a:t>No Sikh celebrations (Coventry). </a:t>
            </a:r>
            <a:r>
              <a:rPr lang="en-GB" dirty="0" err="1" smtClean="0"/>
              <a:t>Diwali</a:t>
            </a:r>
            <a:r>
              <a:rPr lang="en-GB" dirty="0" smtClean="0"/>
              <a:t> (return of </a:t>
            </a:r>
            <a:r>
              <a:rPr lang="en-GB" dirty="0" err="1" smtClean="0"/>
              <a:t>Valmikis</a:t>
            </a:r>
            <a:r>
              <a:rPr lang="en-GB" dirty="0" smtClean="0"/>
              <a:t> characters Rama and </a:t>
            </a:r>
            <a:r>
              <a:rPr lang="en-GB" dirty="0" err="1" smtClean="0"/>
              <a:t>Sita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My research raised interesting debate about the identity of the </a:t>
            </a:r>
            <a:r>
              <a:rPr lang="en-GB" dirty="0" err="1" smtClean="0"/>
              <a:t>Valmikis</a:t>
            </a:r>
            <a:r>
              <a:rPr lang="en-GB" dirty="0" smtClean="0"/>
              <a:t> – are they Hindu, Sikh, neither, or both?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    “Who says that </a:t>
            </a:r>
            <a:r>
              <a:rPr lang="en-GB" dirty="0" err="1" smtClean="0"/>
              <a:t>Valmikis</a:t>
            </a:r>
            <a:r>
              <a:rPr lang="en-GB" dirty="0" smtClean="0"/>
              <a:t> are different from Hindus and Sikhs?  We would like to know. We see ourselves as </a:t>
            </a:r>
            <a:r>
              <a:rPr lang="en-GB" dirty="0" err="1" smtClean="0"/>
              <a:t>Valmikis</a:t>
            </a:r>
            <a:r>
              <a:rPr lang="en-GB" dirty="0" smtClean="0"/>
              <a:t>.  Hindu and Sikh are extension (</a:t>
            </a:r>
            <a:r>
              <a:rPr lang="en-GB" i="1" dirty="0" smtClean="0"/>
              <a:t>sic</a:t>
            </a:r>
            <a:r>
              <a:rPr lang="en-GB" dirty="0" smtClean="0"/>
              <a:t>) to our perception as </a:t>
            </a:r>
            <a:r>
              <a:rPr lang="en-GB" dirty="0" err="1" smtClean="0"/>
              <a:t>Valmikis</a:t>
            </a:r>
            <a:r>
              <a:rPr lang="en-GB" dirty="0" smtClean="0"/>
              <a:t>.  This is the reason why we find harmony amongst the members of our community irrespective of their religious beliefs”.</a:t>
            </a:r>
          </a:p>
          <a:p>
            <a:pPr>
              <a:buNone/>
            </a:pPr>
            <a:r>
              <a:rPr lang="en-GB" b="1" i="1" dirty="0" smtClean="0"/>
              <a:t>Panel of informants – Coventry </a:t>
            </a:r>
            <a:r>
              <a:rPr lang="en-GB" b="1" i="1" dirty="0" err="1" smtClean="0"/>
              <a:t>Valmiki</a:t>
            </a:r>
            <a:r>
              <a:rPr lang="en-GB" b="1" i="1" dirty="0" smtClean="0"/>
              <a:t> </a:t>
            </a:r>
            <a:r>
              <a:rPr lang="en-GB" b="1" i="1" dirty="0" err="1" smtClean="0"/>
              <a:t>Sabha</a:t>
            </a:r>
            <a:endParaRPr lang="en-GB" b="1" i="1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The Open University in England has produced a video about the </a:t>
            </a:r>
            <a:r>
              <a:rPr lang="en-GB" dirty="0" err="1" smtClean="0"/>
              <a:t>Ravidasis</a:t>
            </a:r>
            <a:r>
              <a:rPr lang="en-GB" dirty="0" smtClean="0"/>
              <a:t>, in which one speaker has voiced that, as a low-caste person, he was refused </a:t>
            </a:r>
            <a:r>
              <a:rPr lang="en-GB" i="1" dirty="0" err="1" smtClean="0"/>
              <a:t>karah</a:t>
            </a:r>
            <a:r>
              <a:rPr lang="en-GB" i="1" dirty="0" smtClean="0"/>
              <a:t> </a:t>
            </a:r>
            <a:r>
              <a:rPr lang="en-GB" i="1" dirty="0" err="1" smtClean="0"/>
              <a:t>prasad</a:t>
            </a:r>
            <a:r>
              <a:rPr lang="en-GB" dirty="0" smtClean="0"/>
              <a:t> in both India and Britain: thus by distributing </a:t>
            </a:r>
            <a:r>
              <a:rPr lang="en-GB" i="1" dirty="0" err="1" smtClean="0"/>
              <a:t>karah</a:t>
            </a:r>
            <a:r>
              <a:rPr lang="en-GB" i="1" dirty="0" smtClean="0"/>
              <a:t> </a:t>
            </a:r>
            <a:r>
              <a:rPr lang="en-GB" i="1" dirty="0" err="1" smtClean="0"/>
              <a:t>prasad</a:t>
            </a:r>
            <a:r>
              <a:rPr lang="en-GB" dirty="0" smtClean="0"/>
              <a:t>, the </a:t>
            </a:r>
            <a:r>
              <a:rPr lang="en-GB" dirty="0" err="1" smtClean="0"/>
              <a:t>Ravidasis</a:t>
            </a:r>
            <a:r>
              <a:rPr lang="en-GB" dirty="0" smtClean="0"/>
              <a:t> exclude no one from the </a:t>
            </a:r>
            <a:r>
              <a:rPr lang="en-GB" i="1" dirty="0" err="1" smtClean="0"/>
              <a:t>sabha</a:t>
            </a:r>
            <a:r>
              <a:rPr lang="en-GB" dirty="0" smtClean="0"/>
              <a:t>. Open University Video: ‘Man’s Religious Quest – The </a:t>
            </a:r>
            <a:r>
              <a:rPr lang="en-GB" dirty="0" err="1" smtClean="0"/>
              <a:t>Ravidasias</a:t>
            </a:r>
            <a:r>
              <a:rPr lang="en-GB" dirty="0" smtClean="0"/>
              <a:t> Birmingham’.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u="sng" dirty="0" smtClean="0"/>
              <a:t>Sects in Sikhism:</a:t>
            </a:r>
            <a:br>
              <a:rPr lang="en-GB" sz="3600" b="1" u="sng" dirty="0" smtClean="0"/>
            </a:br>
            <a:r>
              <a:rPr lang="en-GB" sz="3600" b="1" u="sng" dirty="0" smtClean="0"/>
              <a:t>THE NAMDHARIS</a:t>
            </a:r>
            <a:endParaRPr lang="en-GB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Not all Sikhs share the same beliefs and practices</a:t>
            </a:r>
          </a:p>
          <a:p>
            <a:r>
              <a:rPr lang="en-GB" dirty="0" smtClean="0"/>
              <a:t>Some do not attribute Guru status to </a:t>
            </a:r>
            <a:r>
              <a:rPr lang="en-GB" dirty="0" err="1" smtClean="0"/>
              <a:t>Adi</a:t>
            </a:r>
            <a:r>
              <a:rPr lang="en-GB" dirty="0" smtClean="0"/>
              <a:t> </a:t>
            </a:r>
            <a:r>
              <a:rPr lang="en-GB" dirty="0" err="1" smtClean="0"/>
              <a:t>Granth</a:t>
            </a:r>
            <a:r>
              <a:rPr lang="en-GB" dirty="0" smtClean="0"/>
              <a:t>, continue tradition of living Gurus – </a:t>
            </a:r>
            <a:r>
              <a:rPr lang="en-GB" dirty="0" err="1" smtClean="0"/>
              <a:t>Namdharis</a:t>
            </a:r>
            <a:endParaRPr lang="en-GB" dirty="0" smtClean="0"/>
          </a:p>
          <a:p>
            <a:r>
              <a:rPr lang="en-GB" dirty="0" err="1" smtClean="0"/>
              <a:t>Namdhari</a:t>
            </a:r>
            <a:r>
              <a:rPr lang="en-GB" dirty="0" smtClean="0"/>
              <a:t>: “one who has the Name of God imbued in the heart”</a:t>
            </a:r>
          </a:p>
          <a:p>
            <a:r>
              <a:rPr lang="en-GB" dirty="0" smtClean="0"/>
              <a:t>Punjabi community</a:t>
            </a:r>
          </a:p>
          <a:p>
            <a:r>
              <a:rPr lang="en-GB" dirty="0" smtClean="0"/>
              <a:t>Viewed as heretics by many</a:t>
            </a:r>
          </a:p>
          <a:p>
            <a:r>
              <a:rPr lang="en-GB" dirty="0" smtClean="0"/>
              <a:t>Indian Independence</a:t>
            </a:r>
          </a:p>
          <a:p>
            <a:r>
              <a:rPr lang="en-GB" dirty="0" smtClean="0"/>
              <a:t>Also known as ‘</a:t>
            </a:r>
            <a:r>
              <a:rPr lang="en-GB" dirty="0" err="1" smtClean="0"/>
              <a:t>Kukas</a:t>
            </a:r>
            <a:r>
              <a:rPr lang="en-GB" dirty="0" smtClean="0"/>
              <a:t>’ “to shriek” – in lament of Guru Ram Singh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en-GB" dirty="0" smtClean="0"/>
              <a:t>Membership from number of castes – majority from </a:t>
            </a:r>
            <a:r>
              <a:rPr lang="en-GB" dirty="0" err="1" smtClean="0"/>
              <a:t>ramgharia</a:t>
            </a:r>
            <a:r>
              <a:rPr lang="en-GB" dirty="0" smtClean="0"/>
              <a:t>, then </a:t>
            </a:r>
            <a:r>
              <a:rPr lang="en-GB" dirty="0" err="1" smtClean="0"/>
              <a:t>jats</a:t>
            </a:r>
            <a:r>
              <a:rPr lang="en-GB" dirty="0" smtClean="0"/>
              <a:t> and </a:t>
            </a:r>
            <a:r>
              <a:rPr lang="en-GB" dirty="0" err="1" smtClean="0"/>
              <a:t>aroras</a:t>
            </a:r>
            <a:endParaRPr lang="en-GB" dirty="0" smtClean="0"/>
          </a:p>
          <a:p>
            <a:r>
              <a:rPr lang="en-GB" dirty="0" smtClean="0"/>
              <a:t>Inter-caste marriages, especially between </a:t>
            </a:r>
            <a:r>
              <a:rPr lang="en-GB" dirty="0" err="1" smtClean="0"/>
              <a:t>ramgharias</a:t>
            </a:r>
            <a:r>
              <a:rPr lang="en-GB" dirty="0" smtClean="0"/>
              <a:t> and </a:t>
            </a:r>
            <a:r>
              <a:rPr lang="en-GB" dirty="0" err="1" smtClean="0"/>
              <a:t>jats</a:t>
            </a:r>
            <a:r>
              <a:rPr lang="en-GB" dirty="0" smtClean="0"/>
              <a:t> take place</a:t>
            </a:r>
          </a:p>
          <a:p>
            <a:r>
              <a:rPr lang="en-GB" dirty="0" smtClean="0"/>
              <a:t>Deny that Guru </a:t>
            </a:r>
            <a:r>
              <a:rPr lang="en-GB" dirty="0" err="1" smtClean="0"/>
              <a:t>Gobind</a:t>
            </a:r>
            <a:r>
              <a:rPr lang="en-GB" dirty="0" smtClean="0"/>
              <a:t> Singh uttered “Guru </a:t>
            </a:r>
            <a:r>
              <a:rPr lang="en-GB" dirty="0" err="1" smtClean="0"/>
              <a:t>Maniyo</a:t>
            </a:r>
            <a:r>
              <a:rPr lang="en-GB" dirty="0" smtClean="0"/>
              <a:t> </a:t>
            </a:r>
            <a:r>
              <a:rPr lang="en-GB" dirty="0" err="1" smtClean="0"/>
              <a:t>Granth</a:t>
            </a:r>
            <a:r>
              <a:rPr lang="en-GB" dirty="0" smtClean="0"/>
              <a:t>”, </a:t>
            </a:r>
          </a:p>
          <a:p>
            <a:r>
              <a:rPr lang="en-GB" dirty="0" smtClean="0"/>
              <a:t>M10 did not die at </a:t>
            </a:r>
            <a:r>
              <a:rPr lang="en-GB" dirty="0" err="1" smtClean="0"/>
              <a:t>Nander</a:t>
            </a:r>
            <a:r>
              <a:rPr lang="en-GB" dirty="0" smtClean="0"/>
              <a:t> in 1708 CE</a:t>
            </a:r>
          </a:p>
          <a:p>
            <a:r>
              <a:rPr lang="en-GB" dirty="0" smtClean="0"/>
              <a:t>Explicitly on par their Gurus with ten Sikh Gurus of mainstream </a:t>
            </a:r>
            <a:r>
              <a:rPr lang="en-GB" dirty="0" err="1" smtClean="0"/>
              <a:t>Panth</a:t>
            </a:r>
            <a:r>
              <a:rPr lang="en-GB" dirty="0" smtClean="0"/>
              <a:t>, therefore 11</a:t>
            </a:r>
            <a:r>
              <a:rPr lang="en-GB" baseline="30000" dirty="0" smtClean="0"/>
              <a:t>th</a:t>
            </a:r>
            <a:r>
              <a:rPr lang="en-GB" dirty="0" smtClean="0"/>
              <a:t>, 12</a:t>
            </a:r>
            <a:r>
              <a:rPr lang="en-GB" baseline="30000" dirty="0" smtClean="0"/>
              <a:t>th</a:t>
            </a:r>
            <a:r>
              <a:rPr lang="en-GB" dirty="0" smtClean="0"/>
              <a:t> Sikh Gurus, etc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M10  died in 1812, living his later life as </a:t>
            </a:r>
            <a:r>
              <a:rPr lang="en-GB" dirty="0" err="1" smtClean="0"/>
              <a:t>Ajapal</a:t>
            </a:r>
            <a:r>
              <a:rPr lang="en-GB" dirty="0" smtClean="0"/>
              <a:t> Singh – merely acting out his death: WHY?</a:t>
            </a:r>
          </a:p>
          <a:p>
            <a:r>
              <a:rPr lang="en-GB" dirty="0" smtClean="0"/>
              <a:t>Those who sought him would find him – there for “true” believers </a:t>
            </a:r>
          </a:p>
          <a:p>
            <a:r>
              <a:rPr lang="en-GB" dirty="0" smtClean="0"/>
              <a:t>Before his death in 1812 chose an </a:t>
            </a:r>
            <a:r>
              <a:rPr lang="en-GB" dirty="0" err="1" smtClean="0"/>
              <a:t>arora</a:t>
            </a:r>
            <a:r>
              <a:rPr lang="en-GB" dirty="0" smtClean="0"/>
              <a:t> – </a:t>
            </a:r>
            <a:r>
              <a:rPr lang="en-GB" dirty="0" err="1" smtClean="0"/>
              <a:t>Balak</a:t>
            </a:r>
            <a:r>
              <a:rPr lang="en-GB" dirty="0" smtClean="0"/>
              <a:t> Singh – 11</a:t>
            </a:r>
            <a:r>
              <a:rPr lang="en-GB" baseline="30000" dirty="0" smtClean="0"/>
              <a:t>th</a:t>
            </a:r>
            <a:r>
              <a:rPr lang="en-GB" dirty="0" smtClean="0"/>
              <a:t> Guru, not </a:t>
            </a:r>
            <a:r>
              <a:rPr lang="en-GB" dirty="0" err="1" smtClean="0"/>
              <a:t>Adi</a:t>
            </a:r>
            <a:r>
              <a:rPr lang="en-GB" dirty="0" smtClean="0"/>
              <a:t> </a:t>
            </a:r>
            <a:r>
              <a:rPr lang="en-GB" dirty="0" err="1" smtClean="0"/>
              <a:t>Granth</a:t>
            </a:r>
            <a:endParaRPr lang="en-GB" dirty="0" smtClean="0"/>
          </a:p>
          <a:p>
            <a:r>
              <a:rPr lang="en-GB" dirty="0" smtClean="0"/>
              <a:t>No hint or glimpse in Sikh literature to say “Guru </a:t>
            </a:r>
            <a:r>
              <a:rPr lang="en-GB" dirty="0" err="1" smtClean="0"/>
              <a:t>Maniyo</a:t>
            </a:r>
            <a:r>
              <a:rPr lang="en-GB" dirty="0" smtClean="0"/>
              <a:t> </a:t>
            </a:r>
            <a:r>
              <a:rPr lang="en-GB" dirty="0" err="1" smtClean="0"/>
              <a:t>Granth</a:t>
            </a:r>
            <a:r>
              <a:rPr lang="en-GB" dirty="0" smtClean="0"/>
              <a:t>”</a:t>
            </a:r>
          </a:p>
          <a:p>
            <a:r>
              <a:rPr lang="en-GB" dirty="0" err="1" smtClean="0"/>
              <a:t>Balak</a:t>
            </a:r>
            <a:r>
              <a:rPr lang="en-GB" dirty="0" smtClean="0"/>
              <a:t> Singh interim Guru between M10 and M12, M10 reborn as M12</a:t>
            </a:r>
          </a:p>
          <a:p>
            <a:r>
              <a:rPr lang="en-GB" dirty="0" smtClean="0"/>
              <a:t>Important Guru of the </a:t>
            </a:r>
            <a:r>
              <a:rPr lang="en-GB" dirty="0" err="1" smtClean="0"/>
              <a:t>Namdharis</a:t>
            </a:r>
            <a:r>
              <a:rPr lang="en-GB" dirty="0" smtClean="0"/>
              <a:t> is the 12</a:t>
            </a:r>
            <a:r>
              <a:rPr lang="en-GB" baseline="30000" dirty="0" smtClean="0"/>
              <a:t>th</a:t>
            </a:r>
            <a:r>
              <a:rPr lang="en-GB" dirty="0" smtClean="0"/>
              <a:t> – Guru Ram Singh – most important of all the </a:t>
            </a:r>
            <a:r>
              <a:rPr lang="en-GB" dirty="0" err="1" smtClean="0"/>
              <a:t>Namdhari</a:t>
            </a:r>
            <a:r>
              <a:rPr lang="en-GB" dirty="0" smtClean="0"/>
              <a:t> Gurus (contradiction of divine light/wholeness?)</a:t>
            </a:r>
          </a:p>
          <a:p>
            <a:r>
              <a:rPr lang="en-GB" dirty="0" smtClean="0"/>
              <a:t>Both </a:t>
            </a:r>
            <a:r>
              <a:rPr lang="en-GB" dirty="0" err="1" smtClean="0"/>
              <a:t>Balak</a:t>
            </a:r>
            <a:r>
              <a:rPr lang="en-GB" dirty="0" smtClean="0"/>
              <a:t> Singh and Ram Singh watched very closely by British authorities in India at the time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Guru Ram Singh – efforts towards Indian Independence, very active</a:t>
            </a:r>
          </a:p>
          <a:p>
            <a:r>
              <a:rPr lang="en-GB" dirty="0" smtClean="0"/>
              <a:t>Efforts towards bringing lapsed </a:t>
            </a:r>
            <a:r>
              <a:rPr lang="en-GB" dirty="0" err="1" smtClean="0"/>
              <a:t>Panth</a:t>
            </a:r>
            <a:r>
              <a:rPr lang="en-GB" dirty="0" smtClean="0"/>
              <a:t> back to </a:t>
            </a:r>
            <a:r>
              <a:rPr lang="en-GB" dirty="0" err="1" smtClean="0"/>
              <a:t>Khalsa</a:t>
            </a:r>
            <a:r>
              <a:rPr lang="en-GB" dirty="0" smtClean="0"/>
              <a:t> ideals – created </a:t>
            </a:r>
            <a:r>
              <a:rPr lang="en-GB" dirty="0" err="1" smtClean="0"/>
              <a:t>Sant</a:t>
            </a:r>
            <a:r>
              <a:rPr lang="en-GB" dirty="0" smtClean="0"/>
              <a:t> </a:t>
            </a:r>
            <a:r>
              <a:rPr lang="en-GB" dirty="0" err="1" smtClean="0"/>
              <a:t>Khalsa</a:t>
            </a:r>
            <a:r>
              <a:rPr lang="en-GB" dirty="0" smtClean="0"/>
              <a:t> on April 1857 – authority as a Guru</a:t>
            </a:r>
          </a:p>
          <a:p>
            <a:r>
              <a:rPr lang="en-GB" dirty="0" err="1" smtClean="0"/>
              <a:t>Namdharis</a:t>
            </a:r>
            <a:r>
              <a:rPr lang="en-GB" dirty="0" smtClean="0"/>
              <a:t>  - majority are </a:t>
            </a:r>
            <a:r>
              <a:rPr lang="en-GB" dirty="0" err="1" smtClean="0"/>
              <a:t>Khalsa</a:t>
            </a:r>
            <a:r>
              <a:rPr lang="en-GB" dirty="0" smtClean="0"/>
              <a:t> members, very rare to see a </a:t>
            </a:r>
            <a:r>
              <a:rPr lang="en-GB" dirty="0" err="1" smtClean="0"/>
              <a:t>sehajdhari</a:t>
            </a:r>
            <a:r>
              <a:rPr lang="en-GB" dirty="0" smtClean="0"/>
              <a:t> </a:t>
            </a:r>
            <a:r>
              <a:rPr lang="en-GB" dirty="0" err="1" smtClean="0"/>
              <a:t>Namdhari</a:t>
            </a:r>
            <a:endParaRPr lang="en-GB" dirty="0" smtClean="0"/>
          </a:p>
          <a:p>
            <a:r>
              <a:rPr lang="en-GB" dirty="0" smtClean="0"/>
              <a:t>Emphasis on the colour white</a:t>
            </a:r>
          </a:p>
          <a:p>
            <a:r>
              <a:rPr lang="en-GB" dirty="0" smtClean="0"/>
              <a:t>Horizontal turbans</a:t>
            </a:r>
          </a:p>
          <a:p>
            <a:r>
              <a:rPr lang="en-GB" dirty="0" smtClean="0"/>
              <a:t>Religious revival – not majority of Sikhs though</a:t>
            </a:r>
          </a:p>
          <a:p>
            <a:r>
              <a:rPr lang="en-GB" dirty="0" smtClean="0"/>
              <a:t>Introduced many reforms  - simplicity</a:t>
            </a:r>
          </a:p>
          <a:p>
            <a:r>
              <a:rPr lang="en-GB" dirty="0" smtClean="0"/>
              <a:t>Simple marriages, no dowry, no jewels – white clothes</a:t>
            </a:r>
          </a:p>
          <a:p>
            <a:r>
              <a:rPr lang="en-GB" dirty="0" smtClean="0"/>
              <a:t>Mixed </a:t>
            </a:r>
            <a:r>
              <a:rPr lang="en-GB" dirty="0" err="1" smtClean="0"/>
              <a:t>zat</a:t>
            </a:r>
            <a:r>
              <a:rPr lang="en-GB" dirty="0" smtClean="0"/>
              <a:t> marriages</a:t>
            </a:r>
          </a:p>
          <a:p>
            <a:r>
              <a:rPr lang="en-GB" dirty="0" smtClean="0"/>
              <a:t>No expensive places of worship (remember GGs would not be focus in these)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en-GB" dirty="0" smtClean="0"/>
              <a:t>Viewed as continued threat to British rule in India – exiled to Rangoon, Burma in March 1872</a:t>
            </a:r>
          </a:p>
          <a:p>
            <a:r>
              <a:rPr lang="en-GB" dirty="0" smtClean="0"/>
              <a:t>Kept contact through secret letters “</a:t>
            </a:r>
            <a:r>
              <a:rPr lang="en-GB" dirty="0" err="1" smtClean="0"/>
              <a:t>hukamnamas</a:t>
            </a:r>
            <a:r>
              <a:rPr lang="en-GB" dirty="0" smtClean="0"/>
              <a:t>” in order to continue religious revival and freedom struggle from </a:t>
            </a:r>
            <a:r>
              <a:rPr lang="en-GB" dirty="0" err="1" smtClean="0"/>
              <a:t>Namdharis</a:t>
            </a:r>
            <a:endParaRPr lang="en-GB" dirty="0" smtClean="0"/>
          </a:p>
          <a:p>
            <a:r>
              <a:rPr lang="en-GB" dirty="0" smtClean="0"/>
              <a:t>According to records of British authorities he died in prison in 1885 – rejected by </a:t>
            </a:r>
            <a:r>
              <a:rPr lang="en-GB" dirty="0" err="1" smtClean="0"/>
              <a:t>Namdharis</a:t>
            </a:r>
            <a:endParaRPr lang="en-GB" dirty="0" smtClean="0"/>
          </a:p>
          <a:p>
            <a:r>
              <a:rPr lang="en-GB" dirty="0" smtClean="0"/>
              <a:t>Will return, hence lamentation, “</a:t>
            </a:r>
            <a:r>
              <a:rPr lang="en-GB" dirty="0" err="1" smtClean="0"/>
              <a:t>Kukas</a:t>
            </a:r>
            <a:r>
              <a:rPr lang="en-GB" dirty="0" smtClean="0"/>
              <a:t>” – full account in </a:t>
            </a:r>
            <a:r>
              <a:rPr lang="en-GB" dirty="0" err="1" smtClean="0"/>
              <a:t>Takhar</a:t>
            </a:r>
            <a:r>
              <a:rPr lang="en-GB" dirty="0" smtClean="0"/>
              <a:t> “Sikh Identity”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Ram Singh’s younger brother </a:t>
            </a:r>
            <a:r>
              <a:rPr lang="en-GB" dirty="0" err="1" smtClean="0"/>
              <a:t>Hari</a:t>
            </a:r>
            <a:r>
              <a:rPr lang="en-GB" dirty="0" smtClean="0"/>
              <a:t> Singh took over as ‘deputy Guru’ </a:t>
            </a:r>
          </a:p>
          <a:p>
            <a:r>
              <a:rPr lang="en-GB" dirty="0" smtClean="0"/>
              <a:t>not 13</a:t>
            </a:r>
            <a:r>
              <a:rPr lang="en-GB" baseline="30000" dirty="0" smtClean="0"/>
              <a:t>th</a:t>
            </a:r>
            <a:r>
              <a:rPr lang="en-GB" dirty="0" smtClean="0"/>
              <a:t>, 14</a:t>
            </a:r>
            <a:r>
              <a:rPr lang="en-GB" baseline="30000" dirty="0" smtClean="0"/>
              <a:t>th</a:t>
            </a:r>
            <a:r>
              <a:rPr lang="en-GB" dirty="0" smtClean="0"/>
              <a:t>, 15</a:t>
            </a:r>
            <a:r>
              <a:rPr lang="en-GB" baseline="30000" dirty="0" smtClean="0"/>
              <a:t>th</a:t>
            </a:r>
            <a:r>
              <a:rPr lang="en-GB" dirty="0" smtClean="0"/>
              <a:t> Gurus for </a:t>
            </a:r>
            <a:r>
              <a:rPr lang="en-GB" dirty="0" err="1" smtClean="0"/>
              <a:t>Namdharis</a:t>
            </a:r>
            <a:r>
              <a:rPr lang="en-GB" dirty="0" smtClean="0"/>
              <a:t>, but - rather “deputy” Gurus, looking after until return of M12 </a:t>
            </a:r>
          </a:p>
          <a:p>
            <a:r>
              <a:rPr lang="en-GB" dirty="0" err="1" smtClean="0"/>
              <a:t>Namdhari</a:t>
            </a:r>
            <a:r>
              <a:rPr lang="en-GB" dirty="0" smtClean="0"/>
              <a:t> </a:t>
            </a:r>
            <a:r>
              <a:rPr lang="en-GB" dirty="0" err="1" smtClean="0"/>
              <a:t>Sakhis</a:t>
            </a:r>
            <a:r>
              <a:rPr lang="en-GB" dirty="0" smtClean="0"/>
              <a:t> “prophecies” that Guru Ram Singh will live until 250  years old</a:t>
            </a:r>
          </a:p>
          <a:p>
            <a:r>
              <a:rPr lang="en-GB" dirty="0" err="1" smtClean="0"/>
              <a:t>Hari</a:t>
            </a:r>
            <a:r>
              <a:rPr lang="en-GB" dirty="0" smtClean="0"/>
              <a:t> Singh’s, son </a:t>
            </a:r>
            <a:r>
              <a:rPr lang="en-GB" dirty="0" err="1" smtClean="0"/>
              <a:t>Partap</a:t>
            </a:r>
            <a:r>
              <a:rPr lang="en-GB" dirty="0" smtClean="0"/>
              <a:t> Singh became the next Guru (14</a:t>
            </a:r>
            <a:r>
              <a:rPr lang="en-GB" baseline="30000" dirty="0" smtClean="0"/>
              <a:t>th</a:t>
            </a:r>
            <a:r>
              <a:rPr lang="en-GB" dirty="0" smtClean="0"/>
              <a:t>)</a:t>
            </a:r>
          </a:p>
          <a:p>
            <a:r>
              <a:rPr lang="en-GB" dirty="0" smtClean="0"/>
              <a:t>His son, </a:t>
            </a:r>
            <a:r>
              <a:rPr lang="en-GB" dirty="0" err="1" smtClean="0"/>
              <a:t>Jagjit</a:t>
            </a:r>
            <a:r>
              <a:rPr lang="en-GB" dirty="0" smtClean="0"/>
              <a:t> Singh became next Guru of </a:t>
            </a:r>
            <a:r>
              <a:rPr lang="en-GB" dirty="0" err="1" smtClean="0"/>
              <a:t>Namdharis</a:t>
            </a:r>
            <a:r>
              <a:rPr lang="en-GB" dirty="0" smtClean="0"/>
              <a:t> (15</a:t>
            </a:r>
            <a:r>
              <a:rPr lang="en-GB" baseline="30000" dirty="0" smtClean="0"/>
              <a:t>th</a:t>
            </a:r>
            <a:r>
              <a:rPr lang="en-GB" dirty="0" smtClean="0"/>
              <a:t>) – current Guru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GB" dirty="0" smtClean="0"/>
              <a:t>Caste in Hinduism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Many theories of origin, 2 of which are:</a:t>
            </a:r>
          </a:p>
          <a:p>
            <a:pPr marL="514350" indent="-514350">
              <a:buAutoNum type="arabicPeriod"/>
            </a:pPr>
            <a:r>
              <a:rPr lang="en-GB" b="1" u="sng" dirty="0" smtClean="0"/>
              <a:t>Racial theory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dirty="0" smtClean="0"/>
              <a:t>Aryans invaded India about 1500 BCE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dirty="0" smtClean="0"/>
              <a:t>Brought 3-fold structure with them – priest, warriors and agriculturists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dirty="0" smtClean="0"/>
              <a:t>When got to India, the indigenous peoples (Dravidians) became 4</a:t>
            </a:r>
            <a:r>
              <a:rPr lang="en-GB" baseline="30000" dirty="0" smtClean="0"/>
              <a:t>th</a:t>
            </a:r>
            <a:r>
              <a:rPr lang="en-GB" dirty="0" smtClean="0"/>
              <a:t> class – “</a:t>
            </a:r>
            <a:r>
              <a:rPr lang="en-GB" dirty="0" err="1" smtClean="0"/>
              <a:t>Shudras</a:t>
            </a:r>
            <a:r>
              <a:rPr lang="en-GB" dirty="0" smtClean="0"/>
              <a:t>”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dirty="0" smtClean="0"/>
              <a:t>Indigenous were ‘darker’ “</a:t>
            </a:r>
            <a:r>
              <a:rPr lang="en-GB" dirty="0" err="1" smtClean="0"/>
              <a:t>Dasyas</a:t>
            </a:r>
            <a:r>
              <a:rPr lang="en-GB" dirty="0" smtClean="0"/>
              <a:t>” which means ‘dark skinned’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dirty="0" smtClean="0"/>
              <a:t>Aryans fairer – connotations </a:t>
            </a:r>
            <a:r>
              <a:rPr lang="en-GB" b="1" i="1" dirty="0" smtClean="0"/>
              <a:t>even today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dirty="0" smtClean="0"/>
              <a:t>Divide between north and south India</a:t>
            </a:r>
          </a:p>
          <a:p>
            <a:pPr marL="514350" indent="-514350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Guru </a:t>
            </a:r>
            <a:r>
              <a:rPr lang="en-GB" dirty="0" err="1" smtClean="0"/>
              <a:t>Jagjit</a:t>
            </a:r>
            <a:r>
              <a:rPr lang="en-GB" dirty="0" smtClean="0"/>
              <a:t> Singh – current Guru of the </a:t>
            </a:r>
            <a:r>
              <a:rPr lang="en-GB" dirty="0" err="1" smtClean="0"/>
              <a:t>Namdharis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Content Placeholder 3" descr="Guru Jagjit Singh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85852" y="1560553"/>
            <a:ext cx="6286544" cy="508421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Guru Ram Singh – </a:t>
            </a:r>
            <a:r>
              <a:rPr lang="en-GB" dirty="0" err="1" smtClean="0"/>
              <a:t>Namdharis</a:t>
            </a:r>
            <a:r>
              <a:rPr lang="en-GB" dirty="0" smtClean="0"/>
              <a:t> lament in his return</a:t>
            </a:r>
            <a:endParaRPr lang="en-GB" dirty="0"/>
          </a:p>
        </p:txBody>
      </p:sp>
      <p:pic>
        <p:nvPicPr>
          <p:cNvPr id="4" name="Content Placeholder 3" descr="Guru Ram Singh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14414" y="1571612"/>
            <a:ext cx="6000791" cy="47863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u="sng" dirty="0" smtClean="0"/>
              <a:t>3HO (Happy, Holy, Healthy Organization)</a:t>
            </a:r>
            <a:br>
              <a:rPr lang="en-GB" sz="3200" b="1" u="sng" dirty="0" smtClean="0"/>
            </a:br>
            <a:r>
              <a:rPr lang="en-GB" sz="3200" b="1" u="sng" dirty="0" smtClean="0"/>
              <a:t>Sikh Dharma of the Western Hemisphere</a:t>
            </a:r>
            <a:endParaRPr lang="en-GB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Non-Punjabi following of the Sikh faith</a:t>
            </a:r>
          </a:p>
          <a:p>
            <a:r>
              <a:rPr lang="en-GB" dirty="0" smtClean="0"/>
              <a:t>Yogi </a:t>
            </a:r>
            <a:r>
              <a:rPr lang="en-GB" dirty="0" err="1" smtClean="0"/>
              <a:t>Bhajan</a:t>
            </a:r>
            <a:r>
              <a:rPr lang="en-GB" dirty="0" smtClean="0"/>
              <a:t> in America, </a:t>
            </a:r>
            <a:r>
              <a:rPr lang="en-GB" dirty="0" err="1" smtClean="0"/>
              <a:t>Harbhajan</a:t>
            </a:r>
            <a:r>
              <a:rPr lang="en-GB" dirty="0" smtClean="0"/>
              <a:t> Singh </a:t>
            </a:r>
            <a:r>
              <a:rPr lang="en-GB" dirty="0" err="1" smtClean="0"/>
              <a:t>Puri</a:t>
            </a:r>
            <a:r>
              <a:rPr lang="en-GB" dirty="0" smtClean="0"/>
              <a:t>, now deceased – strong following</a:t>
            </a:r>
          </a:p>
          <a:p>
            <a:r>
              <a:rPr lang="en-GB" dirty="0" smtClean="0"/>
              <a:t>Wife currently taken over</a:t>
            </a:r>
          </a:p>
          <a:p>
            <a:r>
              <a:rPr lang="en-GB" dirty="0" smtClean="0"/>
              <a:t>Emphasis on </a:t>
            </a:r>
            <a:r>
              <a:rPr lang="en-GB" dirty="0" err="1" smtClean="0"/>
              <a:t>kundalini</a:t>
            </a:r>
            <a:r>
              <a:rPr lang="en-GB" dirty="0" smtClean="0"/>
              <a:t> yoga – many see this as contradictory to teachings of Sikh Gurus</a:t>
            </a:r>
          </a:p>
          <a:p>
            <a:r>
              <a:rPr lang="en-GB" dirty="0" smtClean="0"/>
              <a:t>Emphasis on the </a:t>
            </a:r>
            <a:r>
              <a:rPr lang="en-GB" dirty="0" err="1" smtClean="0"/>
              <a:t>Khalsa</a:t>
            </a:r>
            <a:r>
              <a:rPr lang="en-GB" dirty="0" smtClean="0"/>
              <a:t> form and colour white</a:t>
            </a:r>
          </a:p>
          <a:p>
            <a:r>
              <a:rPr lang="en-GB" dirty="0" smtClean="0"/>
              <a:t>Not continuation of the Sikh Gurus, take GGS as Guru of the </a:t>
            </a:r>
            <a:r>
              <a:rPr lang="en-GB" dirty="0" err="1" smtClean="0"/>
              <a:t>Panth</a:t>
            </a:r>
            <a:r>
              <a:rPr lang="en-GB" dirty="0" smtClean="0"/>
              <a:t> – mostly translations used</a:t>
            </a:r>
          </a:p>
          <a:p>
            <a:r>
              <a:rPr lang="en-GB" dirty="0" smtClean="0"/>
              <a:t>Big following in New Mexico, America; Finchley, London; Germany and Switzerland.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Yogi </a:t>
            </a:r>
            <a:r>
              <a:rPr lang="en-GB" dirty="0" err="1" smtClean="0"/>
              <a:t>Bhajan</a:t>
            </a:r>
            <a:endParaRPr lang="en-GB" dirty="0"/>
          </a:p>
        </p:txBody>
      </p:sp>
      <p:pic>
        <p:nvPicPr>
          <p:cNvPr id="4" name="Content Placeholder 3" descr="YogiBhajan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00298" y="1214422"/>
            <a:ext cx="4500594" cy="46490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Gora Sikhs adamantly affirm not members of a sect but are mainstream Sikhs, however, position given to Yogi </a:t>
            </a:r>
            <a:r>
              <a:rPr lang="en-GB" dirty="0" err="1" smtClean="0"/>
              <a:t>Bhajan</a:t>
            </a:r>
            <a:r>
              <a:rPr lang="en-GB" dirty="0" smtClean="0"/>
              <a:t> and certain practices result in them as being regarded outside of mainstream </a:t>
            </a:r>
            <a:r>
              <a:rPr lang="en-GB" dirty="0" err="1" smtClean="0"/>
              <a:t>Panth</a:t>
            </a:r>
            <a:r>
              <a:rPr lang="en-GB" dirty="0" smtClean="0"/>
              <a:t> by many Sikhs</a:t>
            </a:r>
          </a:p>
          <a:p>
            <a:r>
              <a:rPr lang="en-GB" dirty="0" smtClean="0"/>
              <a:t>Detailed look at practices – website of the ‘Sikh Dharma of the Western Hemisphere’ and </a:t>
            </a:r>
            <a:r>
              <a:rPr lang="en-GB" dirty="0" err="1" smtClean="0"/>
              <a:t>Takhar</a:t>
            </a:r>
            <a:r>
              <a:rPr lang="en-GB" dirty="0" smtClean="0"/>
              <a:t> “Sikh Identity”</a:t>
            </a:r>
          </a:p>
          <a:p>
            <a:r>
              <a:rPr lang="en-GB" dirty="0" smtClean="0"/>
              <a:t>Majority have converted to Sikhism, rather than being born into the faith – as is case for majority of Punjabi Sikhs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Tension at times between Gora and Punjabi Sikhs, former accuse latter (</a:t>
            </a:r>
            <a:r>
              <a:rPr lang="en-GB" dirty="0" err="1" smtClean="0"/>
              <a:t>sehajdharis</a:t>
            </a:r>
            <a:r>
              <a:rPr lang="en-GB" dirty="0" smtClean="0"/>
              <a:t>) of not being  ‘proper’ Sikhs – issues of Sikh identity pertinent here</a:t>
            </a:r>
          </a:p>
          <a:p>
            <a:pPr>
              <a:buNone/>
            </a:pPr>
            <a:r>
              <a:rPr lang="en-GB" dirty="0" smtClean="0"/>
              <a:t>“There is no </a:t>
            </a:r>
            <a:r>
              <a:rPr lang="en-GB" i="1" dirty="0" err="1" smtClean="0"/>
              <a:t>gursikh</a:t>
            </a:r>
            <a:r>
              <a:rPr lang="en-GB" dirty="0" smtClean="0"/>
              <a:t> unless he is a student of the Guru </a:t>
            </a:r>
            <a:r>
              <a:rPr lang="en-GB" i="1" dirty="0" smtClean="0"/>
              <a:t>first</a:t>
            </a:r>
            <a:r>
              <a:rPr lang="en-GB" dirty="0" smtClean="0"/>
              <a:t>. One is never a </a:t>
            </a:r>
            <a:r>
              <a:rPr lang="en-GB" i="1" dirty="0" err="1" smtClean="0"/>
              <a:t>gursikh</a:t>
            </a:r>
            <a:r>
              <a:rPr lang="en-GB" dirty="0" smtClean="0"/>
              <a:t> because he happened to be born in India.  There is no student of the Guru who has the right to reverse or disregard the </a:t>
            </a:r>
            <a:r>
              <a:rPr lang="en-GB" i="1" dirty="0" err="1" smtClean="0"/>
              <a:t>hukam</a:t>
            </a:r>
            <a:r>
              <a:rPr lang="en-GB" i="1" dirty="0" smtClean="0"/>
              <a:t> </a:t>
            </a:r>
            <a:r>
              <a:rPr lang="en-GB" dirty="0" smtClean="0"/>
              <a:t>of his Guru and still call himself a </a:t>
            </a:r>
            <a:r>
              <a:rPr lang="en-GB" i="1" dirty="0" err="1" smtClean="0"/>
              <a:t>gursikh</a:t>
            </a:r>
            <a:r>
              <a:rPr lang="en-GB" dirty="0" smtClean="0"/>
              <a:t>. You are truly losing sight of your very foundation stone, your very roots. You are sitting on the end of a branch and you are cutting it off of the tree. You have become more concerned with society, more concerned with your image as a social group, and you have totally forgotten that if you are not Sikhs of the Guru, then Sikh means nothing at all.  You can be a Punjabi no matter what you do and no matter where you go, but you cannot call yourself a Sikh unless you are living as a Sikh. . . . Those Sikhs, (or rather those born into Sikh families) who have cared more for profit and more for Western convention and fashion, who have cared more for social acceptance and a life of ease – they are not Sikhs.”  </a:t>
            </a:r>
          </a:p>
          <a:p>
            <a:pPr>
              <a:buNone/>
            </a:pPr>
            <a:r>
              <a:rPr lang="en-GB" dirty="0" err="1" smtClean="0"/>
              <a:t>Premka</a:t>
            </a:r>
            <a:r>
              <a:rPr lang="en-GB" dirty="0" smtClean="0"/>
              <a:t> </a:t>
            </a:r>
            <a:r>
              <a:rPr lang="en-GB" dirty="0" err="1" smtClean="0"/>
              <a:t>Kaur</a:t>
            </a:r>
            <a:r>
              <a:rPr lang="en-GB" dirty="0" smtClean="0"/>
              <a:t>, ‘Rejoinder’ pp. 52-53. 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en-GB" dirty="0" err="1" smtClean="0"/>
              <a:t>Bhajan</a:t>
            </a:r>
            <a:r>
              <a:rPr lang="en-GB" dirty="0" smtClean="0"/>
              <a:t> often been called the ‘Father of the Woodstock Nation’. At a time when drugs and alcohol were becoming increasingly popular in America, he introduced a way of life that aimed at </a:t>
            </a:r>
            <a:r>
              <a:rPr lang="en-GB" dirty="0" err="1" smtClean="0"/>
              <a:t>fulfillment</a:t>
            </a:r>
            <a:r>
              <a:rPr lang="en-GB" dirty="0" smtClean="0"/>
              <a:t> without intoxicants. </a:t>
            </a:r>
          </a:p>
          <a:p>
            <a:r>
              <a:rPr lang="en-GB" dirty="0" smtClean="0"/>
              <a:t>Initially beginning with the 3HO teachings, many students went further to find solidarity with the Sikh Dharma of the Western Hemisphere under the leadership of Yogi </a:t>
            </a:r>
            <a:r>
              <a:rPr lang="en-GB" dirty="0" err="1" smtClean="0"/>
              <a:t>Bhajan</a:t>
            </a:r>
            <a:r>
              <a:rPr lang="en-GB" dirty="0" smtClean="0"/>
              <a:t>.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Kundalini</a:t>
            </a:r>
            <a:r>
              <a:rPr lang="en-GB" dirty="0" smtClean="0"/>
              <a:t> Yoga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 smtClean="0"/>
              <a:t>Bhajan</a:t>
            </a:r>
            <a:r>
              <a:rPr lang="en-GB" dirty="0" smtClean="0"/>
              <a:t> expressed the prominence of </a:t>
            </a:r>
            <a:r>
              <a:rPr lang="en-GB" i="1" dirty="0" err="1" smtClean="0"/>
              <a:t>kundalini</a:t>
            </a:r>
            <a:r>
              <a:rPr lang="en-GB" i="1" dirty="0" smtClean="0"/>
              <a:t> yoga </a:t>
            </a:r>
            <a:r>
              <a:rPr lang="en-GB" dirty="0" smtClean="0"/>
              <a:t>for the </a:t>
            </a:r>
            <a:r>
              <a:rPr lang="en-GB" i="1" dirty="0" err="1" smtClean="0"/>
              <a:t>gora</a:t>
            </a:r>
            <a:r>
              <a:rPr lang="en-GB" i="1" dirty="0" smtClean="0"/>
              <a:t> </a:t>
            </a:r>
            <a:r>
              <a:rPr lang="en-GB" dirty="0" smtClean="0"/>
              <a:t>Sikhs, as well as the students of the 3HO. He states:</a:t>
            </a:r>
          </a:p>
          <a:p>
            <a:pPr>
              <a:buNone/>
            </a:pPr>
            <a:r>
              <a:rPr lang="en-GB" dirty="0" smtClean="0"/>
              <a:t>“I would like to invoke in you that power that is already yours.  It is called </a:t>
            </a:r>
            <a:r>
              <a:rPr lang="en-GB" dirty="0" err="1" smtClean="0"/>
              <a:t>Kundalini</a:t>
            </a:r>
            <a:r>
              <a:rPr lang="en-GB" dirty="0" smtClean="0"/>
              <a:t>. Mostly it is dormant, but it’s [</a:t>
            </a:r>
            <a:r>
              <a:rPr lang="en-GB" i="1" dirty="0" smtClean="0"/>
              <a:t>sic</a:t>
            </a:r>
            <a:r>
              <a:rPr lang="en-GB" dirty="0" smtClean="0"/>
              <a:t>] very existence creates the radiance to keep you alive.  </a:t>
            </a:r>
            <a:r>
              <a:rPr lang="en-GB" dirty="0" err="1" smtClean="0"/>
              <a:t>Kundalini</a:t>
            </a:r>
            <a:r>
              <a:rPr lang="en-GB" dirty="0" smtClean="0"/>
              <a:t> will give you what riches and money cannot; it will give you happiness and satisfaction in your life”</a:t>
            </a:r>
          </a:p>
          <a:p>
            <a:pPr>
              <a:buNone/>
            </a:pPr>
            <a:r>
              <a:rPr lang="en-GB" dirty="0" smtClean="0"/>
              <a:t>‘Message from </a:t>
            </a:r>
            <a:r>
              <a:rPr lang="en-GB" dirty="0" err="1" smtClean="0"/>
              <a:t>Siri</a:t>
            </a:r>
            <a:r>
              <a:rPr lang="en-GB" dirty="0" smtClean="0"/>
              <a:t> Singh Sahib Yogi </a:t>
            </a:r>
            <a:r>
              <a:rPr lang="en-GB" dirty="0" err="1" smtClean="0"/>
              <a:t>Bhajan</a:t>
            </a:r>
            <a:r>
              <a:rPr lang="en-GB" dirty="0" smtClean="0"/>
              <a:t>’</a:t>
            </a:r>
            <a:r>
              <a:rPr lang="en-GB" i="1" dirty="0" smtClean="0"/>
              <a:t> – </a:t>
            </a:r>
            <a:r>
              <a:rPr lang="en-GB" dirty="0" smtClean="0">
                <a:hlinkClick r:id="rId3"/>
              </a:rPr>
              <a:t>www.sikhnet.com</a:t>
            </a:r>
            <a:r>
              <a:rPr lang="en-GB" dirty="0" smtClean="0"/>
              <a:t>  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White </a:t>
            </a:r>
            <a:r>
              <a:rPr lang="en-GB" dirty="0" err="1" smtClean="0"/>
              <a:t>Tantra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70000" lnSpcReduction="20000"/>
          </a:bodyPr>
          <a:lstStyle/>
          <a:p>
            <a:r>
              <a:rPr lang="en-GB" dirty="0" err="1" smtClean="0"/>
              <a:t>Bhajan</a:t>
            </a:r>
            <a:r>
              <a:rPr lang="en-GB" dirty="0" smtClean="0"/>
              <a:t> also taught ‘White </a:t>
            </a:r>
            <a:r>
              <a:rPr lang="en-GB" i="1" dirty="0" err="1" smtClean="0"/>
              <a:t>tantra</a:t>
            </a:r>
            <a:r>
              <a:rPr lang="en-GB" dirty="0" smtClean="0"/>
              <a:t>’. </a:t>
            </a:r>
          </a:p>
          <a:p>
            <a:r>
              <a:rPr lang="en-GB" dirty="0" smtClean="0"/>
              <a:t>Aim ‘is to purify and uplift the being.’ It is in sharp contrast to the other two types of </a:t>
            </a:r>
            <a:r>
              <a:rPr lang="en-GB" i="1" dirty="0" err="1" smtClean="0"/>
              <a:t>tantra</a:t>
            </a:r>
            <a:r>
              <a:rPr lang="en-GB" dirty="0" smtClean="0"/>
              <a:t> namely, Black </a:t>
            </a:r>
            <a:r>
              <a:rPr lang="en-GB" i="1" dirty="0" err="1" smtClean="0"/>
              <a:t>tantra</a:t>
            </a:r>
            <a:r>
              <a:rPr lang="en-GB" dirty="0" smtClean="0"/>
              <a:t> and Red </a:t>
            </a:r>
            <a:r>
              <a:rPr lang="en-GB" i="1" dirty="0" err="1" smtClean="0"/>
              <a:t>tantra</a:t>
            </a:r>
            <a:r>
              <a:rPr lang="en-GB" dirty="0" smtClean="0"/>
              <a:t>: neither of these are taught by </a:t>
            </a:r>
            <a:r>
              <a:rPr lang="en-GB" dirty="0" err="1" smtClean="0"/>
              <a:t>Bhajan</a:t>
            </a:r>
            <a:r>
              <a:rPr lang="en-GB" dirty="0" smtClean="0"/>
              <a:t>. Black </a:t>
            </a:r>
            <a:r>
              <a:rPr lang="en-GB" i="1" dirty="0" err="1" smtClean="0"/>
              <a:t>tantra</a:t>
            </a:r>
            <a:r>
              <a:rPr lang="en-GB" dirty="0" smtClean="0"/>
              <a:t> is often depicted as ‘black magic’. Red </a:t>
            </a:r>
            <a:r>
              <a:rPr lang="en-GB" i="1" dirty="0" err="1" smtClean="0"/>
              <a:t>tantra</a:t>
            </a:r>
            <a:r>
              <a:rPr lang="en-GB" dirty="0" smtClean="0"/>
              <a:t> is associated with sexual energy. </a:t>
            </a:r>
          </a:p>
          <a:p>
            <a:r>
              <a:rPr lang="en-GB" dirty="0" smtClean="0"/>
              <a:t>practice of any </a:t>
            </a:r>
            <a:r>
              <a:rPr lang="en-GB" i="1" dirty="0" smtClean="0"/>
              <a:t>tantric</a:t>
            </a:r>
            <a:r>
              <a:rPr lang="en-GB" dirty="0" smtClean="0"/>
              <a:t> rituals is alien to Sikhism generally </a:t>
            </a:r>
          </a:p>
          <a:p>
            <a:r>
              <a:rPr lang="en-GB" dirty="0" err="1" smtClean="0"/>
              <a:t>Bhajan</a:t>
            </a:r>
            <a:r>
              <a:rPr lang="en-GB" dirty="0" smtClean="0"/>
              <a:t> is popularly referred to by his students as the </a:t>
            </a:r>
            <a:r>
              <a:rPr lang="en-GB" i="1" dirty="0" smtClean="0"/>
              <a:t>Mahan Tantric</a:t>
            </a:r>
            <a:r>
              <a:rPr lang="en-GB" dirty="0" smtClean="0"/>
              <a:t>, ‘The Great Master of White Tantric Yoga.’ </a:t>
            </a:r>
          </a:p>
          <a:p>
            <a:r>
              <a:rPr lang="en-GB" dirty="0" smtClean="0"/>
              <a:t>White </a:t>
            </a:r>
            <a:r>
              <a:rPr lang="en-GB" i="1" dirty="0" err="1" smtClean="0"/>
              <a:t>tantra</a:t>
            </a:r>
            <a:r>
              <a:rPr lang="en-GB" dirty="0" smtClean="0"/>
              <a:t> practiced in pairs at specific times that are known to the </a:t>
            </a:r>
            <a:r>
              <a:rPr lang="en-GB" i="1" dirty="0" smtClean="0"/>
              <a:t>Mahan Tantric</a:t>
            </a:r>
            <a:r>
              <a:rPr lang="en-GB" dirty="0" smtClean="0"/>
              <a:t> only. </a:t>
            </a:r>
          </a:p>
          <a:p>
            <a:r>
              <a:rPr lang="en-GB" dirty="0" smtClean="0"/>
              <a:t>Undertaken in the following manner:</a:t>
            </a:r>
          </a:p>
          <a:p>
            <a:pPr>
              <a:buNone/>
            </a:pPr>
            <a:r>
              <a:rPr lang="en-GB" dirty="0" smtClean="0"/>
              <a:t>“All the participants sit in rows, facing each other. The tantric energy travels in a </a:t>
            </a:r>
            <a:r>
              <a:rPr lang="en-GB" dirty="0" err="1" smtClean="0"/>
              <a:t>zig-zag</a:t>
            </a:r>
            <a:r>
              <a:rPr lang="en-GB" dirty="0" smtClean="0"/>
              <a:t> pattern up and down the rows. . . Although it is practiced with a partner, White Tantric Yoga is not a "sexual" yoga.  On the contrary, it transmutes the sex energy from the lower chakras (energy </a:t>
            </a:r>
            <a:r>
              <a:rPr lang="en-GB" dirty="0" err="1" smtClean="0"/>
              <a:t>centers</a:t>
            </a:r>
            <a:r>
              <a:rPr lang="en-GB" dirty="0" smtClean="0"/>
              <a:t>) to the higher chakras.” Yogi </a:t>
            </a:r>
            <a:r>
              <a:rPr lang="en-GB" dirty="0" err="1" smtClean="0"/>
              <a:t>Bhajan</a:t>
            </a:r>
            <a:r>
              <a:rPr lang="en-GB" dirty="0" smtClean="0"/>
              <a:t> website.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 err="1" smtClean="0"/>
              <a:t>Gori</a:t>
            </a:r>
            <a:r>
              <a:rPr lang="en-GB" dirty="0" smtClean="0"/>
              <a:t> Sikh</a:t>
            </a:r>
            <a:endParaRPr lang="en-GB" dirty="0"/>
          </a:p>
        </p:txBody>
      </p:sp>
      <p:pic>
        <p:nvPicPr>
          <p:cNvPr id="4" name="Content Placeholder 3" descr="gori Sikh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57356" y="1357298"/>
            <a:ext cx="5643602" cy="47863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2. </a:t>
            </a:r>
            <a:r>
              <a:rPr lang="en-GB" b="1" u="sng" dirty="0" smtClean="0"/>
              <a:t>The Hymn of the Primeval Man, </a:t>
            </a:r>
            <a:r>
              <a:rPr lang="en-GB" b="1" u="sng" dirty="0" err="1" smtClean="0"/>
              <a:t>Purusukta</a:t>
            </a:r>
            <a:endParaRPr lang="en-GB" b="1" u="sng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Rig </a:t>
            </a:r>
            <a:r>
              <a:rPr lang="en-GB" dirty="0" err="1" smtClean="0"/>
              <a:t>veda</a:t>
            </a:r>
            <a:r>
              <a:rPr lang="en-GB" dirty="0" smtClean="0"/>
              <a:t> x.90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4 classes of society from body of primeval man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Brahmins – mouth</a:t>
            </a:r>
          </a:p>
          <a:p>
            <a:pPr>
              <a:buFont typeface="Wingdings" pitchFamily="2" charset="2"/>
              <a:buChar char="Ø"/>
            </a:pPr>
            <a:r>
              <a:rPr lang="en-GB" dirty="0" err="1" smtClean="0"/>
              <a:t>Kshatriyas</a:t>
            </a:r>
            <a:r>
              <a:rPr lang="en-GB" dirty="0" smtClean="0"/>
              <a:t> - arms</a:t>
            </a:r>
          </a:p>
          <a:p>
            <a:pPr>
              <a:buFont typeface="Wingdings" pitchFamily="2" charset="2"/>
              <a:buChar char="Ø"/>
            </a:pPr>
            <a:r>
              <a:rPr lang="en-GB" dirty="0" err="1" smtClean="0"/>
              <a:t>Vaishyas</a:t>
            </a:r>
            <a:r>
              <a:rPr lang="en-GB" dirty="0" smtClean="0"/>
              <a:t> – thighs</a:t>
            </a:r>
          </a:p>
          <a:p>
            <a:pPr>
              <a:buFont typeface="Wingdings" pitchFamily="2" charset="2"/>
              <a:buChar char="Ø"/>
            </a:pPr>
            <a:r>
              <a:rPr lang="en-GB" dirty="0" err="1" smtClean="0"/>
              <a:t>Shudras</a:t>
            </a:r>
            <a:r>
              <a:rPr lang="en-GB" dirty="0" smtClean="0"/>
              <a:t> – feet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ISSUES OF IDENTITY IN THE PANTH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pPr algn="ctr">
              <a:buNone/>
            </a:pPr>
            <a:r>
              <a:rPr lang="en-GB" sz="8000" dirty="0" smtClean="0">
                <a:latin typeface="Bauhaus 93" pitchFamily="82" charset="0"/>
              </a:rPr>
              <a:t>WHO IS </a:t>
            </a:r>
          </a:p>
          <a:p>
            <a:pPr algn="ctr">
              <a:buNone/>
            </a:pPr>
            <a:r>
              <a:rPr lang="en-GB" sz="8000" dirty="0" smtClean="0">
                <a:latin typeface="Bauhaus 93" pitchFamily="82" charset="0"/>
              </a:rPr>
              <a:t>A SIKH?</a:t>
            </a:r>
            <a:endParaRPr lang="en-GB" sz="8000" dirty="0">
              <a:latin typeface="Bauhaus 93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GB" b="1" u="sng" dirty="0" smtClean="0"/>
              <a:t>Sikh Identity in the 19</a:t>
            </a:r>
            <a:r>
              <a:rPr lang="en-GB" b="1" u="sng" baseline="30000" dirty="0" smtClean="0"/>
              <a:t>th</a:t>
            </a:r>
            <a:r>
              <a:rPr lang="en-GB" b="1" u="sng" dirty="0" smtClean="0"/>
              <a:t> Century</a:t>
            </a:r>
          </a:p>
          <a:p>
            <a:pPr hangingPunct="0"/>
            <a:r>
              <a:rPr lang="en-GB" dirty="0" smtClean="0"/>
              <a:t>Problem of defining a Sikh as belonging to a sect of Hinduism is one which Sikhs faced throughout the development of their faith.  </a:t>
            </a:r>
          </a:p>
          <a:p>
            <a:pPr hangingPunct="0"/>
            <a:r>
              <a:rPr lang="en-GB" dirty="0" smtClean="0"/>
              <a:t>Even after the death of Guru </a:t>
            </a:r>
            <a:r>
              <a:rPr lang="en-GB" dirty="0" err="1" smtClean="0"/>
              <a:t>Gobind</a:t>
            </a:r>
            <a:r>
              <a:rPr lang="en-GB" dirty="0" smtClean="0"/>
              <a:t> Singh, the Sikhs were regarded in a sense as Hindus.</a:t>
            </a:r>
          </a:p>
          <a:p>
            <a:pPr hangingPunct="0"/>
            <a:r>
              <a:rPr lang="en-GB" dirty="0" smtClean="0"/>
              <a:t>Constitution of India – “Sikhs are a type of Hindu”</a:t>
            </a:r>
          </a:p>
          <a:p>
            <a:pPr hangingPunct="0"/>
            <a:r>
              <a:rPr lang="en-GB" dirty="0" smtClean="0"/>
              <a:t>The "threat" of Sikhs absorbing into Hinduism was recognized by the </a:t>
            </a:r>
            <a:r>
              <a:rPr lang="en-GB" b="1" dirty="0" smtClean="0"/>
              <a:t>Singh </a:t>
            </a:r>
            <a:r>
              <a:rPr lang="en-GB" b="1" dirty="0" err="1" smtClean="0"/>
              <a:t>Sabha</a:t>
            </a:r>
            <a:r>
              <a:rPr lang="en-GB" b="1" dirty="0" smtClean="0"/>
              <a:t> </a:t>
            </a:r>
            <a:r>
              <a:rPr lang="en-GB" dirty="0" smtClean="0"/>
              <a:t>- an extremely important movement with regard to the establishing of a distinct Sikh identity.</a:t>
            </a:r>
          </a:p>
          <a:p>
            <a:pPr>
              <a:buFont typeface="Wingdings" pitchFamily="2" charset="2"/>
              <a:buChar char="Ø"/>
            </a:pPr>
            <a:endParaRPr lang="en-GB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By 19</a:t>
            </a:r>
            <a:r>
              <a:rPr lang="en-GB" baseline="30000" dirty="0" smtClean="0"/>
              <a:t>th</a:t>
            </a:r>
            <a:r>
              <a:rPr lang="en-GB" dirty="0" smtClean="0"/>
              <a:t> century, </a:t>
            </a:r>
            <a:r>
              <a:rPr lang="en-GB" dirty="0" err="1" smtClean="0"/>
              <a:t>Panth</a:t>
            </a:r>
            <a:r>
              <a:rPr lang="en-GB" dirty="0" smtClean="0"/>
              <a:t> had relapsed back into the Hindu way of life – </a:t>
            </a:r>
            <a:r>
              <a:rPr lang="en-GB" dirty="0" err="1" smtClean="0"/>
              <a:t>brahmins</a:t>
            </a:r>
            <a:r>
              <a:rPr lang="en-GB" dirty="0" smtClean="0"/>
              <a:t> consulted, superstition, rituals: all against </a:t>
            </a:r>
            <a:r>
              <a:rPr lang="en-GB" dirty="0" err="1" smtClean="0"/>
              <a:t>gurbani</a:t>
            </a:r>
            <a:r>
              <a:rPr lang="en-GB" dirty="0" smtClean="0"/>
              <a:t>.</a:t>
            </a:r>
          </a:p>
          <a:p>
            <a:r>
              <a:rPr lang="en-GB" dirty="0" smtClean="0"/>
              <a:t>Not until 1905 CE Hindu idols removed from grounds of the Golden Temple.</a:t>
            </a:r>
          </a:p>
          <a:p>
            <a:r>
              <a:rPr lang="en-GB" dirty="0" smtClean="0"/>
              <a:t>Not all Sikhs had adopted the </a:t>
            </a:r>
            <a:r>
              <a:rPr lang="en-GB" dirty="0" err="1" smtClean="0"/>
              <a:t>Khalsa</a:t>
            </a:r>
            <a:r>
              <a:rPr lang="en-GB" dirty="0" smtClean="0"/>
              <a:t> in 19</a:t>
            </a:r>
            <a:r>
              <a:rPr lang="en-GB" baseline="30000" dirty="0" smtClean="0"/>
              <a:t>th</a:t>
            </a:r>
            <a:r>
              <a:rPr lang="en-GB" dirty="0" smtClean="0"/>
              <a:t> century – hence diversity was visible feature</a:t>
            </a:r>
          </a:p>
          <a:p>
            <a:r>
              <a:rPr lang="en-GB" dirty="0" smtClean="0"/>
              <a:t>1st Singh </a:t>
            </a:r>
            <a:r>
              <a:rPr lang="en-GB" dirty="0" err="1" smtClean="0"/>
              <a:t>Sabha</a:t>
            </a:r>
            <a:r>
              <a:rPr lang="en-GB" dirty="0" smtClean="0"/>
              <a:t> established at Amritsar in 1873. </a:t>
            </a:r>
          </a:p>
          <a:p>
            <a:r>
              <a:rPr lang="en-GB" dirty="0" smtClean="0"/>
              <a:t>Early Singh </a:t>
            </a:r>
            <a:r>
              <a:rPr lang="en-GB" dirty="0" err="1" smtClean="0"/>
              <a:t>Sabhas</a:t>
            </a:r>
            <a:r>
              <a:rPr lang="en-GB" dirty="0" smtClean="0"/>
              <a:t> primarily geared towards laying down correct observances of </a:t>
            </a:r>
            <a:r>
              <a:rPr lang="en-GB" i="1" dirty="0" err="1" smtClean="0"/>
              <a:t>gurbani</a:t>
            </a:r>
            <a:r>
              <a:rPr lang="en-GB" i="1" dirty="0" smtClean="0"/>
              <a:t> -</a:t>
            </a:r>
            <a:r>
              <a:rPr lang="en-GB" dirty="0" smtClean="0"/>
              <a:t> not much emphasis on Sikhs adopting the </a:t>
            </a:r>
            <a:r>
              <a:rPr lang="en-GB" i="1" dirty="0" err="1" smtClean="0"/>
              <a:t>Khalsa</a:t>
            </a:r>
            <a:r>
              <a:rPr lang="en-GB" i="1" dirty="0" smtClean="0"/>
              <a:t> </a:t>
            </a:r>
            <a:r>
              <a:rPr lang="en-GB" dirty="0" smtClean="0"/>
              <a:t>form yet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en-GB" dirty="0" smtClean="0"/>
              <a:t>For these earlier Singh </a:t>
            </a:r>
            <a:r>
              <a:rPr lang="en-GB" dirty="0" err="1" smtClean="0"/>
              <a:t>Sabhas</a:t>
            </a:r>
            <a:r>
              <a:rPr lang="en-GB" dirty="0" smtClean="0"/>
              <a:t>, both </a:t>
            </a:r>
            <a:r>
              <a:rPr lang="en-GB" i="1" dirty="0" err="1" smtClean="0"/>
              <a:t>Khalsa</a:t>
            </a:r>
            <a:r>
              <a:rPr lang="en-GB" dirty="0" smtClean="0"/>
              <a:t> initiates</a:t>
            </a:r>
            <a:r>
              <a:rPr lang="en-GB" i="1" dirty="0" smtClean="0"/>
              <a:t> and</a:t>
            </a:r>
            <a:r>
              <a:rPr lang="en-GB" dirty="0" smtClean="0"/>
              <a:t> </a:t>
            </a:r>
            <a:r>
              <a:rPr lang="en-GB" i="1" dirty="0" err="1" smtClean="0"/>
              <a:t>sahajdharis</a:t>
            </a:r>
            <a:r>
              <a:rPr lang="en-GB" i="1" dirty="0" smtClean="0"/>
              <a:t> </a:t>
            </a:r>
            <a:r>
              <a:rPr lang="en-GB" dirty="0" smtClean="0"/>
              <a:t>were Sikhs. There was no such notion at this time that only </a:t>
            </a:r>
            <a:r>
              <a:rPr lang="en-GB" i="1" dirty="0" err="1" smtClean="0"/>
              <a:t>Khalsa</a:t>
            </a:r>
            <a:r>
              <a:rPr lang="en-GB" i="1" dirty="0" smtClean="0"/>
              <a:t> </a:t>
            </a:r>
            <a:r>
              <a:rPr lang="en-GB" dirty="0" smtClean="0"/>
              <a:t>Sikhs were proper Sikhs. </a:t>
            </a:r>
          </a:p>
          <a:p>
            <a:r>
              <a:rPr lang="en-GB" dirty="0" smtClean="0"/>
              <a:t>Singh </a:t>
            </a:r>
            <a:r>
              <a:rPr lang="en-GB" dirty="0" err="1" smtClean="0"/>
              <a:t>Sabha</a:t>
            </a:r>
            <a:r>
              <a:rPr lang="en-GB" dirty="0" smtClean="0"/>
              <a:t> aimed at publishing literature that would unite all Sikhs in belief and practice, and end Sikh participation in the "enchanted universe". See </a:t>
            </a:r>
            <a:r>
              <a:rPr lang="en-GB" dirty="0" err="1" smtClean="0"/>
              <a:t>Oberoi</a:t>
            </a:r>
            <a:r>
              <a:rPr lang="en-GB" dirty="0" smtClean="0"/>
              <a:t> “The construction of Religious Boundaries” and </a:t>
            </a:r>
            <a:r>
              <a:rPr lang="en-GB" dirty="0" err="1" smtClean="0"/>
              <a:t>Takhar</a:t>
            </a:r>
            <a:r>
              <a:rPr lang="en-GB" dirty="0" smtClean="0"/>
              <a:t> “Sikh Identity”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At around 1902-1903, a number of the </a:t>
            </a:r>
            <a:r>
              <a:rPr lang="en-GB" dirty="0" err="1" smtClean="0"/>
              <a:t>Sabhas</a:t>
            </a:r>
            <a:r>
              <a:rPr lang="en-GB" dirty="0" smtClean="0"/>
              <a:t> had affiliated into a central organization known as the </a:t>
            </a:r>
            <a:r>
              <a:rPr lang="en-GB" b="1" dirty="0" smtClean="0"/>
              <a:t>Chief </a:t>
            </a:r>
            <a:r>
              <a:rPr lang="en-GB" b="1" i="1" dirty="0" err="1" smtClean="0"/>
              <a:t>Khalsa</a:t>
            </a:r>
            <a:r>
              <a:rPr lang="en-GB" b="1" dirty="0" smtClean="0"/>
              <a:t> </a:t>
            </a:r>
            <a:r>
              <a:rPr lang="en-GB" b="1" dirty="0" err="1" smtClean="0"/>
              <a:t>Diwan</a:t>
            </a:r>
            <a:r>
              <a:rPr lang="en-GB" dirty="0" smtClean="0"/>
              <a:t>. </a:t>
            </a:r>
          </a:p>
          <a:p>
            <a:r>
              <a:rPr lang="en-GB" dirty="0" smtClean="0"/>
              <a:t>The Chief </a:t>
            </a:r>
            <a:r>
              <a:rPr lang="en-GB" i="1" dirty="0" err="1" smtClean="0"/>
              <a:t>Khalsa</a:t>
            </a:r>
            <a:r>
              <a:rPr lang="en-GB" dirty="0" smtClean="0"/>
              <a:t> </a:t>
            </a:r>
            <a:r>
              <a:rPr lang="en-GB" dirty="0" err="1" smtClean="0"/>
              <a:t>Diwan</a:t>
            </a:r>
            <a:r>
              <a:rPr lang="en-GB" dirty="0" smtClean="0"/>
              <a:t>, like the earlier </a:t>
            </a:r>
            <a:r>
              <a:rPr lang="en-GB" dirty="0" err="1" smtClean="0"/>
              <a:t>Sabhas</a:t>
            </a:r>
            <a:r>
              <a:rPr lang="en-GB" dirty="0" smtClean="0"/>
              <a:t>, tended to regard both </a:t>
            </a:r>
            <a:r>
              <a:rPr lang="en-GB" i="1" dirty="0" err="1" smtClean="0"/>
              <a:t>Khalsa</a:t>
            </a:r>
            <a:r>
              <a:rPr lang="en-GB" i="1" dirty="0" smtClean="0"/>
              <a:t> </a:t>
            </a:r>
            <a:r>
              <a:rPr lang="en-GB" dirty="0" smtClean="0"/>
              <a:t>and </a:t>
            </a:r>
            <a:r>
              <a:rPr lang="en-GB" i="1" dirty="0" err="1" smtClean="0"/>
              <a:t>sahajdharis</a:t>
            </a:r>
            <a:r>
              <a:rPr lang="en-GB" i="1" dirty="0" smtClean="0"/>
              <a:t> </a:t>
            </a:r>
            <a:r>
              <a:rPr lang="en-GB" dirty="0" smtClean="0"/>
              <a:t>as Sikhs. </a:t>
            </a:r>
          </a:p>
          <a:p>
            <a:r>
              <a:rPr lang="en-GB" dirty="0" smtClean="0"/>
              <a:t>It was at a later period, with the establishment of the orthodox </a:t>
            </a:r>
            <a:r>
              <a:rPr lang="en-GB" b="1" i="1" dirty="0" smtClean="0"/>
              <a:t>Tat </a:t>
            </a:r>
            <a:r>
              <a:rPr lang="en-GB" b="1" i="1" dirty="0" err="1" smtClean="0"/>
              <a:t>Khalsa</a:t>
            </a:r>
            <a:r>
              <a:rPr lang="en-GB" b="1" i="1" dirty="0" smtClean="0"/>
              <a:t> </a:t>
            </a:r>
            <a:r>
              <a:rPr lang="en-GB" dirty="0" smtClean="0"/>
              <a:t>that the insistence was placed on the identity of a Sikh as being a </a:t>
            </a:r>
            <a:r>
              <a:rPr lang="en-GB" i="1" dirty="0" err="1" smtClean="0"/>
              <a:t>Khalsa</a:t>
            </a:r>
            <a:r>
              <a:rPr lang="en-GB" i="1" dirty="0" smtClean="0"/>
              <a:t> </a:t>
            </a:r>
            <a:r>
              <a:rPr lang="en-GB" dirty="0" smtClean="0"/>
              <a:t>Sikh. </a:t>
            </a:r>
          </a:p>
          <a:p>
            <a:r>
              <a:rPr lang="en-GB" i="1" dirty="0" smtClean="0"/>
              <a:t>Tat </a:t>
            </a:r>
            <a:r>
              <a:rPr lang="en-GB" i="1" dirty="0" err="1" smtClean="0"/>
              <a:t>Khalsa</a:t>
            </a:r>
            <a:r>
              <a:rPr lang="en-GB" dirty="0" smtClean="0"/>
              <a:t> = "Pure Sikhs", therefore, the aspiration of the later Singh </a:t>
            </a:r>
            <a:r>
              <a:rPr lang="en-GB" dirty="0" err="1" smtClean="0"/>
              <a:t>Sabhas</a:t>
            </a:r>
            <a:r>
              <a:rPr lang="en-GB" dirty="0" smtClean="0"/>
              <a:t> who emphasized the </a:t>
            </a:r>
            <a:r>
              <a:rPr lang="en-GB" i="1" dirty="0" err="1" smtClean="0"/>
              <a:t>Khalsa</a:t>
            </a:r>
            <a:r>
              <a:rPr lang="en-GB" i="1" dirty="0" smtClean="0"/>
              <a:t> </a:t>
            </a:r>
            <a:r>
              <a:rPr lang="en-GB" dirty="0" smtClean="0"/>
              <a:t>form. The </a:t>
            </a:r>
            <a:r>
              <a:rPr lang="en-GB" i="1" dirty="0" smtClean="0"/>
              <a:t>Tat </a:t>
            </a:r>
            <a:r>
              <a:rPr lang="en-GB" i="1" dirty="0" err="1" smtClean="0"/>
              <a:t>Khalsa</a:t>
            </a:r>
            <a:r>
              <a:rPr lang="en-GB" i="1" dirty="0" smtClean="0"/>
              <a:t> </a:t>
            </a:r>
            <a:r>
              <a:rPr lang="en-GB" dirty="0" smtClean="0"/>
              <a:t>emphasized that a Sikh is one who has undergone the initiation ceremony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The establishment of a branch of the </a:t>
            </a:r>
            <a:r>
              <a:rPr lang="en-GB" dirty="0" err="1" smtClean="0"/>
              <a:t>Arya-Samaj</a:t>
            </a:r>
            <a:r>
              <a:rPr lang="en-GB" dirty="0" smtClean="0"/>
              <a:t> at Lahore, Punjab, in the late nineteenth century posed a particular threat to the survival of Sikhism. </a:t>
            </a:r>
          </a:p>
          <a:p>
            <a:r>
              <a:rPr lang="en-GB" dirty="0" smtClean="0"/>
              <a:t>The assumption that Sikhs are to be regarded as Hindus was </a:t>
            </a:r>
            <a:r>
              <a:rPr lang="en-GB" dirty="0" err="1" smtClean="0"/>
              <a:t>outrightly</a:t>
            </a:r>
            <a:r>
              <a:rPr lang="en-GB" dirty="0" smtClean="0"/>
              <a:t> rejected by the Singh </a:t>
            </a:r>
            <a:r>
              <a:rPr lang="en-GB" dirty="0" err="1" smtClean="0"/>
              <a:t>Sabha</a:t>
            </a:r>
            <a:r>
              <a:rPr lang="en-GB" dirty="0" smtClean="0"/>
              <a:t>; see </a:t>
            </a:r>
            <a:r>
              <a:rPr lang="en-GB" dirty="0" err="1" smtClean="0"/>
              <a:t>Nabha</a:t>
            </a:r>
            <a:r>
              <a:rPr lang="en-GB" dirty="0" smtClean="0"/>
              <a:t> “</a:t>
            </a:r>
            <a:r>
              <a:rPr lang="en-GB" i="1" dirty="0" smtClean="0"/>
              <a:t>We are Not Hindus”</a:t>
            </a:r>
            <a:r>
              <a:rPr lang="en-GB" dirty="0" smtClean="0"/>
              <a:t> basic book of the Singh </a:t>
            </a:r>
            <a:r>
              <a:rPr lang="en-GB" dirty="0" err="1" smtClean="0"/>
              <a:t>Sabha</a:t>
            </a:r>
            <a:endParaRPr lang="en-GB" dirty="0" smtClean="0"/>
          </a:p>
          <a:p>
            <a:r>
              <a:rPr lang="en-GB" dirty="0" smtClean="0"/>
              <a:t>Diversity in practices – </a:t>
            </a:r>
            <a:r>
              <a:rPr lang="en-GB" dirty="0" err="1" smtClean="0"/>
              <a:t>eg</a:t>
            </a:r>
            <a:r>
              <a:rPr lang="en-GB" dirty="0" smtClean="0"/>
              <a:t> no uniform marriage ceremony amongst Sikhs, majority married by </a:t>
            </a:r>
            <a:r>
              <a:rPr lang="en-GB" dirty="0" err="1" smtClean="0"/>
              <a:t>vedi</a:t>
            </a:r>
            <a:r>
              <a:rPr lang="en-GB" dirty="0" smtClean="0"/>
              <a:t> tradition</a:t>
            </a:r>
          </a:p>
          <a:p>
            <a:r>
              <a:rPr lang="en-GB" dirty="0" smtClean="0"/>
              <a:t>October 1909, the </a:t>
            </a:r>
            <a:r>
              <a:rPr lang="en-GB" dirty="0" err="1" smtClean="0"/>
              <a:t>Anand</a:t>
            </a:r>
            <a:r>
              <a:rPr lang="en-GB" dirty="0" smtClean="0"/>
              <a:t> Marriage Act was legalized – </a:t>
            </a:r>
            <a:r>
              <a:rPr lang="en-GB" dirty="0" err="1" smtClean="0"/>
              <a:t>pheras</a:t>
            </a:r>
            <a:r>
              <a:rPr lang="en-GB" dirty="0" smtClean="0"/>
              <a:t> around GGS. But took time to become established.</a:t>
            </a:r>
          </a:p>
          <a:p>
            <a:r>
              <a:rPr lang="en-GB" dirty="0" err="1" smtClean="0"/>
              <a:t>Namdharis</a:t>
            </a:r>
            <a:r>
              <a:rPr lang="en-GB" dirty="0" smtClean="0"/>
              <a:t>, however, did not adopt this practice, they continue to take </a:t>
            </a:r>
            <a:r>
              <a:rPr lang="en-GB" i="1" dirty="0" err="1" smtClean="0"/>
              <a:t>pheras</a:t>
            </a:r>
            <a:r>
              <a:rPr lang="en-GB" i="1" dirty="0" smtClean="0"/>
              <a:t> </a:t>
            </a:r>
            <a:r>
              <a:rPr lang="en-GB" dirty="0" smtClean="0"/>
              <a:t>around the fire.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Rehat</a:t>
            </a:r>
            <a:r>
              <a:rPr lang="en-GB" dirty="0" smtClean="0"/>
              <a:t> </a:t>
            </a:r>
            <a:r>
              <a:rPr lang="en-GB" dirty="0" err="1" smtClean="0"/>
              <a:t>Maryada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The ideals of the Tat </a:t>
            </a:r>
            <a:r>
              <a:rPr lang="en-GB" dirty="0" err="1" smtClean="0"/>
              <a:t>Khalsa</a:t>
            </a:r>
            <a:r>
              <a:rPr lang="en-GB" dirty="0" smtClean="0"/>
              <a:t> (</a:t>
            </a:r>
            <a:r>
              <a:rPr lang="en-GB" dirty="0" err="1" smtClean="0"/>
              <a:t>ie</a:t>
            </a:r>
            <a:r>
              <a:rPr lang="en-GB" dirty="0" smtClean="0"/>
              <a:t> later Singh </a:t>
            </a:r>
            <a:r>
              <a:rPr lang="en-GB" dirty="0" err="1" smtClean="0"/>
              <a:t>Sabhas</a:t>
            </a:r>
            <a:r>
              <a:rPr lang="en-GB" dirty="0" smtClean="0"/>
              <a:t>) became the </a:t>
            </a:r>
            <a:r>
              <a:rPr lang="en-GB" dirty="0" err="1" smtClean="0"/>
              <a:t>Rehat</a:t>
            </a:r>
            <a:r>
              <a:rPr lang="en-GB" dirty="0" smtClean="0"/>
              <a:t> </a:t>
            </a:r>
            <a:r>
              <a:rPr lang="en-GB" dirty="0" err="1" smtClean="0"/>
              <a:t>Maryada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RM approved in 1945 – aim to guidelines on orthodoxy in the </a:t>
            </a:r>
            <a:r>
              <a:rPr lang="en-GB" dirty="0" err="1" smtClean="0"/>
              <a:t>Panth</a:t>
            </a:r>
            <a:r>
              <a:rPr lang="en-GB" dirty="0" smtClean="0"/>
              <a:t>.</a:t>
            </a:r>
          </a:p>
          <a:p>
            <a:r>
              <a:rPr lang="en-GB" dirty="0" smtClean="0"/>
              <a:t>To adopt the </a:t>
            </a:r>
            <a:r>
              <a:rPr lang="en-GB" dirty="0" err="1" smtClean="0"/>
              <a:t>Khalsa</a:t>
            </a:r>
            <a:r>
              <a:rPr lang="en-GB" dirty="0" smtClean="0"/>
              <a:t> form and lifestyle</a:t>
            </a:r>
          </a:p>
          <a:p>
            <a:r>
              <a:rPr lang="en-GB" dirty="0" smtClean="0"/>
              <a:t>Many Sikhs not recognize authority of the Tat </a:t>
            </a:r>
            <a:r>
              <a:rPr lang="en-GB" dirty="0" err="1" smtClean="0"/>
              <a:t>Khalsa</a:t>
            </a:r>
            <a:r>
              <a:rPr lang="en-GB" dirty="0" smtClean="0"/>
              <a:t>, therefore remained </a:t>
            </a:r>
            <a:r>
              <a:rPr lang="en-GB" dirty="0" err="1" smtClean="0"/>
              <a:t>sahajdharis</a:t>
            </a:r>
            <a:r>
              <a:rPr lang="en-GB" dirty="0" smtClean="0"/>
              <a:t> – diversity of the </a:t>
            </a:r>
            <a:r>
              <a:rPr lang="en-GB" dirty="0" err="1" smtClean="0"/>
              <a:t>Panth</a:t>
            </a:r>
            <a:r>
              <a:rPr lang="en-GB" dirty="0" smtClean="0"/>
              <a:t>.</a:t>
            </a:r>
          </a:p>
          <a:p>
            <a:r>
              <a:rPr lang="en-GB" dirty="0" smtClean="0"/>
              <a:t>Issue in terms of who is a Sikh</a:t>
            </a:r>
          </a:p>
          <a:p>
            <a:r>
              <a:rPr lang="en-GB" dirty="0" smtClean="0"/>
              <a:t>Tat </a:t>
            </a:r>
            <a:r>
              <a:rPr lang="en-GB" dirty="0" err="1" smtClean="0"/>
              <a:t>Khalsa</a:t>
            </a:r>
            <a:r>
              <a:rPr lang="en-GB" dirty="0" smtClean="0"/>
              <a:t> emphasis on GGS as basis for all Sikh religious practices, no Hindu rituals or life cycle rites to be practised by Sikhs</a:t>
            </a:r>
          </a:p>
          <a:p>
            <a:r>
              <a:rPr lang="en-GB" dirty="0" smtClean="0"/>
              <a:t>Were </a:t>
            </a:r>
            <a:r>
              <a:rPr lang="en-GB" dirty="0" err="1" smtClean="0"/>
              <a:t>Sahajdharis</a:t>
            </a:r>
            <a:r>
              <a:rPr lang="en-GB" dirty="0" smtClean="0"/>
              <a:t> regarded as Hindus? Many Hindu families had </a:t>
            </a:r>
            <a:r>
              <a:rPr lang="en-GB" dirty="0" err="1" smtClean="0"/>
              <a:t>Khalsa</a:t>
            </a:r>
            <a:r>
              <a:rPr lang="en-GB" dirty="0" smtClean="0"/>
              <a:t> members also – no distinct identity as such, no problem with this for them.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The RM holds authority for defining a Sikh</a:t>
            </a:r>
          </a:p>
          <a:p>
            <a:r>
              <a:rPr lang="en-GB" dirty="0" smtClean="0"/>
              <a:t>Before it was officially approved in 1945, </a:t>
            </a:r>
            <a:r>
              <a:rPr lang="en-GB" dirty="0" err="1" smtClean="0"/>
              <a:t>Gurdwaras</a:t>
            </a:r>
            <a:r>
              <a:rPr lang="en-GB" dirty="0" smtClean="0"/>
              <a:t> were overlooked by corrupt </a:t>
            </a:r>
            <a:r>
              <a:rPr lang="en-GB" dirty="0" err="1" smtClean="0"/>
              <a:t>mahants</a:t>
            </a:r>
            <a:r>
              <a:rPr lang="en-GB" dirty="0" smtClean="0"/>
              <a:t> – drugs, prostitution, anti-Sikh practices </a:t>
            </a:r>
          </a:p>
          <a:p>
            <a:r>
              <a:rPr lang="en-GB" dirty="0" smtClean="0"/>
              <a:t>Need for </a:t>
            </a:r>
            <a:r>
              <a:rPr lang="en-GB" dirty="0" err="1" smtClean="0"/>
              <a:t>Gurdwara</a:t>
            </a:r>
            <a:r>
              <a:rPr lang="en-GB" dirty="0" smtClean="0"/>
              <a:t> Act, eventually came about in 1925.</a:t>
            </a:r>
          </a:p>
          <a:p>
            <a:r>
              <a:rPr lang="en-GB" dirty="0" smtClean="0"/>
              <a:t>The struggle was led by the </a:t>
            </a:r>
            <a:r>
              <a:rPr lang="en-GB" dirty="0" err="1" smtClean="0"/>
              <a:t>Akalis</a:t>
            </a:r>
            <a:r>
              <a:rPr lang="en-GB" dirty="0" smtClean="0"/>
              <a:t> “immortal Sikh soldiers” from 1920 – 1945 (also known as </a:t>
            </a:r>
            <a:r>
              <a:rPr lang="en-GB" dirty="0" err="1" smtClean="0"/>
              <a:t>Nihangs</a:t>
            </a:r>
            <a:r>
              <a:rPr lang="en-GB" dirty="0" smtClean="0"/>
              <a:t>)</a:t>
            </a:r>
          </a:p>
          <a:p>
            <a:r>
              <a:rPr lang="en-GB" dirty="0" smtClean="0"/>
              <a:t>British government giving its support to the corrupt </a:t>
            </a:r>
            <a:r>
              <a:rPr lang="en-GB" dirty="0" err="1" smtClean="0"/>
              <a:t>mahants</a:t>
            </a:r>
            <a:r>
              <a:rPr lang="en-GB" dirty="0" smtClean="0"/>
              <a:t> residing in the </a:t>
            </a:r>
            <a:r>
              <a:rPr lang="en-GB" dirty="0" err="1" smtClean="0"/>
              <a:t>Gurdwaras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British government had appointed its own managers, often </a:t>
            </a:r>
            <a:r>
              <a:rPr lang="en-GB" dirty="0" err="1" smtClean="0"/>
              <a:t>mahants</a:t>
            </a:r>
            <a:r>
              <a:rPr lang="en-GB" dirty="0" smtClean="0"/>
              <a:t>, to control main </a:t>
            </a:r>
            <a:r>
              <a:rPr lang="en-GB" dirty="0" err="1" smtClean="0"/>
              <a:t>gurdwaras</a:t>
            </a:r>
            <a:endParaRPr lang="en-GB" dirty="0" smtClean="0"/>
          </a:p>
          <a:p>
            <a:r>
              <a:rPr lang="en-GB" dirty="0" smtClean="0"/>
              <a:t>Full support of Singh </a:t>
            </a:r>
            <a:r>
              <a:rPr lang="en-GB" dirty="0" err="1" smtClean="0"/>
              <a:t>Sabha</a:t>
            </a:r>
            <a:r>
              <a:rPr lang="en-GB" dirty="0" smtClean="0"/>
              <a:t> for </a:t>
            </a:r>
            <a:r>
              <a:rPr lang="en-GB" dirty="0" err="1" smtClean="0"/>
              <a:t>Akalis</a:t>
            </a:r>
            <a:r>
              <a:rPr lang="en-GB" dirty="0" smtClean="0"/>
              <a:t> – united towards </a:t>
            </a:r>
            <a:r>
              <a:rPr lang="en-GB" dirty="0" err="1" smtClean="0"/>
              <a:t>Gurdwara</a:t>
            </a:r>
            <a:r>
              <a:rPr lang="en-GB" dirty="0" smtClean="0"/>
              <a:t> reform</a:t>
            </a:r>
          </a:p>
          <a:p>
            <a:r>
              <a:rPr lang="en-GB" dirty="0" smtClean="0"/>
              <a:t>Central authority formed that would control religious affairs in community and </a:t>
            </a:r>
            <a:r>
              <a:rPr lang="en-GB" dirty="0" err="1" smtClean="0"/>
              <a:t>Gurdwaras</a:t>
            </a:r>
            <a:r>
              <a:rPr lang="en-GB" dirty="0" smtClean="0"/>
              <a:t> – SGPC.</a:t>
            </a:r>
          </a:p>
          <a:p>
            <a:r>
              <a:rPr lang="en-GB" dirty="0" smtClean="0"/>
              <a:t>SCPC based at Akal </a:t>
            </a:r>
            <a:r>
              <a:rPr lang="en-GB" dirty="0" err="1" smtClean="0"/>
              <a:t>Takht</a:t>
            </a:r>
            <a:r>
              <a:rPr lang="en-GB" dirty="0" smtClean="0"/>
              <a:t> to present day, authority, </a:t>
            </a:r>
            <a:r>
              <a:rPr lang="en-GB" b="1" dirty="0" smtClean="0"/>
              <a:t>orthodox</a:t>
            </a:r>
            <a:r>
              <a:rPr lang="en-GB" dirty="0" smtClean="0"/>
              <a:t> </a:t>
            </a:r>
          </a:p>
          <a:p>
            <a:r>
              <a:rPr lang="en-GB" dirty="0" smtClean="0"/>
              <a:t>Goal of SGPC was to remove Hindu idols from Golden Temple</a:t>
            </a:r>
          </a:p>
          <a:p>
            <a:r>
              <a:rPr lang="en-GB" dirty="0" smtClean="0"/>
              <a:t>Keys to the Golden Temple held by British officials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en-GB" dirty="0" smtClean="0"/>
              <a:t>Struggle of </a:t>
            </a:r>
            <a:r>
              <a:rPr lang="en-GB" dirty="0" err="1" smtClean="0"/>
              <a:t>Akalis</a:t>
            </a:r>
            <a:r>
              <a:rPr lang="en-GB" dirty="0" smtClean="0"/>
              <a:t> wholly peaceful, eventually keys to Golden Temple handed over to the </a:t>
            </a:r>
            <a:r>
              <a:rPr lang="en-GB" dirty="0" err="1" smtClean="0"/>
              <a:t>Akalis</a:t>
            </a:r>
            <a:endParaRPr lang="en-GB" dirty="0" smtClean="0"/>
          </a:p>
          <a:p>
            <a:r>
              <a:rPr lang="en-GB" dirty="0" smtClean="0"/>
              <a:t>Mahatma Gandhi’s delight in telegram sent to present of the SGPC:</a:t>
            </a:r>
          </a:p>
          <a:p>
            <a:pPr>
              <a:buNone/>
            </a:pPr>
            <a:r>
              <a:rPr lang="en-GB" dirty="0" smtClean="0"/>
              <a:t>“1</a:t>
            </a:r>
            <a:r>
              <a:rPr lang="en-GB" baseline="30000" dirty="0" smtClean="0"/>
              <a:t>st</a:t>
            </a:r>
            <a:r>
              <a:rPr lang="en-GB" dirty="0" smtClean="0"/>
              <a:t> battle for India’s Independence won. Congratulations”</a:t>
            </a:r>
          </a:p>
          <a:p>
            <a:r>
              <a:rPr lang="en-GB" dirty="0" smtClean="0"/>
              <a:t>Sikh </a:t>
            </a:r>
            <a:r>
              <a:rPr lang="en-GB" dirty="0" err="1" smtClean="0"/>
              <a:t>Gurdwaras</a:t>
            </a:r>
            <a:r>
              <a:rPr lang="en-GB" dirty="0" smtClean="0"/>
              <a:t> Act enforced on 1</a:t>
            </a:r>
            <a:r>
              <a:rPr lang="en-GB" baseline="30000" dirty="0" smtClean="0"/>
              <a:t>st</a:t>
            </a:r>
            <a:r>
              <a:rPr lang="en-GB" dirty="0" smtClean="0"/>
              <a:t> Nov 1925 </a:t>
            </a:r>
          </a:p>
          <a:p>
            <a:r>
              <a:rPr lang="en-GB" dirty="0" smtClean="0"/>
              <a:t>See </a:t>
            </a:r>
            <a:r>
              <a:rPr lang="en-GB" dirty="0" err="1" smtClean="0"/>
              <a:t>Takhar</a:t>
            </a:r>
            <a:r>
              <a:rPr lang="en-GB" dirty="0" smtClean="0"/>
              <a:t> “Sikh Identity” for detailed look at </a:t>
            </a:r>
            <a:r>
              <a:rPr lang="en-GB" dirty="0" err="1" smtClean="0"/>
              <a:t>Akali</a:t>
            </a:r>
            <a:r>
              <a:rPr lang="en-GB" dirty="0" smtClean="0"/>
              <a:t> struggle and </a:t>
            </a:r>
            <a:r>
              <a:rPr lang="en-GB" dirty="0" err="1" smtClean="0"/>
              <a:t>Gurdwara</a:t>
            </a:r>
            <a:r>
              <a:rPr lang="en-GB" dirty="0" smtClean="0"/>
              <a:t> Reform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No mention of </a:t>
            </a:r>
            <a:r>
              <a:rPr lang="en-GB" dirty="0" err="1" smtClean="0"/>
              <a:t>Harijans</a:t>
            </a:r>
            <a:r>
              <a:rPr lang="en-GB" dirty="0" smtClean="0"/>
              <a:t> – is this why “Outcastes?” – aboriginal tribes of India? Or result of mixed caste marriages?</a:t>
            </a:r>
          </a:p>
          <a:p>
            <a:r>
              <a:rPr lang="en-GB" dirty="0" smtClean="0"/>
              <a:t>Over time, an amalgamation of Aryan and indigenous cultures and traditions to form Caste System as is today</a:t>
            </a:r>
          </a:p>
          <a:p>
            <a:r>
              <a:rPr lang="en-GB" dirty="0" smtClean="0"/>
              <a:t>According to Hindu caste system, each individual has duties prescribed by one’s caste – </a:t>
            </a:r>
            <a:r>
              <a:rPr lang="en-GB" b="1" i="1" dirty="0" err="1" smtClean="0"/>
              <a:t>varnashramadharma</a:t>
            </a:r>
            <a:r>
              <a:rPr lang="en-GB" dirty="0" smtClean="0"/>
              <a:t> </a:t>
            </a:r>
          </a:p>
          <a:p>
            <a:r>
              <a:rPr lang="en-GB" dirty="0" smtClean="0"/>
              <a:t>Barrier between higher/lower</a:t>
            </a:r>
          </a:p>
          <a:p>
            <a:pPr>
              <a:buNone/>
            </a:pPr>
            <a:r>
              <a:rPr lang="en-GB" dirty="0" smtClean="0"/>
              <a:t>                                  clean/unclean</a:t>
            </a:r>
          </a:p>
          <a:p>
            <a:r>
              <a:rPr lang="en-GB" dirty="0" smtClean="0"/>
              <a:t>Laws of Manu – prescribed distances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An </a:t>
            </a:r>
            <a:r>
              <a:rPr lang="en-GB" dirty="0" err="1" smtClean="0"/>
              <a:t>Akali</a:t>
            </a:r>
            <a:r>
              <a:rPr lang="en-GB" dirty="0" smtClean="0"/>
              <a:t> Sikh (contemporary depiction also)</a:t>
            </a:r>
            <a:endParaRPr lang="en-GB" dirty="0"/>
          </a:p>
        </p:txBody>
      </p:sp>
      <p:pic>
        <p:nvPicPr>
          <p:cNvPr id="4" name="Content Placeholder 3" descr="Akali Sikh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14481" y="1600200"/>
            <a:ext cx="4857784" cy="49006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Sikh Orthodoxy?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r>
              <a:rPr lang="en-GB" dirty="0" err="1" smtClean="0"/>
              <a:t>Rehat</a:t>
            </a:r>
            <a:r>
              <a:rPr lang="en-GB" dirty="0" smtClean="0"/>
              <a:t> </a:t>
            </a:r>
            <a:r>
              <a:rPr lang="en-GB" dirty="0" err="1" smtClean="0"/>
              <a:t>Maryada</a:t>
            </a:r>
            <a:r>
              <a:rPr lang="en-GB" dirty="0" smtClean="0"/>
              <a:t> defines a true Sikh as one who does not cut the hair</a:t>
            </a:r>
          </a:p>
          <a:p>
            <a:r>
              <a:rPr lang="en-GB" dirty="0" smtClean="0"/>
              <a:t>See chapter 1 of the </a:t>
            </a:r>
            <a:r>
              <a:rPr lang="en-GB" dirty="0" err="1" smtClean="0"/>
              <a:t>Rehat</a:t>
            </a:r>
            <a:r>
              <a:rPr lang="en-GB" dirty="0" smtClean="0"/>
              <a:t> </a:t>
            </a:r>
            <a:r>
              <a:rPr lang="en-GB" dirty="0" err="1" smtClean="0"/>
              <a:t>Maryada</a:t>
            </a:r>
            <a:r>
              <a:rPr lang="en-GB" dirty="0" smtClean="0"/>
              <a:t> – </a:t>
            </a:r>
          </a:p>
          <a:p>
            <a:pPr>
              <a:buNone/>
            </a:pPr>
            <a:r>
              <a:rPr lang="en-GB" dirty="0" smtClean="0">
                <a:hlinkClick r:id="rId3"/>
              </a:rPr>
              <a:t>www.sgpc.net</a:t>
            </a:r>
            <a:r>
              <a:rPr lang="en-GB" dirty="0" smtClean="0"/>
              <a:t> </a:t>
            </a:r>
          </a:p>
          <a:p>
            <a:r>
              <a:rPr lang="en-GB" dirty="0" smtClean="0"/>
              <a:t>Views </a:t>
            </a:r>
            <a:r>
              <a:rPr lang="en-GB" dirty="0" err="1" smtClean="0"/>
              <a:t>sahajdharis</a:t>
            </a:r>
            <a:r>
              <a:rPr lang="en-GB" dirty="0" smtClean="0"/>
              <a:t> as ‘slow adopters’, will one day see necessity of taking </a:t>
            </a:r>
            <a:r>
              <a:rPr lang="en-GB" dirty="0" err="1" smtClean="0"/>
              <a:t>khalsa</a:t>
            </a:r>
            <a:endParaRPr lang="en-GB" dirty="0" smtClean="0"/>
          </a:p>
          <a:p>
            <a:r>
              <a:rPr lang="en-GB" dirty="0" smtClean="0"/>
              <a:t>For RM only </a:t>
            </a:r>
            <a:r>
              <a:rPr lang="en-GB" dirty="0" err="1" smtClean="0"/>
              <a:t>Khalsa</a:t>
            </a:r>
            <a:r>
              <a:rPr lang="en-GB" dirty="0" smtClean="0"/>
              <a:t> Sikhs are ‘true </a:t>
            </a:r>
            <a:r>
              <a:rPr lang="en-GB" smtClean="0"/>
              <a:t>Sikhs’</a:t>
            </a:r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According to the </a:t>
            </a:r>
            <a:r>
              <a:rPr lang="en-US" dirty="0" err="1" smtClean="0"/>
              <a:t>Rehat</a:t>
            </a:r>
            <a:r>
              <a:rPr lang="en-US" dirty="0" smtClean="0"/>
              <a:t> </a:t>
            </a:r>
            <a:r>
              <a:rPr lang="en-US" dirty="0" err="1" smtClean="0"/>
              <a:t>Maryada</a:t>
            </a:r>
            <a:r>
              <a:rPr lang="en-US" dirty="0" smtClean="0"/>
              <a:t>, there are generally four types of Sikhs:</a:t>
            </a:r>
            <a:endParaRPr lang="en-GB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en-GB" dirty="0" smtClean="0"/>
          </a:p>
          <a:p>
            <a:pPr lvl="0">
              <a:buFont typeface="Wingdings" pitchFamily="2" charset="2"/>
              <a:buChar char="Ø"/>
            </a:pPr>
            <a:r>
              <a:rPr lang="en-US" i="1" dirty="0" err="1" smtClean="0"/>
              <a:t>Amritdhari</a:t>
            </a:r>
            <a:r>
              <a:rPr lang="en-US" i="1" dirty="0" smtClean="0"/>
              <a:t> </a:t>
            </a:r>
            <a:r>
              <a:rPr lang="en-US" dirty="0" smtClean="0"/>
              <a:t>– this a Sikh who has taken initiation into the </a:t>
            </a:r>
            <a:r>
              <a:rPr lang="en-US" i="1" dirty="0" err="1" smtClean="0"/>
              <a:t>Khalsa</a:t>
            </a:r>
            <a:r>
              <a:rPr lang="en-US" i="1" dirty="0" smtClean="0"/>
              <a:t> </a:t>
            </a:r>
            <a:r>
              <a:rPr lang="en-US" dirty="0" smtClean="0"/>
              <a:t>and therefore obeys all the rules and regulations of the </a:t>
            </a:r>
            <a:r>
              <a:rPr lang="en-US" i="1" dirty="0" err="1" smtClean="0"/>
              <a:t>Rehat</a:t>
            </a:r>
            <a:r>
              <a:rPr lang="en-US" i="1" dirty="0" smtClean="0"/>
              <a:t> </a:t>
            </a:r>
            <a:r>
              <a:rPr lang="en-US" i="1" dirty="0" err="1" smtClean="0"/>
              <a:t>Maryada</a:t>
            </a:r>
            <a:r>
              <a:rPr lang="en-US" dirty="0" smtClean="0"/>
              <a:t>. </a:t>
            </a:r>
            <a:r>
              <a:rPr lang="en-US" b="1" dirty="0" smtClean="0"/>
              <a:t>A “True” Sikh</a:t>
            </a:r>
            <a:endParaRPr lang="en-GB" dirty="0" smtClean="0"/>
          </a:p>
          <a:p>
            <a:pPr>
              <a:buNone/>
            </a:pPr>
            <a:r>
              <a:rPr lang="en-US" i="1" dirty="0" smtClean="0"/>
              <a:t> </a:t>
            </a:r>
            <a:endParaRPr lang="en-GB" dirty="0" smtClean="0"/>
          </a:p>
          <a:p>
            <a:pPr lvl="0">
              <a:buFont typeface="Wingdings" pitchFamily="2" charset="2"/>
              <a:buChar char="Ø"/>
            </a:pPr>
            <a:r>
              <a:rPr lang="en-US" i="1" dirty="0" err="1" smtClean="0"/>
              <a:t>Keshdhari</a:t>
            </a:r>
            <a:r>
              <a:rPr lang="en-US" dirty="0" smtClean="0"/>
              <a:t> – this is a Sikh who keeps his/her hair uncut.</a:t>
            </a:r>
            <a:endParaRPr lang="en-GB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US" i="1" dirty="0" err="1" smtClean="0"/>
              <a:t>Sahajdhari</a:t>
            </a:r>
            <a:r>
              <a:rPr lang="en-US" i="1" dirty="0" smtClean="0"/>
              <a:t> – </a:t>
            </a:r>
            <a:r>
              <a:rPr lang="en-US" dirty="0" smtClean="0"/>
              <a:t>‘slow adopter’:</a:t>
            </a:r>
            <a:r>
              <a:rPr lang="en-US" i="1" dirty="0" smtClean="0"/>
              <a:t> </a:t>
            </a:r>
            <a:r>
              <a:rPr lang="en-US" dirty="0" smtClean="0"/>
              <a:t>an individual who having a Sikh background does not keep the hair, and does not obey the rules of the </a:t>
            </a:r>
            <a:r>
              <a:rPr lang="en-US" i="1" dirty="0" err="1" smtClean="0"/>
              <a:t>Rehat</a:t>
            </a:r>
            <a:r>
              <a:rPr lang="en-US" i="1" dirty="0" smtClean="0"/>
              <a:t> </a:t>
            </a:r>
            <a:r>
              <a:rPr lang="en-US" i="1" dirty="0" err="1" smtClean="0"/>
              <a:t>Maryada</a:t>
            </a:r>
            <a:r>
              <a:rPr lang="en-US" dirty="0" smtClean="0"/>
              <a:t>. </a:t>
            </a:r>
            <a:endParaRPr lang="en-GB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en-GB" dirty="0" smtClean="0"/>
          </a:p>
          <a:p>
            <a:pPr lvl="0">
              <a:buFont typeface="Wingdings" pitchFamily="2" charset="2"/>
              <a:buChar char="Ø"/>
            </a:pPr>
            <a:r>
              <a:rPr lang="en-US" i="1" dirty="0" err="1" smtClean="0"/>
              <a:t>Patit</a:t>
            </a:r>
            <a:r>
              <a:rPr lang="en-US" i="1" dirty="0" smtClean="0"/>
              <a:t> </a:t>
            </a:r>
            <a:r>
              <a:rPr lang="en-US" dirty="0" smtClean="0"/>
              <a:t>– an apostate: one who having had taken </a:t>
            </a:r>
            <a:r>
              <a:rPr lang="en-US" i="1" dirty="0" err="1" smtClean="0"/>
              <a:t>amrit</a:t>
            </a:r>
            <a:r>
              <a:rPr lang="en-US" i="1" dirty="0" smtClean="0"/>
              <a:t>, </a:t>
            </a:r>
            <a:r>
              <a:rPr lang="en-US" dirty="0" smtClean="0"/>
              <a:t>has broken the rules of the </a:t>
            </a:r>
            <a:r>
              <a:rPr lang="en-US" i="1" dirty="0" err="1" smtClean="0"/>
              <a:t>Rehat</a:t>
            </a:r>
            <a:r>
              <a:rPr lang="en-US" i="1" dirty="0" smtClean="0"/>
              <a:t> </a:t>
            </a:r>
            <a:r>
              <a:rPr lang="en-US" i="1" dirty="0" err="1" smtClean="0"/>
              <a:t>Maryada</a:t>
            </a:r>
            <a:r>
              <a:rPr lang="en-US" i="1" dirty="0" smtClean="0"/>
              <a:t>.</a:t>
            </a:r>
            <a:endParaRPr lang="en-GB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u="sng" dirty="0" smtClean="0"/>
              <a:t>Anxiety of Sikhs and the problem of Sikh identity  </a:t>
            </a:r>
          </a:p>
          <a:p>
            <a:r>
              <a:rPr lang="en-US" dirty="0" smtClean="0"/>
              <a:t>If reform is to take place, then where does it end?  </a:t>
            </a:r>
          </a:p>
          <a:p>
            <a:r>
              <a:rPr lang="en-US" dirty="0" smtClean="0"/>
              <a:t>Will it result in future generations having no association with the form of the </a:t>
            </a:r>
            <a:r>
              <a:rPr lang="en-US" i="1" dirty="0" err="1" smtClean="0"/>
              <a:t>khalsa</a:t>
            </a:r>
            <a:r>
              <a:rPr lang="en-US" dirty="0" smtClean="0"/>
              <a:t>?  Will adaptation eventually result in the individual being labeled  a Sikh but not knowing what it is?  </a:t>
            </a:r>
          </a:p>
          <a:p>
            <a:r>
              <a:rPr lang="en-US" dirty="0" smtClean="0"/>
              <a:t>Will future  generations celebrate occasions such as </a:t>
            </a:r>
            <a:r>
              <a:rPr lang="en-US" i="1" dirty="0" err="1" smtClean="0"/>
              <a:t>Vaisakhi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err="1" smtClean="0"/>
              <a:t>Diwali</a:t>
            </a:r>
            <a:r>
              <a:rPr lang="en-US" i="1" dirty="0" smtClean="0"/>
              <a:t> </a:t>
            </a:r>
            <a:r>
              <a:rPr lang="en-US" dirty="0" smtClean="0"/>
              <a:t>and not have any idea what is being celebrated?  </a:t>
            </a:r>
          </a:p>
          <a:p>
            <a:r>
              <a:rPr lang="en-US" dirty="0" smtClean="0"/>
              <a:t>Questions such as these present an inescapable paradox when discussing the issue of present Sikh identity.  It is in matters such as these that support for the </a:t>
            </a:r>
            <a:r>
              <a:rPr lang="en-US" i="1" dirty="0" err="1" smtClean="0"/>
              <a:t>Rehat</a:t>
            </a:r>
            <a:r>
              <a:rPr lang="en-US" i="1" dirty="0" smtClean="0"/>
              <a:t> </a:t>
            </a:r>
            <a:r>
              <a:rPr lang="en-US" i="1" dirty="0" err="1" smtClean="0"/>
              <a:t>Maryada</a:t>
            </a:r>
            <a:r>
              <a:rPr lang="en-US" dirty="0" smtClean="0"/>
              <a:t> is understandable in defining Sikhs and Sikhism.  </a:t>
            </a:r>
          </a:p>
          <a:p>
            <a:r>
              <a:rPr lang="en-US" dirty="0" smtClean="0"/>
              <a:t>The argument from the orthodox point of view is that Sikhism will disintegrate without rules and regulations.  </a:t>
            </a:r>
          </a:p>
          <a:p>
            <a:r>
              <a:rPr lang="en-US" dirty="0" smtClean="0"/>
              <a:t>But there is an alternative view: retaining an orthodox definition of the </a:t>
            </a:r>
            <a:r>
              <a:rPr lang="en-US" i="1" dirty="0" err="1" smtClean="0"/>
              <a:t>Rehat</a:t>
            </a:r>
            <a:r>
              <a:rPr lang="en-US" i="1" dirty="0" smtClean="0"/>
              <a:t> </a:t>
            </a:r>
            <a:r>
              <a:rPr lang="en-US" i="1" dirty="0" err="1" smtClean="0"/>
              <a:t>Maryada</a:t>
            </a:r>
            <a:r>
              <a:rPr lang="en-US" dirty="0" smtClean="0"/>
              <a:t> may play its part in the confusion of identity because it could be argued that it is better to revise the </a:t>
            </a:r>
            <a:r>
              <a:rPr lang="en-US" i="1" dirty="0" err="1" smtClean="0"/>
              <a:t>Rehat</a:t>
            </a:r>
            <a:r>
              <a:rPr lang="en-US" dirty="0" smtClean="0"/>
              <a:t> to allow for Western influences and provide a wider definition of a Sikh rather than lose the religious orientation of future generations altogether.  </a:t>
            </a:r>
          </a:p>
          <a:p>
            <a:r>
              <a:rPr lang="en-US" dirty="0" smtClean="0"/>
              <a:t>The survival of the Sikh, indeed the </a:t>
            </a:r>
            <a:r>
              <a:rPr lang="en-US" i="1" dirty="0" err="1" smtClean="0"/>
              <a:t>khalsa</a:t>
            </a:r>
            <a:r>
              <a:rPr lang="en-US" dirty="0" smtClean="0"/>
              <a:t> tradition, is possible only through the younger generation, who must show a pride in their heritage.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Any questions from the 3 lectures so far?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Access the </a:t>
            </a:r>
            <a:r>
              <a:rPr lang="en-GB" dirty="0" err="1" smtClean="0"/>
              <a:t>Rehat</a:t>
            </a:r>
            <a:r>
              <a:rPr lang="en-GB" dirty="0" smtClean="0"/>
              <a:t> </a:t>
            </a:r>
            <a:r>
              <a:rPr lang="en-GB" dirty="0" err="1" smtClean="0"/>
              <a:t>Maryada</a:t>
            </a:r>
            <a:r>
              <a:rPr lang="en-GB" dirty="0" smtClean="0"/>
              <a:t> from </a:t>
            </a:r>
            <a:r>
              <a:rPr lang="en-GB" dirty="0" smtClean="0">
                <a:hlinkClick r:id="rId3"/>
              </a:rPr>
              <a:t>www.sgpc.net</a:t>
            </a:r>
            <a:r>
              <a:rPr lang="en-GB" dirty="0" smtClean="0"/>
              <a:t> Read the 1</a:t>
            </a:r>
            <a:r>
              <a:rPr lang="en-GB" baseline="30000" dirty="0" smtClean="0"/>
              <a:t>st</a:t>
            </a:r>
            <a:r>
              <a:rPr lang="en-GB" dirty="0" smtClean="0"/>
              <a:t> chapter on identity and critically assess </a:t>
            </a:r>
            <a:r>
              <a:rPr lang="en-US" dirty="0" smtClean="0"/>
              <a:t>how far you think a revised definition of a Sikh is needed?</a:t>
            </a:r>
            <a:r>
              <a:rPr lang="en-GB" dirty="0" smtClean="0"/>
              <a:t> </a:t>
            </a:r>
            <a:r>
              <a:rPr lang="en-US" dirty="0" smtClean="0"/>
              <a:t>Do you regard orthodoxy as necessary, 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Have a detailed look at the beliefs and practices of one of the sects/groups looked at today and assess what issue they present in terms of a uniform definition of Sikh identity as expressed in the </a:t>
            </a:r>
            <a:r>
              <a:rPr lang="en-US" dirty="0" err="1" smtClean="0"/>
              <a:t>Rehat</a:t>
            </a:r>
            <a:r>
              <a:rPr lang="en-US" dirty="0" smtClean="0"/>
              <a:t> </a:t>
            </a:r>
            <a:r>
              <a:rPr lang="en-US" dirty="0" err="1" smtClean="0"/>
              <a:t>Maryada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Critically evaluate Sikh attitudes towards caste in the </a:t>
            </a:r>
            <a:r>
              <a:rPr lang="en-US" dirty="0" err="1" smtClean="0"/>
              <a:t>Panth</a:t>
            </a:r>
            <a:r>
              <a:rPr lang="en-US" dirty="0" smtClean="0"/>
              <a:t> today. </a:t>
            </a:r>
            <a:endParaRPr lang="en-GB" dirty="0" smtClean="0"/>
          </a:p>
          <a:p>
            <a:pPr marL="514350" indent="-514350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10000"/>
          </a:bodyPr>
          <a:lstStyle/>
          <a:p>
            <a:r>
              <a:rPr lang="en-GB" dirty="0" err="1" smtClean="0"/>
              <a:t>Dvija</a:t>
            </a:r>
            <a:r>
              <a:rPr lang="en-GB" dirty="0" smtClean="0"/>
              <a:t> – sacred thread, </a:t>
            </a:r>
            <a:r>
              <a:rPr lang="en-GB" b="1" i="1" dirty="0" err="1" smtClean="0"/>
              <a:t>upanayam</a:t>
            </a:r>
            <a:endParaRPr lang="en-GB" dirty="0" smtClean="0"/>
          </a:p>
          <a:p>
            <a:r>
              <a:rPr lang="en-GB" dirty="0" smtClean="0"/>
              <a:t>Endogamous</a:t>
            </a:r>
          </a:p>
          <a:p>
            <a:r>
              <a:rPr lang="en-GB" dirty="0" smtClean="0"/>
              <a:t>Rules of eating together – commensality</a:t>
            </a:r>
          </a:p>
          <a:p>
            <a:r>
              <a:rPr lang="en-GB" dirty="0" smtClean="0"/>
              <a:t>Food very important – </a:t>
            </a:r>
            <a:r>
              <a:rPr lang="en-GB" dirty="0" err="1" smtClean="0"/>
              <a:t>kachha</a:t>
            </a:r>
            <a:r>
              <a:rPr lang="en-GB" dirty="0" smtClean="0"/>
              <a:t> and </a:t>
            </a:r>
            <a:r>
              <a:rPr lang="en-GB" dirty="0" err="1" smtClean="0"/>
              <a:t>pakka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(</a:t>
            </a:r>
            <a:r>
              <a:rPr lang="en-GB" b="1" i="1" dirty="0" smtClean="0"/>
              <a:t>remember here the importance of </a:t>
            </a:r>
            <a:r>
              <a:rPr lang="en-GB" b="1" i="1" dirty="0" err="1" smtClean="0"/>
              <a:t>langar</a:t>
            </a:r>
            <a:r>
              <a:rPr lang="en-GB" b="1" i="1" dirty="0" smtClean="0"/>
              <a:t> in a Sikh </a:t>
            </a:r>
            <a:r>
              <a:rPr lang="en-GB" b="1" i="1" dirty="0" err="1" smtClean="0"/>
              <a:t>Gurdwara</a:t>
            </a:r>
            <a:r>
              <a:rPr lang="en-GB" b="1" i="1" dirty="0" smtClean="0"/>
              <a:t>)</a:t>
            </a:r>
          </a:p>
          <a:p>
            <a:r>
              <a:rPr lang="en-GB" dirty="0" smtClean="0"/>
              <a:t>Exalted position of </a:t>
            </a:r>
            <a:r>
              <a:rPr lang="en-GB" dirty="0" err="1" smtClean="0"/>
              <a:t>brahmins</a:t>
            </a:r>
            <a:r>
              <a:rPr lang="en-GB" dirty="0" smtClean="0"/>
              <a:t> – rituals, sacrifices, ‘god-like’</a:t>
            </a:r>
          </a:p>
          <a:p>
            <a:r>
              <a:rPr lang="en-GB" dirty="0" smtClean="0"/>
              <a:t>Hierarchical system – Dumont’s “Homo </a:t>
            </a:r>
            <a:r>
              <a:rPr lang="en-GB" dirty="0" err="1" smtClean="0"/>
              <a:t>Hierarchicus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Occupations</a:t>
            </a:r>
          </a:p>
          <a:p>
            <a:r>
              <a:rPr lang="en-GB" dirty="0" smtClean="0"/>
              <a:t>Untouchables (reforms: </a:t>
            </a:r>
            <a:r>
              <a:rPr lang="en-GB" dirty="0" err="1" smtClean="0"/>
              <a:t>Dalits</a:t>
            </a:r>
            <a:r>
              <a:rPr lang="en-GB" dirty="0" smtClean="0"/>
              <a:t>, </a:t>
            </a:r>
            <a:r>
              <a:rPr lang="en-GB" dirty="0" err="1" smtClean="0"/>
              <a:t>Harijans</a:t>
            </a:r>
            <a:r>
              <a:rPr lang="en-GB" dirty="0" smtClean="0"/>
              <a:t>, Scheduled Classes = leather workers (</a:t>
            </a:r>
            <a:r>
              <a:rPr lang="en-GB" dirty="0" err="1" smtClean="0"/>
              <a:t>chamar</a:t>
            </a:r>
            <a:r>
              <a:rPr lang="en-GB" dirty="0" smtClean="0"/>
              <a:t>), sweepers (</a:t>
            </a:r>
            <a:r>
              <a:rPr lang="en-GB" dirty="0" err="1" smtClean="0"/>
              <a:t>chuhra</a:t>
            </a:r>
            <a:r>
              <a:rPr lang="en-GB" dirty="0" smtClean="0"/>
              <a:t>), barbers (</a:t>
            </a:r>
            <a:r>
              <a:rPr lang="en-GB" dirty="0" err="1" smtClean="0"/>
              <a:t>nai</a:t>
            </a:r>
            <a:r>
              <a:rPr lang="en-GB" dirty="0" smtClean="0"/>
              <a:t>), washers (</a:t>
            </a:r>
            <a:r>
              <a:rPr lang="en-GB" dirty="0" err="1" smtClean="0"/>
              <a:t>dhaubi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Sikh Gurus and Caste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Evidence from GGS – all Gurus spoke out against caste</a:t>
            </a:r>
          </a:p>
          <a:p>
            <a:r>
              <a:rPr lang="en-GB" dirty="0" smtClean="0"/>
              <a:t>Guru Nanak refused sacred thread</a:t>
            </a:r>
          </a:p>
          <a:p>
            <a:r>
              <a:rPr lang="en-GB" dirty="0" smtClean="0"/>
              <a:t>Openly associated and mingled with lower castes – would have been frowned upon in his period</a:t>
            </a:r>
          </a:p>
          <a:p>
            <a:r>
              <a:rPr lang="en-GB" dirty="0" smtClean="0"/>
              <a:t>Spoke out against elevated position of </a:t>
            </a:r>
            <a:r>
              <a:rPr lang="en-GB" dirty="0" err="1" smtClean="0"/>
              <a:t>brahmins</a:t>
            </a:r>
            <a:r>
              <a:rPr lang="en-GB" dirty="0" smtClean="0"/>
              <a:t> – his way was interiorized/personal</a:t>
            </a:r>
          </a:p>
          <a:p>
            <a:r>
              <a:rPr lang="en-GB" dirty="0" smtClean="0"/>
              <a:t>No need for </a:t>
            </a:r>
            <a:r>
              <a:rPr lang="en-GB" dirty="0" err="1" smtClean="0"/>
              <a:t>brahmins</a:t>
            </a:r>
            <a:endParaRPr lang="en-GB" dirty="0" smtClean="0"/>
          </a:p>
          <a:p>
            <a:r>
              <a:rPr lang="en-GB" dirty="0" smtClean="0"/>
              <a:t>Emphasized eating together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85000" lnSpcReduction="20000"/>
          </a:bodyPr>
          <a:lstStyle/>
          <a:p>
            <a:pPr hangingPunct="0">
              <a:buNone/>
            </a:pPr>
            <a:r>
              <a:rPr lang="en-GB" dirty="0" smtClean="0"/>
              <a:t>In his following composition, Guru Nanak openly spoke of the worthlessness of caste:</a:t>
            </a:r>
          </a:p>
          <a:p>
            <a:pPr hangingPunct="0">
              <a:buNone/>
            </a:pPr>
            <a:r>
              <a:rPr lang="en-GB" dirty="0" smtClean="0"/>
              <a:t> </a:t>
            </a:r>
          </a:p>
          <a:p>
            <a:pPr hangingPunct="0">
              <a:buNone/>
            </a:pPr>
            <a:r>
              <a:rPr lang="en-GB" dirty="0" smtClean="0"/>
              <a:t>	</a:t>
            </a:r>
            <a:r>
              <a:rPr lang="en-GB" b="1" dirty="0" smtClean="0"/>
              <a:t>Worthless is caste and worthless an exalted name,</a:t>
            </a:r>
          </a:p>
          <a:p>
            <a:pPr hangingPunct="0">
              <a:buNone/>
            </a:pPr>
            <a:r>
              <a:rPr lang="en-GB" b="1" dirty="0" smtClean="0"/>
              <a:t>	For all mankind there is but a single refuge. (AG 83) </a:t>
            </a:r>
            <a:r>
              <a:rPr lang="en-GB" dirty="0" smtClean="0"/>
              <a:t> </a:t>
            </a:r>
          </a:p>
          <a:p>
            <a:pPr hangingPunct="0">
              <a:buNone/>
            </a:pPr>
            <a:endParaRPr lang="en-GB" dirty="0" smtClean="0"/>
          </a:p>
          <a:p>
            <a:pPr hangingPunct="0">
              <a:buNone/>
            </a:pPr>
            <a:r>
              <a:rPr lang="en-GB" dirty="0" smtClean="0"/>
              <a:t>Guru Nanak’s message was also repeated by his successors, in the following hymn Guru </a:t>
            </a:r>
            <a:r>
              <a:rPr lang="en-GB" dirty="0" err="1" smtClean="0"/>
              <a:t>Amar</a:t>
            </a:r>
            <a:r>
              <a:rPr lang="en-GB" dirty="0" smtClean="0"/>
              <a:t> Das, the fourth guru, says:</a:t>
            </a:r>
          </a:p>
          <a:p>
            <a:pPr hangingPunct="0">
              <a:buNone/>
            </a:pPr>
            <a:r>
              <a:rPr lang="en-GB" dirty="0" smtClean="0"/>
              <a:t> </a:t>
            </a:r>
          </a:p>
          <a:p>
            <a:pPr hangingPunct="0">
              <a:buNone/>
            </a:pPr>
            <a:r>
              <a:rPr lang="en-GB" dirty="0" smtClean="0"/>
              <a:t>	</a:t>
            </a:r>
            <a:r>
              <a:rPr lang="en-GB" b="1" dirty="0" smtClean="0"/>
              <a:t>When you die you do not carry your caste with you.</a:t>
            </a:r>
          </a:p>
          <a:p>
            <a:pPr hangingPunct="0">
              <a:buNone/>
            </a:pPr>
            <a:r>
              <a:rPr lang="en-GB" b="1" dirty="0" smtClean="0"/>
              <a:t>	It is your deeds [and not your caste] which will determine your fate. (AG 363)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Guru </a:t>
            </a:r>
            <a:r>
              <a:rPr lang="en-GB" dirty="0" err="1" smtClean="0"/>
              <a:t>Gobind</a:t>
            </a:r>
            <a:r>
              <a:rPr lang="en-GB" dirty="0" smtClean="0"/>
              <a:t> Singh’s creation of the </a:t>
            </a:r>
            <a:r>
              <a:rPr lang="en-GB" dirty="0" err="1" smtClean="0"/>
              <a:t>Khalsa</a:t>
            </a:r>
            <a:endParaRPr lang="en-GB" dirty="0" smtClean="0"/>
          </a:p>
          <a:p>
            <a:r>
              <a:rPr lang="en-GB" dirty="0" err="1" smtClean="0"/>
              <a:t>Langar</a:t>
            </a:r>
            <a:r>
              <a:rPr lang="en-GB" dirty="0" smtClean="0"/>
              <a:t>/</a:t>
            </a:r>
            <a:r>
              <a:rPr lang="en-GB" dirty="0" err="1" smtClean="0"/>
              <a:t>karah</a:t>
            </a:r>
            <a:r>
              <a:rPr lang="en-GB" dirty="0" smtClean="0"/>
              <a:t> </a:t>
            </a:r>
            <a:r>
              <a:rPr lang="en-GB" dirty="0" err="1" smtClean="0"/>
              <a:t>prasad</a:t>
            </a:r>
            <a:endParaRPr lang="en-GB" dirty="0" smtClean="0"/>
          </a:p>
          <a:p>
            <a:r>
              <a:rPr lang="en-GB" dirty="0" err="1" smtClean="0"/>
              <a:t>Bhagat</a:t>
            </a:r>
            <a:r>
              <a:rPr lang="en-GB" dirty="0" smtClean="0"/>
              <a:t> </a:t>
            </a:r>
            <a:r>
              <a:rPr lang="en-GB" dirty="0" err="1" smtClean="0"/>
              <a:t>bani</a:t>
            </a:r>
            <a:endParaRPr lang="en-GB" dirty="0" smtClean="0"/>
          </a:p>
          <a:p>
            <a:r>
              <a:rPr lang="en-GB" dirty="0" smtClean="0"/>
              <a:t>4 doors at </a:t>
            </a:r>
            <a:r>
              <a:rPr lang="en-GB" dirty="0" err="1" smtClean="0"/>
              <a:t>Harmandir</a:t>
            </a:r>
            <a:endParaRPr lang="en-GB" dirty="0" smtClean="0"/>
          </a:p>
          <a:p>
            <a:r>
              <a:rPr lang="en-GB" dirty="0" smtClean="0"/>
              <a:t>Theoretically equal in status – masses of lower castes converted to Sikhism in hope of equality</a:t>
            </a:r>
          </a:p>
          <a:p>
            <a:r>
              <a:rPr lang="en-GB" dirty="0" smtClean="0"/>
              <a:t>Term “</a:t>
            </a:r>
            <a:r>
              <a:rPr lang="en-GB" dirty="0" err="1" smtClean="0"/>
              <a:t>mazhabi</a:t>
            </a:r>
            <a:r>
              <a:rPr lang="en-GB" dirty="0" smtClean="0"/>
              <a:t>” – why? Patronizing? Stigma of </a:t>
            </a:r>
            <a:r>
              <a:rPr lang="en-GB" dirty="0" err="1" smtClean="0"/>
              <a:t>untouchability</a:t>
            </a:r>
            <a:r>
              <a:rPr lang="en-GB" dirty="0" smtClean="0"/>
              <a:t> remained </a:t>
            </a:r>
          </a:p>
          <a:p>
            <a:r>
              <a:rPr lang="en-GB" dirty="0" smtClean="0"/>
              <a:t>Did Gurus intend on eradicating? Or caste did not matter in qualifying for </a:t>
            </a:r>
            <a:r>
              <a:rPr lang="en-GB" dirty="0" err="1" smtClean="0"/>
              <a:t>mukti</a:t>
            </a:r>
            <a:r>
              <a:rPr lang="en-GB" dirty="0" smtClean="0"/>
              <a:t>?</a:t>
            </a:r>
          </a:p>
          <a:p>
            <a:r>
              <a:rPr lang="en-GB" dirty="0" smtClean="0"/>
              <a:t>All ten were </a:t>
            </a:r>
            <a:r>
              <a:rPr lang="en-GB" dirty="0" err="1" smtClean="0"/>
              <a:t>khatris</a:t>
            </a:r>
            <a:r>
              <a:rPr lang="en-GB" dirty="0" smtClean="0"/>
              <a:t> themselves, offspring married </a:t>
            </a:r>
            <a:r>
              <a:rPr lang="en-GB" dirty="0" err="1" smtClean="0"/>
              <a:t>endogamously</a:t>
            </a:r>
            <a:endParaRPr lang="en-GB" dirty="0" smtClean="0"/>
          </a:p>
          <a:p>
            <a:r>
              <a:rPr lang="en-GB" dirty="0" smtClean="0"/>
              <a:t>Endogamy remained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3948</Words>
  <Application>Microsoft Office PowerPoint</Application>
  <PresentationFormat>On-screen Show (4:3)</PresentationFormat>
  <Paragraphs>353</Paragraphs>
  <Slides>54</Slides>
  <Notes>54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Sikhism Lecture 3</vt:lpstr>
      <vt:lpstr>The Caste System</vt:lpstr>
      <vt:lpstr>Caste in Hinduism</vt:lpstr>
      <vt:lpstr>Slide 4</vt:lpstr>
      <vt:lpstr>Slide 5</vt:lpstr>
      <vt:lpstr>Slide 6</vt:lpstr>
      <vt:lpstr>The Sikh Gurus and Caste</vt:lpstr>
      <vt:lpstr>Slide 8</vt:lpstr>
      <vt:lpstr>Slide 9</vt:lpstr>
      <vt:lpstr>Slide 10</vt:lpstr>
      <vt:lpstr>Slide 11</vt:lpstr>
      <vt:lpstr>The Ravidasis</vt:lpstr>
      <vt:lpstr>Guru Ravidas</vt:lpstr>
      <vt:lpstr>Slide 14</vt:lpstr>
      <vt:lpstr>Slide 15</vt:lpstr>
      <vt:lpstr>Slide 16</vt:lpstr>
      <vt:lpstr>The Valmiki Community</vt:lpstr>
      <vt:lpstr>The mass conversion of chuhras to the Sikh faith</vt:lpstr>
      <vt:lpstr>Slide 19</vt:lpstr>
      <vt:lpstr>Slide 20</vt:lpstr>
      <vt:lpstr>Slide 21</vt:lpstr>
      <vt:lpstr>Slide 22</vt:lpstr>
      <vt:lpstr>Slide 23</vt:lpstr>
      <vt:lpstr>Sects in Sikhism: THE NAMDHARIS</vt:lpstr>
      <vt:lpstr>Slide 25</vt:lpstr>
      <vt:lpstr>Slide 26</vt:lpstr>
      <vt:lpstr>Slide 27</vt:lpstr>
      <vt:lpstr>Slide 28</vt:lpstr>
      <vt:lpstr>Slide 29</vt:lpstr>
      <vt:lpstr>Guru Jagjit Singh – current Guru of the Namdharis </vt:lpstr>
      <vt:lpstr>Guru Ram Singh – Namdharis lament in his return</vt:lpstr>
      <vt:lpstr>3HO (Happy, Holy, Healthy Organization) Sikh Dharma of the Western Hemisphere</vt:lpstr>
      <vt:lpstr>Yogi Bhajan</vt:lpstr>
      <vt:lpstr>Slide 34</vt:lpstr>
      <vt:lpstr>Slide 35</vt:lpstr>
      <vt:lpstr>Slide 36</vt:lpstr>
      <vt:lpstr>Kundalini Yoga</vt:lpstr>
      <vt:lpstr>White Tantra</vt:lpstr>
      <vt:lpstr>A Gori Sikh</vt:lpstr>
      <vt:lpstr>ISSUES OF IDENTITY IN THE PANTH</vt:lpstr>
      <vt:lpstr>Slide 41</vt:lpstr>
      <vt:lpstr>Slide 42</vt:lpstr>
      <vt:lpstr>Slide 43</vt:lpstr>
      <vt:lpstr>Slide 44</vt:lpstr>
      <vt:lpstr>Slide 45</vt:lpstr>
      <vt:lpstr>The Rehat Maryada</vt:lpstr>
      <vt:lpstr>Slide 47</vt:lpstr>
      <vt:lpstr>Slide 48</vt:lpstr>
      <vt:lpstr>Slide 49</vt:lpstr>
      <vt:lpstr>An Akali Sikh (contemporary depiction also)</vt:lpstr>
      <vt:lpstr>Sikh Orthodoxy?</vt:lpstr>
      <vt:lpstr>Slide 52</vt:lpstr>
      <vt:lpstr>Slide 53</vt:lpstr>
      <vt:lpstr>ACTIVITY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Sikhism Lecture 3</dc:title>
  <dc:creator>takhar</dc:creator>
  <cp:lastModifiedBy>takhar</cp:lastModifiedBy>
  <cp:revision>45</cp:revision>
  <dcterms:created xsi:type="dcterms:W3CDTF">2009-01-21T11:04:24Z</dcterms:created>
  <dcterms:modified xsi:type="dcterms:W3CDTF">2009-01-22T13:02:08Z</dcterms:modified>
</cp:coreProperties>
</file>