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2" r:id="rId2"/>
    <p:sldId id="266" r:id="rId3"/>
    <p:sldId id="267" r:id="rId4"/>
    <p:sldId id="262" r:id="rId5"/>
    <p:sldId id="265" r:id="rId6"/>
    <p:sldId id="271" r:id="rId7"/>
    <p:sldId id="274" r:id="rId8"/>
    <p:sldId id="275" r:id="rId9"/>
    <p:sldId id="268" r:id="rId10"/>
    <p:sldId id="269" r:id="rId11"/>
    <p:sldId id="270" r:id="rId12"/>
    <p:sldId id="273"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EC87CD-B6DD-4BED-B4FA-188FB0463696}" type="datetimeFigureOut">
              <a:rPr lang="fr-FR" smtClean="0"/>
              <a:t>18/10/2017</a:t>
            </a:fld>
            <a:endParaRPr lang="fr-F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DB8BED-599F-4C1D-B444-F537483E5016}" type="slidenum">
              <a:rPr lang="fr-FR" smtClean="0"/>
              <a:t>‹#›</a:t>
            </a:fld>
            <a:endParaRPr lang="fr-FR"/>
          </a:p>
        </p:txBody>
      </p:sp>
    </p:spTree>
    <p:extLst>
      <p:ext uri="{BB962C8B-B14F-4D97-AF65-F5344CB8AC3E}">
        <p14:creationId xmlns:p14="http://schemas.microsoft.com/office/powerpoint/2010/main" val="646973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DDDDA252-274C-4A4C-9CDC-980C1F0BF963}" type="datetimeFigureOut">
              <a:rPr lang="fr-FR" smtClean="0"/>
              <a:t>18/10/2017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79FE440-7593-4757-A5E5-1D1BEF2AE125}" type="slidenum">
              <a:rPr lang="fr-FR" smtClean="0"/>
              <a:t>‹#›</a:t>
            </a:fld>
            <a:endParaRPr lang="fr-FR"/>
          </a:p>
        </p:txBody>
      </p:sp>
    </p:spTree>
    <p:extLst>
      <p:ext uri="{BB962C8B-B14F-4D97-AF65-F5344CB8AC3E}">
        <p14:creationId xmlns:p14="http://schemas.microsoft.com/office/powerpoint/2010/main" val="537988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DDDDA252-274C-4A4C-9CDC-980C1F0BF963}" type="datetimeFigureOut">
              <a:rPr lang="fr-FR" smtClean="0"/>
              <a:t>18/10/2017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79FE440-7593-4757-A5E5-1D1BEF2AE125}" type="slidenum">
              <a:rPr lang="fr-FR" smtClean="0"/>
              <a:t>‹#›</a:t>
            </a:fld>
            <a:endParaRPr lang="fr-FR"/>
          </a:p>
        </p:txBody>
      </p:sp>
    </p:spTree>
    <p:extLst>
      <p:ext uri="{BB962C8B-B14F-4D97-AF65-F5344CB8AC3E}">
        <p14:creationId xmlns:p14="http://schemas.microsoft.com/office/powerpoint/2010/main" val="2037668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DDDDA252-274C-4A4C-9CDC-980C1F0BF963}" type="datetimeFigureOut">
              <a:rPr lang="fr-FR" smtClean="0"/>
              <a:t>18/10/2017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79FE440-7593-4757-A5E5-1D1BEF2AE125}" type="slidenum">
              <a:rPr lang="fr-FR" smtClean="0"/>
              <a:t>‹#›</a:t>
            </a:fld>
            <a:endParaRPr lang="fr-FR"/>
          </a:p>
        </p:txBody>
      </p:sp>
    </p:spTree>
    <p:extLst>
      <p:ext uri="{BB962C8B-B14F-4D97-AF65-F5344CB8AC3E}">
        <p14:creationId xmlns:p14="http://schemas.microsoft.com/office/powerpoint/2010/main" val="3956465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DDDDA252-274C-4A4C-9CDC-980C1F0BF963}" type="datetimeFigureOut">
              <a:rPr lang="fr-FR" smtClean="0"/>
              <a:t>18/10/2017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79FE440-7593-4757-A5E5-1D1BEF2AE125}" type="slidenum">
              <a:rPr lang="fr-FR" smtClean="0"/>
              <a:t>‹#›</a:t>
            </a:fld>
            <a:endParaRPr lang="fr-FR"/>
          </a:p>
        </p:txBody>
      </p:sp>
    </p:spTree>
    <p:extLst>
      <p:ext uri="{BB962C8B-B14F-4D97-AF65-F5344CB8AC3E}">
        <p14:creationId xmlns:p14="http://schemas.microsoft.com/office/powerpoint/2010/main" val="768394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DDA252-274C-4A4C-9CDC-980C1F0BF963}" type="datetimeFigureOut">
              <a:rPr lang="fr-FR" smtClean="0"/>
              <a:t>18/10/2017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79FE440-7593-4757-A5E5-1D1BEF2AE125}" type="slidenum">
              <a:rPr lang="fr-FR" smtClean="0"/>
              <a:t>‹#›</a:t>
            </a:fld>
            <a:endParaRPr lang="fr-FR"/>
          </a:p>
        </p:txBody>
      </p:sp>
    </p:spTree>
    <p:extLst>
      <p:ext uri="{BB962C8B-B14F-4D97-AF65-F5344CB8AC3E}">
        <p14:creationId xmlns:p14="http://schemas.microsoft.com/office/powerpoint/2010/main" val="4105223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DDDDA252-274C-4A4C-9CDC-980C1F0BF963}" type="datetimeFigureOut">
              <a:rPr lang="fr-FR" smtClean="0"/>
              <a:t>18/10/2017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79FE440-7593-4757-A5E5-1D1BEF2AE125}" type="slidenum">
              <a:rPr lang="fr-FR" smtClean="0"/>
              <a:t>‹#›</a:t>
            </a:fld>
            <a:endParaRPr lang="fr-FR"/>
          </a:p>
        </p:txBody>
      </p:sp>
    </p:spTree>
    <p:extLst>
      <p:ext uri="{BB962C8B-B14F-4D97-AF65-F5344CB8AC3E}">
        <p14:creationId xmlns:p14="http://schemas.microsoft.com/office/powerpoint/2010/main" val="2882923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DDDDA252-274C-4A4C-9CDC-980C1F0BF963}" type="datetimeFigureOut">
              <a:rPr lang="fr-FR" smtClean="0"/>
              <a:t>18/10/2017</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779FE440-7593-4757-A5E5-1D1BEF2AE125}" type="slidenum">
              <a:rPr lang="fr-FR" smtClean="0"/>
              <a:t>‹#›</a:t>
            </a:fld>
            <a:endParaRPr lang="fr-FR"/>
          </a:p>
        </p:txBody>
      </p:sp>
    </p:spTree>
    <p:extLst>
      <p:ext uri="{BB962C8B-B14F-4D97-AF65-F5344CB8AC3E}">
        <p14:creationId xmlns:p14="http://schemas.microsoft.com/office/powerpoint/2010/main" val="3244167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DDDDA252-274C-4A4C-9CDC-980C1F0BF963}" type="datetimeFigureOut">
              <a:rPr lang="fr-FR" smtClean="0"/>
              <a:t>18/10/2017</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779FE440-7593-4757-A5E5-1D1BEF2AE125}" type="slidenum">
              <a:rPr lang="fr-FR" smtClean="0"/>
              <a:t>‹#›</a:t>
            </a:fld>
            <a:endParaRPr lang="fr-FR"/>
          </a:p>
        </p:txBody>
      </p:sp>
    </p:spTree>
    <p:extLst>
      <p:ext uri="{BB962C8B-B14F-4D97-AF65-F5344CB8AC3E}">
        <p14:creationId xmlns:p14="http://schemas.microsoft.com/office/powerpoint/2010/main" val="1689279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DDA252-274C-4A4C-9CDC-980C1F0BF963}" type="datetimeFigureOut">
              <a:rPr lang="fr-FR" smtClean="0"/>
              <a:t>18/10/2017</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779FE440-7593-4757-A5E5-1D1BEF2AE125}" type="slidenum">
              <a:rPr lang="fr-FR" smtClean="0"/>
              <a:t>‹#›</a:t>
            </a:fld>
            <a:endParaRPr lang="fr-FR"/>
          </a:p>
        </p:txBody>
      </p:sp>
    </p:spTree>
    <p:extLst>
      <p:ext uri="{BB962C8B-B14F-4D97-AF65-F5344CB8AC3E}">
        <p14:creationId xmlns:p14="http://schemas.microsoft.com/office/powerpoint/2010/main" val="957354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DDA252-274C-4A4C-9CDC-980C1F0BF963}" type="datetimeFigureOut">
              <a:rPr lang="fr-FR" smtClean="0"/>
              <a:t>18/10/2017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79FE440-7593-4757-A5E5-1D1BEF2AE125}" type="slidenum">
              <a:rPr lang="fr-FR" smtClean="0"/>
              <a:t>‹#›</a:t>
            </a:fld>
            <a:endParaRPr lang="fr-FR"/>
          </a:p>
        </p:txBody>
      </p:sp>
    </p:spTree>
    <p:extLst>
      <p:ext uri="{BB962C8B-B14F-4D97-AF65-F5344CB8AC3E}">
        <p14:creationId xmlns:p14="http://schemas.microsoft.com/office/powerpoint/2010/main" val="2699402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DDA252-274C-4A4C-9CDC-980C1F0BF963}" type="datetimeFigureOut">
              <a:rPr lang="fr-FR" smtClean="0"/>
              <a:t>18/10/2017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79FE440-7593-4757-A5E5-1D1BEF2AE125}" type="slidenum">
              <a:rPr lang="fr-FR" smtClean="0"/>
              <a:t>‹#›</a:t>
            </a:fld>
            <a:endParaRPr lang="fr-FR"/>
          </a:p>
        </p:txBody>
      </p:sp>
    </p:spTree>
    <p:extLst>
      <p:ext uri="{BB962C8B-B14F-4D97-AF65-F5344CB8AC3E}">
        <p14:creationId xmlns:p14="http://schemas.microsoft.com/office/powerpoint/2010/main" val="3294414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DDA252-274C-4A4C-9CDC-980C1F0BF963}" type="datetimeFigureOut">
              <a:rPr lang="fr-FR" smtClean="0"/>
              <a:t>18/10/2017</a:t>
            </a:fld>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FE440-7593-4757-A5E5-1D1BEF2AE125}" type="slidenum">
              <a:rPr lang="fr-FR" smtClean="0"/>
              <a:t>‹#›</a:t>
            </a:fld>
            <a:endParaRPr lang="fr-FR"/>
          </a:p>
        </p:txBody>
      </p:sp>
    </p:spTree>
    <p:extLst>
      <p:ext uri="{BB962C8B-B14F-4D97-AF65-F5344CB8AC3E}">
        <p14:creationId xmlns:p14="http://schemas.microsoft.com/office/powerpoint/2010/main" val="35140856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7" Type="http://schemas.openxmlformats.org/officeDocument/2006/relationships/image" Target="../media/image8.jp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g"/><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7.xml"/><Relationship Id="rId1" Type="http://schemas.openxmlformats.org/officeDocument/2006/relationships/video" Target="https://www.youtube.com/embed/e6xE_JpQh7U" TargetMode="External"/><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s-ES" dirty="0" err="1" smtClean="0"/>
              <a:t>Objectives</a:t>
            </a:r>
            <a:r>
              <a:rPr lang="es-ES" dirty="0" smtClean="0"/>
              <a:t>:</a:t>
            </a:r>
            <a:br>
              <a:rPr lang="es-ES" dirty="0" smtClean="0"/>
            </a:br>
            <a:endParaRPr lang="es-ES" dirty="0"/>
          </a:p>
        </p:txBody>
      </p:sp>
      <p:sp>
        <p:nvSpPr>
          <p:cNvPr id="3" name="Subtitle 2"/>
          <p:cNvSpPr>
            <a:spLocks noGrp="1"/>
          </p:cNvSpPr>
          <p:nvPr>
            <p:ph type="subTitle" idx="1"/>
          </p:nvPr>
        </p:nvSpPr>
        <p:spPr>
          <a:xfrm>
            <a:off x="1331640" y="3140968"/>
            <a:ext cx="6440760" cy="2497832"/>
          </a:xfrm>
        </p:spPr>
        <p:txBody>
          <a:bodyPr>
            <a:normAutofit fontScale="55000" lnSpcReduction="20000"/>
          </a:bodyPr>
          <a:lstStyle/>
          <a:p>
            <a:r>
              <a:rPr lang="es-ES" dirty="0" smtClean="0">
                <a:solidFill>
                  <a:srgbClr val="FF0000"/>
                </a:solidFill>
              </a:rPr>
              <a:t>To </a:t>
            </a:r>
            <a:r>
              <a:rPr lang="es-ES" dirty="0" err="1" smtClean="0">
                <a:solidFill>
                  <a:srgbClr val="FF0000"/>
                </a:solidFill>
              </a:rPr>
              <a:t>start</a:t>
            </a:r>
            <a:r>
              <a:rPr lang="es-ES" dirty="0" smtClean="0">
                <a:solidFill>
                  <a:srgbClr val="FF0000"/>
                </a:solidFill>
              </a:rPr>
              <a:t> </a:t>
            </a:r>
            <a:r>
              <a:rPr lang="es-ES" dirty="0" err="1" smtClean="0">
                <a:solidFill>
                  <a:srgbClr val="FF0000"/>
                </a:solidFill>
              </a:rPr>
              <a:t>thinking</a:t>
            </a:r>
            <a:r>
              <a:rPr lang="es-ES" dirty="0" smtClean="0">
                <a:solidFill>
                  <a:srgbClr val="FF0000"/>
                </a:solidFill>
              </a:rPr>
              <a:t> </a:t>
            </a:r>
            <a:r>
              <a:rPr lang="es-ES" dirty="0" err="1" smtClean="0">
                <a:solidFill>
                  <a:srgbClr val="FF0000"/>
                </a:solidFill>
              </a:rPr>
              <a:t>about</a:t>
            </a:r>
            <a:r>
              <a:rPr lang="es-ES" dirty="0" smtClean="0">
                <a:solidFill>
                  <a:srgbClr val="FF0000"/>
                </a:solidFill>
              </a:rPr>
              <a:t> </a:t>
            </a:r>
            <a:r>
              <a:rPr lang="es-ES" dirty="0" err="1" smtClean="0">
                <a:solidFill>
                  <a:srgbClr val="FF0000"/>
                </a:solidFill>
              </a:rPr>
              <a:t>the</a:t>
            </a:r>
            <a:r>
              <a:rPr lang="es-ES" dirty="0" smtClean="0">
                <a:solidFill>
                  <a:srgbClr val="FF0000"/>
                </a:solidFill>
              </a:rPr>
              <a:t> </a:t>
            </a:r>
            <a:r>
              <a:rPr lang="es-ES" dirty="0" err="1" smtClean="0">
                <a:solidFill>
                  <a:srgbClr val="FF0000"/>
                </a:solidFill>
              </a:rPr>
              <a:t>future</a:t>
            </a:r>
            <a:r>
              <a:rPr lang="es-ES" dirty="0" smtClean="0">
                <a:solidFill>
                  <a:srgbClr val="FF0000"/>
                </a:solidFill>
              </a:rPr>
              <a:t> and </a:t>
            </a:r>
            <a:r>
              <a:rPr lang="es-ES" dirty="0" err="1" smtClean="0">
                <a:solidFill>
                  <a:srgbClr val="FF0000"/>
                </a:solidFill>
              </a:rPr>
              <a:t>what</a:t>
            </a:r>
            <a:r>
              <a:rPr lang="es-ES" dirty="0" smtClean="0">
                <a:solidFill>
                  <a:srgbClr val="FF0000"/>
                </a:solidFill>
              </a:rPr>
              <a:t> </a:t>
            </a:r>
            <a:r>
              <a:rPr lang="es-ES" dirty="0" err="1" smtClean="0">
                <a:solidFill>
                  <a:srgbClr val="FF0000"/>
                </a:solidFill>
              </a:rPr>
              <a:t>we</a:t>
            </a:r>
            <a:r>
              <a:rPr lang="es-ES" dirty="0" smtClean="0">
                <a:solidFill>
                  <a:srgbClr val="FF0000"/>
                </a:solidFill>
              </a:rPr>
              <a:t> </a:t>
            </a:r>
            <a:r>
              <a:rPr lang="es-ES" dirty="0" err="1" smtClean="0">
                <a:solidFill>
                  <a:srgbClr val="FF0000"/>
                </a:solidFill>
              </a:rPr>
              <a:t>will</a:t>
            </a:r>
            <a:r>
              <a:rPr lang="es-ES" dirty="0" smtClean="0">
                <a:solidFill>
                  <a:srgbClr val="FF0000"/>
                </a:solidFill>
              </a:rPr>
              <a:t> do </a:t>
            </a:r>
            <a:r>
              <a:rPr lang="es-ES" dirty="0" err="1" smtClean="0">
                <a:solidFill>
                  <a:srgbClr val="FF0000"/>
                </a:solidFill>
              </a:rPr>
              <a:t>after</a:t>
            </a:r>
            <a:r>
              <a:rPr lang="es-ES" dirty="0" smtClean="0">
                <a:solidFill>
                  <a:srgbClr val="FF0000"/>
                </a:solidFill>
              </a:rPr>
              <a:t> </a:t>
            </a:r>
            <a:r>
              <a:rPr lang="es-ES" dirty="0" err="1" smtClean="0">
                <a:solidFill>
                  <a:srgbClr val="FF0000"/>
                </a:solidFill>
              </a:rPr>
              <a:t>school</a:t>
            </a:r>
            <a:r>
              <a:rPr lang="es-ES" dirty="0" smtClean="0">
                <a:solidFill>
                  <a:srgbClr val="FF0000"/>
                </a:solidFill>
              </a:rPr>
              <a:t>.</a:t>
            </a:r>
          </a:p>
          <a:p>
            <a:r>
              <a:rPr lang="es-ES" dirty="0" smtClean="0">
                <a:solidFill>
                  <a:srgbClr val="FF0000"/>
                </a:solidFill>
              </a:rPr>
              <a:t>To </a:t>
            </a:r>
            <a:r>
              <a:rPr lang="es-ES" dirty="0" err="1" smtClean="0">
                <a:solidFill>
                  <a:srgbClr val="FF0000"/>
                </a:solidFill>
              </a:rPr>
              <a:t>Learn</a:t>
            </a:r>
            <a:r>
              <a:rPr lang="es-ES" dirty="0" smtClean="0">
                <a:solidFill>
                  <a:srgbClr val="FF0000"/>
                </a:solidFill>
              </a:rPr>
              <a:t> </a:t>
            </a:r>
            <a:r>
              <a:rPr lang="es-ES" dirty="0" err="1" smtClean="0">
                <a:solidFill>
                  <a:srgbClr val="FF0000"/>
                </a:solidFill>
              </a:rPr>
              <a:t>vocabulary</a:t>
            </a:r>
            <a:r>
              <a:rPr lang="es-ES" dirty="0" smtClean="0">
                <a:solidFill>
                  <a:srgbClr val="FF0000"/>
                </a:solidFill>
              </a:rPr>
              <a:t> </a:t>
            </a:r>
            <a:r>
              <a:rPr lang="es-ES" dirty="0" err="1" smtClean="0">
                <a:solidFill>
                  <a:srgbClr val="FF0000"/>
                </a:solidFill>
              </a:rPr>
              <a:t>related</a:t>
            </a:r>
            <a:r>
              <a:rPr lang="es-ES" dirty="0" smtClean="0">
                <a:solidFill>
                  <a:srgbClr val="FF0000"/>
                </a:solidFill>
              </a:rPr>
              <a:t> to </a:t>
            </a:r>
            <a:r>
              <a:rPr lang="es-ES" dirty="0" err="1" smtClean="0">
                <a:solidFill>
                  <a:srgbClr val="FF0000"/>
                </a:solidFill>
              </a:rPr>
              <a:t>our</a:t>
            </a:r>
            <a:r>
              <a:rPr lang="es-ES" dirty="0" smtClean="0">
                <a:solidFill>
                  <a:srgbClr val="FF0000"/>
                </a:solidFill>
              </a:rPr>
              <a:t> </a:t>
            </a:r>
            <a:r>
              <a:rPr lang="es-ES" dirty="0" err="1" smtClean="0">
                <a:solidFill>
                  <a:srgbClr val="FF0000"/>
                </a:solidFill>
              </a:rPr>
              <a:t>topic</a:t>
            </a:r>
            <a:r>
              <a:rPr lang="es-ES" dirty="0" smtClean="0">
                <a:solidFill>
                  <a:srgbClr val="FF0000"/>
                </a:solidFill>
              </a:rPr>
              <a:t> of </a:t>
            </a:r>
            <a:r>
              <a:rPr lang="es-ES" dirty="0" err="1" smtClean="0">
                <a:solidFill>
                  <a:srgbClr val="FF0000"/>
                </a:solidFill>
              </a:rPr>
              <a:t>balancing</a:t>
            </a:r>
            <a:r>
              <a:rPr lang="es-ES" dirty="0" smtClean="0">
                <a:solidFill>
                  <a:srgbClr val="FF0000"/>
                </a:solidFill>
              </a:rPr>
              <a:t> </a:t>
            </a:r>
            <a:r>
              <a:rPr lang="es-ES" dirty="0" err="1" smtClean="0">
                <a:solidFill>
                  <a:srgbClr val="FF0000"/>
                </a:solidFill>
              </a:rPr>
              <a:t>work</a:t>
            </a:r>
            <a:r>
              <a:rPr lang="es-ES" dirty="0" smtClean="0">
                <a:solidFill>
                  <a:srgbClr val="FF0000"/>
                </a:solidFill>
              </a:rPr>
              <a:t> and personal </a:t>
            </a:r>
            <a:r>
              <a:rPr lang="es-ES" dirty="0" err="1" smtClean="0">
                <a:solidFill>
                  <a:srgbClr val="FF0000"/>
                </a:solidFill>
              </a:rPr>
              <a:t>life</a:t>
            </a:r>
            <a:r>
              <a:rPr lang="es-ES" dirty="0" smtClean="0">
                <a:solidFill>
                  <a:srgbClr val="FF0000"/>
                </a:solidFill>
              </a:rPr>
              <a:t> .</a:t>
            </a:r>
          </a:p>
          <a:p>
            <a:r>
              <a:rPr lang="es-ES" dirty="0" smtClean="0">
                <a:solidFill>
                  <a:srgbClr val="FF0000"/>
                </a:solidFill>
              </a:rPr>
              <a:t>Imagine and plan </a:t>
            </a:r>
            <a:r>
              <a:rPr lang="es-ES" dirty="0" err="1" smtClean="0">
                <a:solidFill>
                  <a:srgbClr val="FF0000"/>
                </a:solidFill>
              </a:rPr>
              <a:t>for</a:t>
            </a:r>
            <a:r>
              <a:rPr lang="es-ES" dirty="0" smtClean="0">
                <a:solidFill>
                  <a:srgbClr val="FF0000"/>
                </a:solidFill>
              </a:rPr>
              <a:t> a </a:t>
            </a:r>
            <a:r>
              <a:rPr lang="es-ES" dirty="0" err="1" smtClean="0">
                <a:solidFill>
                  <a:srgbClr val="FF0000"/>
                </a:solidFill>
              </a:rPr>
              <a:t>life</a:t>
            </a:r>
            <a:r>
              <a:rPr lang="es-ES" dirty="0" smtClean="0">
                <a:solidFill>
                  <a:srgbClr val="FF0000"/>
                </a:solidFill>
              </a:rPr>
              <a:t> </a:t>
            </a:r>
            <a:r>
              <a:rPr lang="es-ES" dirty="0" err="1" smtClean="0">
                <a:solidFill>
                  <a:srgbClr val="FF0000"/>
                </a:solidFill>
              </a:rPr>
              <a:t>beyond</a:t>
            </a:r>
            <a:r>
              <a:rPr lang="es-ES" dirty="0" smtClean="0">
                <a:solidFill>
                  <a:srgbClr val="FF0000"/>
                </a:solidFill>
              </a:rPr>
              <a:t> </a:t>
            </a:r>
            <a:r>
              <a:rPr lang="es-ES" dirty="0" err="1" smtClean="0">
                <a:solidFill>
                  <a:srgbClr val="FF0000"/>
                </a:solidFill>
              </a:rPr>
              <a:t>education</a:t>
            </a:r>
            <a:r>
              <a:rPr lang="es-ES" dirty="0" smtClean="0">
                <a:solidFill>
                  <a:srgbClr val="FF0000"/>
                </a:solidFill>
              </a:rPr>
              <a:t> and </a:t>
            </a:r>
            <a:r>
              <a:rPr lang="es-ES" dirty="0" err="1" smtClean="0">
                <a:solidFill>
                  <a:srgbClr val="FF0000"/>
                </a:solidFill>
              </a:rPr>
              <a:t>acknowledge</a:t>
            </a:r>
            <a:r>
              <a:rPr lang="es-ES" dirty="0" smtClean="0">
                <a:solidFill>
                  <a:srgbClr val="FF0000"/>
                </a:solidFill>
              </a:rPr>
              <a:t> </a:t>
            </a:r>
            <a:r>
              <a:rPr lang="es-ES" dirty="0" err="1" smtClean="0">
                <a:solidFill>
                  <a:srgbClr val="FF0000"/>
                </a:solidFill>
              </a:rPr>
              <a:t>the</a:t>
            </a:r>
            <a:r>
              <a:rPr lang="es-ES" dirty="0" smtClean="0">
                <a:solidFill>
                  <a:srgbClr val="FF0000"/>
                </a:solidFill>
              </a:rPr>
              <a:t> </a:t>
            </a:r>
            <a:r>
              <a:rPr lang="es-ES" dirty="0" err="1" smtClean="0">
                <a:solidFill>
                  <a:srgbClr val="FF0000"/>
                </a:solidFill>
              </a:rPr>
              <a:t>difficulties</a:t>
            </a:r>
            <a:r>
              <a:rPr lang="es-ES" dirty="0" smtClean="0">
                <a:solidFill>
                  <a:srgbClr val="FF0000"/>
                </a:solidFill>
              </a:rPr>
              <a:t> and posible </a:t>
            </a:r>
            <a:r>
              <a:rPr lang="es-ES" dirty="0" err="1" smtClean="0">
                <a:solidFill>
                  <a:srgbClr val="FF0000"/>
                </a:solidFill>
              </a:rPr>
              <a:t>solutions</a:t>
            </a:r>
            <a:r>
              <a:rPr lang="es-ES" dirty="0" smtClean="0">
                <a:solidFill>
                  <a:srgbClr val="FF0000"/>
                </a:solidFill>
              </a:rPr>
              <a:t>.</a:t>
            </a:r>
          </a:p>
          <a:p>
            <a:endParaRPr lang="es-ES" dirty="0" smtClean="0">
              <a:solidFill>
                <a:srgbClr val="FF0000"/>
              </a:solidFill>
            </a:endParaRPr>
          </a:p>
          <a:p>
            <a:r>
              <a:rPr lang="es-ES" dirty="0" smtClean="0">
                <a:solidFill>
                  <a:srgbClr val="FF0000"/>
                </a:solidFill>
              </a:rPr>
              <a:t>To show </a:t>
            </a:r>
            <a:r>
              <a:rPr lang="es-ES" dirty="0" err="1" smtClean="0">
                <a:solidFill>
                  <a:srgbClr val="FF0000"/>
                </a:solidFill>
              </a:rPr>
              <a:t>understand</a:t>
            </a:r>
            <a:r>
              <a:rPr lang="es-ES" dirty="0" smtClean="0">
                <a:solidFill>
                  <a:srgbClr val="FF0000"/>
                </a:solidFill>
              </a:rPr>
              <a:t> to </a:t>
            </a:r>
            <a:r>
              <a:rPr lang="es-ES" dirty="0" err="1" smtClean="0">
                <a:solidFill>
                  <a:srgbClr val="FF0000"/>
                </a:solidFill>
              </a:rPr>
              <a:t>issues</a:t>
            </a:r>
            <a:r>
              <a:rPr lang="es-ES" dirty="0" smtClean="0">
                <a:solidFill>
                  <a:srgbClr val="FF0000"/>
                </a:solidFill>
              </a:rPr>
              <a:t> faces </a:t>
            </a:r>
            <a:r>
              <a:rPr lang="es-ES" dirty="0" err="1" smtClean="0">
                <a:solidFill>
                  <a:srgbClr val="FF0000"/>
                </a:solidFill>
              </a:rPr>
              <a:t>by</a:t>
            </a:r>
            <a:r>
              <a:rPr lang="es-ES" dirty="0" smtClean="0">
                <a:solidFill>
                  <a:srgbClr val="FF0000"/>
                </a:solidFill>
              </a:rPr>
              <a:t> </a:t>
            </a:r>
            <a:r>
              <a:rPr lang="es-ES" dirty="0" err="1" smtClean="0">
                <a:solidFill>
                  <a:srgbClr val="FF0000"/>
                </a:solidFill>
              </a:rPr>
              <a:t>others</a:t>
            </a:r>
            <a:r>
              <a:rPr lang="es-ES" dirty="0" smtClean="0">
                <a:solidFill>
                  <a:srgbClr val="FF0000"/>
                </a:solidFill>
              </a:rPr>
              <a:t> and be </a:t>
            </a:r>
            <a:r>
              <a:rPr lang="es-ES" dirty="0" err="1" smtClean="0">
                <a:solidFill>
                  <a:srgbClr val="FF0000"/>
                </a:solidFill>
              </a:rPr>
              <a:t>able</a:t>
            </a:r>
            <a:r>
              <a:rPr lang="es-ES" dirty="0" smtClean="0">
                <a:solidFill>
                  <a:srgbClr val="FF0000"/>
                </a:solidFill>
              </a:rPr>
              <a:t> to </a:t>
            </a:r>
            <a:r>
              <a:rPr lang="es-ES" dirty="0" err="1" smtClean="0">
                <a:solidFill>
                  <a:srgbClr val="FF0000"/>
                </a:solidFill>
              </a:rPr>
              <a:t>analyze</a:t>
            </a:r>
            <a:r>
              <a:rPr lang="es-ES" dirty="0" smtClean="0">
                <a:solidFill>
                  <a:srgbClr val="FF0000"/>
                </a:solidFill>
              </a:rPr>
              <a:t> and </a:t>
            </a:r>
            <a:r>
              <a:rPr lang="es-ES" dirty="0" err="1" smtClean="0">
                <a:solidFill>
                  <a:srgbClr val="FF0000"/>
                </a:solidFill>
              </a:rPr>
              <a:t>suggest</a:t>
            </a:r>
            <a:r>
              <a:rPr lang="es-ES" dirty="0" smtClean="0">
                <a:solidFill>
                  <a:srgbClr val="FF0000"/>
                </a:solidFill>
              </a:rPr>
              <a:t> ideas </a:t>
            </a:r>
            <a:r>
              <a:rPr lang="es-ES" dirty="0" err="1" smtClean="0">
                <a:solidFill>
                  <a:srgbClr val="FF0000"/>
                </a:solidFill>
              </a:rPr>
              <a:t>for</a:t>
            </a:r>
            <a:r>
              <a:rPr lang="es-ES" dirty="0" smtClean="0">
                <a:solidFill>
                  <a:srgbClr val="FF0000"/>
                </a:solidFill>
              </a:rPr>
              <a:t>  </a:t>
            </a:r>
            <a:r>
              <a:rPr lang="es-ES" dirty="0" err="1" smtClean="0">
                <a:solidFill>
                  <a:srgbClr val="FF0000"/>
                </a:solidFill>
              </a:rPr>
              <a:t>solutions</a:t>
            </a:r>
            <a:r>
              <a:rPr lang="es-ES" dirty="0" smtClean="0">
                <a:solidFill>
                  <a:srgbClr val="FF0000"/>
                </a:solidFill>
              </a:rPr>
              <a:t>.</a:t>
            </a:r>
            <a:endParaRPr lang="es-ES" dirty="0" smtClean="0">
              <a:solidFill>
                <a:srgbClr val="FF0000"/>
              </a:solidFill>
            </a:endParaRPr>
          </a:p>
          <a:p>
            <a:endParaRPr lang="es-ES" dirty="0">
              <a:solidFill>
                <a:srgbClr val="FF0000"/>
              </a:solidFill>
            </a:endParaRPr>
          </a:p>
        </p:txBody>
      </p:sp>
    </p:spTree>
    <p:extLst>
      <p:ext uri="{BB962C8B-B14F-4D97-AF65-F5344CB8AC3E}">
        <p14:creationId xmlns:p14="http://schemas.microsoft.com/office/powerpoint/2010/main" val="42881789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6" y="836712"/>
            <a:ext cx="9145016" cy="5632311"/>
          </a:xfrm>
          <a:prstGeom prst="rect">
            <a:avLst/>
          </a:prstGeom>
        </p:spPr>
        <p:txBody>
          <a:bodyPr wrap="square">
            <a:spAutoFit/>
          </a:bodyPr>
          <a:lstStyle/>
          <a:p>
            <a:r>
              <a:rPr lang="es-ES" dirty="0"/>
              <a:t>•Opta, en la medida de lo posible, por empleos que permitan </a:t>
            </a:r>
            <a:r>
              <a:rPr lang="es-ES" b="1" dirty="0"/>
              <a:t>elegir turno o hacer cambios con otros compañeros de trabajo</a:t>
            </a:r>
            <a:r>
              <a:rPr lang="es-ES" dirty="0"/>
              <a:t> e, incluso, que apuesten por el teletrabajo. Cuanta más flexibilidad, mejor.</a:t>
            </a:r>
          </a:p>
          <a:p>
            <a:r>
              <a:rPr lang="es-ES" dirty="0"/>
              <a:t>•</a:t>
            </a:r>
            <a:r>
              <a:rPr lang="es-ES" b="1" dirty="0"/>
              <a:t>Crea un calendario y </a:t>
            </a:r>
            <a:r>
              <a:rPr lang="es-ES" b="1" dirty="0" smtClean="0"/>
              <a:t>planifica </a:t>
            </a:r>
            <a:r>
              <a:rPr lang="es-ES" dirty="0" smtClean="0"/>
              <a:t>las </a:t>
            </a:r>
            <a:r>
              <a:rPr lang="es-ES" dirty="0"/>
              <a:t>actividades, tanto del trabajo como del hogar y el tiempo libre.</a:t>
            </a:r>
          </a:p>
          <a:p>
            <a:r>
              <a:rPr lang="es-ES" dirty="0"/>
              <a:t>•Reparte las responsabilidades de organizar el funcionamiento y las </a:t>
            </a:r>
            <a:r>
              <a:rPr lang="es-ES" b="1" dirty="0"/>
              <a:t>tareas del hogar con tu pareja </a:t>
            </a:r>
            <a:r>
              <a:rPr lang="es-ES" dirty="0"/>
              <a:t>e, incluso, con tus hijos si son mayores, no importa quién haga qué siempre que todos hagan algo.</a:t>
            </a:r>
          </a:p>
          <a:p>
            <a:r>
              <a:rPr lang="es-ES" dirty="0"/>
              <a:t>•Sé </a:t>
            </a:r>
            <a:r>
              <a:rPr lang="es-ES" b="1" dirty="0"/>
              <a:t>consciente de que no puedes hacerlo todo</a:t>
            </a:r>
            <a:r>
              <a:rPr lang="es-ES" dirty="0"/>
              <a:t>, así que no descartes externalizar determinados servicios. Busca profesionales que realmente te ayuden a conciliar para poder dedicar gran parte de tu tiempo al trabajo y contrata siempre priorizando el servicio que más necesitas. Por ejemplo: cuidado de niños, cuidador de mayores o el servicio doméstico, etc.</a:t>
            </a:r>
          </a:p>
          <a:p>
            <a:r>
              <a:rPr lang="es-ES" dirty="0"/>
              <a:t>•Si estás pensando en </a:t>
            </a:r>
            <a:r>
              <a:rPr lang="es-ES" b="1" dirty="0"/>
              <a:t>cambiar de vivienda, prima </a:t>
            </a:r>
            <a:r>
              <a:rPr lang="es-ES" dirty="0"/>
              <a:t>que esté situada en zonas con </a:t>
            </a:r>
            <a:r>
              <a:rPr lang="es-ES" b="1" dirty="0"/>
              <a:t>todos los servicios cerca </a:t>
            </a:r>
            <a:r>
              <a:rPr lang="es-ES" dirty="0"/>
              <a:t>(colegio, guardería, centro médico, parque de juegos para niños, residencia de mayores, academias, etc.) para evitar largos desplazamientos. Y, si tienes posibilidad, establece tu vivienda en un área cercana al trabajo. De este modo, evitarás perder el tiempo en largos desplazamientos.</a:t>
            </a:r>
          </a:p>
          <a:p>
            <a:r>
              <a:rPr lang="es-ES" dirty="0"/>
              <a:t>•En periodos vacacionales, como las navidades, busca personal a domicilio que te ayude o </a:t>
            </a:r>
            <a:r>
              <a:rPr lang="es-ES" b="1" dirty="0"/>
              <a:t>actividades que te queden cerca de casa </a:t>
            </a:r>
            <a:r>
              <a:rPr lang="es-ES" dirty="0"/>
              <a:t>para que puedas manejar mejor los tiempos del día a día</a:t>
            </a:r>
            <a:r>
              <a:rPr lang="es-ES" dirty="0" smtClean="0"/>
              <a:t>.</a:t>
            </a:r>
            <a:endParaRPr lang="es-ES" dirty="0"/>
          </a:p>
        </p:txBody>
      </p:sp>
    </p:spTree>
    <p:extLst>
      <p:ext uri="{BB962C8B-B14F-4D97-AF65-F5344CB8AC3E}">
        <p14:creationId xmlns:p14="http://schemas.microsoft.com/office/powerpoint/2010/main" val="14154692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74345"/>
            <a:ext cx="8712968" cy="3785652"/>
          </a:xfrm>
          <a:prstGeom prst="rect">
            <a:avLst/>
          </a:prstGeom>
        </p:spPr>
        <p:txBody>
          <a:bodyPr wrap="square">
            <a:spAutoFit/>
          </a:bodyPr>
          <a:lstStyle/>
          <a:p>
            <a:r>
              <a:rPr lang="es-ES" sz="2000" dirty="0" smtClean="0"/>
              <a:t>Intenta </a:t>
            </a:r>
            <a:r>
              <a:rPr lang="es-ES" sz="2000" dirty="0"/>
              <a:t>realizar desde casa todos los</a:t>
            </a:r>
            <a:r>
              <a:rPr lang="es-ES" sz="2000" b="1" dirty="0"/>
              <a:t> trámites o gestiones que sean posibles,</a:t>
            </a:r>
            <a:r>
              <a:rPr lang="es-ES" sz="2000" dirty="0"/>
              <a:t> siempre será más fácil, cómodo y, sobre todo, rápido. Por ejemplo, hacer la compra por internet, contratar profesionales de confianza, pagar impuestos, controlar las cuentas bancarias, etc.</a:t>
            </a:r>
          </a:p>
          <a:p>
            <a:r>
              <a:rPr lang="es-ES" sz="2000" dirty="0"/>
              <a:t>•Fija un tiempo límite de trabajo y proponte cumplirlo. No puedes pasarte todo el día trabajando y, por supuesto, </a:t>
            </a:r>
            <a:r>
              <a:rPr lang="es-ES" sz="2000" b="1" dirty="0"/>
              <a:t>no te lleves trabajo a casa.</a:t>
            </a:r>
            <a:r>
              <a:rPr lang="es-ES" sz="2000" dirty="0"/>
              <a:t> Es importante priorizar. El trabajo es importante pero aspectos como la salud o el cuidado de los hijos, lo son más. ¡No lo olvides!</a:t>
            </a:r>
          </a:p>
          <a:p>
            <a:r>
              <a:rPr lang="es-ES" sz="2000" dirty="0"/>
              <a:t>•</a:t>
            </a:r>
            <a:r>
              <a:rPr lang="es-ES" sz="2000" b="1" dirty="0"/>
              <a:t>Aprende a diferenciar las cosas que son urgentes</a:t>
            </a:r>
            <a:r>
              <a:rPr lang="es-ES" sz="2000" dirty="0"/>
              <a:t>, que no pueden posponerse en el tiempo, de las que son importantes pero que pueden realizarse a posteriori.</a:t>
            </a:r>
          </a:p>
          <a:p>
            <a:r>
              <a:rPr lang="es-ES" sz="2000" dirty="0"/>
              <a:t>•Por último, aprende a </a:t>
            </a:r>
            <a:r>
              <a:rPr lang="es-ES" sz="2000" b="1" dirty="0"/>
              <a:t>canalizar tus emociones y no te sientas culpable si no llegas a todo,</a:t>
            </a:r>
            <a:r>
              <a:rPr lang="es-ES" sz="2000" dirty="0"/>
              <a:t> tanto en el trabajo como en casa. ¡La perfección no existe!</a:t>
            </a:r>
          </a:p>
        </p:txBody>
      </p:sp>
    </p:spTree>
    <p:extLst>
      <p:ext uri="{BB962C8B-B14F-4D97-AF65-F5344CB8AC3E}">
        <p14:creationId xmlns:p14="http://schemas.microsoft.com/office/powerpoint/2010/main" val="3813804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190" y="463409"/>
            <a:ext cx="3475652" cy="1570285"/>
          </a:xfrm>
          <a:prstGeom prst="rect">
            <a:avLst/>
          </a:prstGeom>
        </p:spPr>
      </p:pic>
      <p:sp>
        <p:nvSpPr>
          <p:cNvPr id="4" name="TextBox 3"/>
          <p:cNvSpPr txBox="1"/>
          <p:nvPr/>
        </p:nvSpPr>
        <p:spPr>
          <a:xfrm>
            <a:off x="4355976" y="2128207"/>
            <a:ext cx="2880320" cy="4739759"/>
          </a:xfrm>
          <a:prstGeom prst="rect">
            <a:avLst/>
          </a:prstGeom>
          <a:noFill/>
        </p:spPr>
        <p:txBody>
          <a:bodyPr wrap="square" rtlCol="0">
            <a:spAutoFit/>
          </a:bodyPr>
          <a:lstStyle/>
          <a:p>
            <a:r>
              <a:rPr lang="es-ES" sz="3200" b="1" dirty="0" smtClean="0">
                <a:solidFill>
                  <a:srgbClr val="FF0000"/>
                </a:solidFill>
                <a:latin typeface="Bradley Hand ITC" panose="03070402050302030203" pitchFamily="66" charset="0"/>
              </a:rPr>
              <a:t>Te aconsejo</a:t>
            </a:r>
          </a:p>
          <a:p>
            <a:endParaRPr lang="es-ES" b="1" dirty="0">
              <a:latin typeface="Bradley Hand ITC" panose="03070402050302030203" pitchFamily="66" charset="0"/>
            </a:endParaRPr>
          </a:p>
          <a:p>
            <a:r>
              <a:rPr lang="es-ES" b="1" dirty="0" smtClean="0">
                <a:latin typeface="Bradley Hand ITC" panose="03070402050302030203" pitchFamily="66" charset="0"/>
              </a:rPr>
              <a:t>Da consejo a tu pareja sobre problemas que pueda tener en el futuro en el mundo de trabajo para que no tenga problemas con la balanza de vida laboral y vida personal</a:t>
            </a:r>
          </a:p>
          <a:p>
            <a:endParaRPr lang="es-ES" b="1" dirty="0">
              <a:latin typeface="Bradley Hand ITC" panose="03070402050302030203" pitchFamily="66" charset="0"/>
            </a:endParaRPr>
          </a:p>
          <a:p>
            <a:r>
              <a:rPr lang="es-ES" b="1" dirty="0" smtClean="0">
                <a:latin typeface="Bradley Hand ITC" panose="03070402050302030203" pitchFamily="66" charset="0"/>
              </a:rPr>
              <a:t>A . Fabrica 3 problemas</a:t>
            </a:r>
          </a:p>
          <a:p>
            <a:pPr marL="342900" indent="-342900">
              <a:buAutoNum type="alphaUcPeriod" startAt="2"/>
            </a:pPr>
            <a:r>
              <a:rPr lang="es-ES" b="1" dirty="0" smtClean="0">
                <a:latin typeface="Bradley Hand ITC" panose="03070402050302030203" pitchFamily="66" charset="0"/>
              </a:rPr>
              <a:t>Da consejos para resolver los problemas </a:t>
            </a:r>
          </a:p>
          <a:p>
            <a:pPr marL="342900" indent="-342900">
              <a:buAutoNum type="alphaUcPeriod" startAt="2"/>
            </a:pPr>
            <a:r>
              <a:rPr lang="es-ES" b="1" dirty="0" smtClean="0">
                <a:latin typeface="Bradley Hand ITC" panose="03070402050302030203" pitchFamily="66" charset="0"/>
              </a:rPr>
              <a:t>Preséntalo para tus compis </a:t>
            </a:r>
          </a:p>
          <a:p>
            <a:r>
              <a:rPr lang="es-ES" b="1" dirty="0" smtClean="0">
                <a:latin typeface="Bradley Hand ITC" panose="03070402050302030203" pitchFamily="66" charset="0"/>
              </a:rPr>
              <a:t>Clase - Discute si los consejos son buenos</a:t>
            </a:r>
            <a:endParaRPr lang="es-ES" b="1" dirty="0">
              <a:latin typeface="Bradley Hand ITC" panose="03070402050302030203" pitchFamily="66"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544" y="4221088"/>
            <a:ext cx="2980944" cy="2322576"/>
          </a:xfrm>
          <a:prstGeom prst="rect">
            <a:avLst/>
          </a:prstGeom>
        </p:spPr>
      </p:pic>
    </p:spTree>
    <p:extLst>
      <p:ext uri="{BB962C8B-B14F-4D97-AF65-F5344CB8AC3E}">
        <p14:creationId xmlns:p14="http://schemas.microsoft.com/office/powerpoint/2010/main" val="4077681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39552" y="620688"/>
            <a:ext cx="7918648" cy="1971377"/>
          </a:xfrm>
        </p:spPr>
        <p:txBody>
          <a:bodyPr>
            <a:normAutofit fontScale="90000"/>
          </a:bodyPr>
          <a:lstStyle/>
          <a:p>
            <a:r>
              <a:rPr lang="es-ES_tradnl" b="1" dirty="0" smtClean="0">
                <a:latin typeface="Calibri"/>
                <a:cs typeface="Calibri"/>
              </a:rPr>
              <a:t>¿Es posible encontrar el equilibrio entre la vida laboral y la vida personal</a:t>
            </a:r>
            <a:r>
              <a:rPr lang="es-ES_tradnl" b="1" dirty="0" smtClean="0"/>
              <a:t>?</a:t>
            </a:r>
            <a:endParaRPr lang="en-US" b="1" dirty="0"/>
          </a:p>
        </p:txBody>
      </p:sp>
      <p:sp>
        <p:nvSpPr>
          <p:cNvPr id="3" name="AutoShape 4" descr="Resultado de imagen de vida laboral vs vida personal"/>
          <p:cNvSpPr>
            <a:spLocks noChangeAspect="1" noChangeArrowheads="1"/>
          </p:cNvSpPr>
          <p:nvPr/>
        </p:nvSpPr>
        <p:spPr bwMode="auto">
          <a:xfrm>
            <a:off x="63500" y="-884238"/>
            <a:ext cx="2019300" cy="18478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1800" y="2573897"/>
            <a:ext cx="4556143" cy="4176464"/>
          </a:xfrm>
          <a:prstGeom prst="rect">
            <a:avLst/>
          </a:prstGeom>
        </p:spPr>
      </p:pic>
    </p:spTree>
    <p:extLst>
      <p:ext uri="{BB962C8B-B14F-4D97-AF65-F5344CB8AC3E}">
        <p14:creationId xmlns:p14="http://schemas.microsoft.com/office/powerpoint/2010/main" val="199713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Hablando del futuro…</a:t>
            </a:r>
            <a:endParaRPr lang="es-ES" dirty="0"/>
          </a:p>
        </p:txBody>
      </p:sp>
      <p:sp>
        <p:nvSpPr>
          <p:cNvPr id="3" name="Content Placeholder 2"/>
          <p:cNvSpPr>
            <a:spLocks noGrp="1"/>
          </p:cNvSpPr>
          <p:nvPr>
            <p:ph idx="1"/>
          </p:nvPr>
        </p:nvSpPr>
        <p:spPr>
          <a:xfrm>
            <a:off x="457200" y="1700808"/>
            <a:ext cx="8229600" cy="4525963"/>
          </a:xfrm>
        </p:spPr>
        <p:txBody>
          <a:bodyPr/>
          <a:lstStyle/>
          <a:p>
            <a:pPr marL="0" indent="0">
              <a:buNone/>
            </a:pPr>
            <a:r>
              <a:rPr lang="es-ES" dirty="0" smtClean="0"/>
              <a:t>Antes de que sea una realidad, el mundo del trabajo</a:t>
            </a:r>
            <a:endParaRPr lang="es-E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2852936"/>
            <a:ext cx="7200800" cy="3672408"/>
          </a:xfrm>
          <a:prstGeom prst="rect">
            <a:avLst/>
          </a:prstGeom>
        </p:spPr>
      </p:pic>
    </p:spTree>
    <p:extLst>
      <p:ext uri="{BB962C8B-B14F-4D97-AF65-F5344CB8AC3E}">
        <p14:creationId xmlns:p14="http://schemas.microsoft.com/office/powerpoint/2010/main" val="3945475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r>
              <a:rPr lang="es-ES" dirty="0" smtClean="0"/>
              <a:t>¿Dónde </a:t>
            </a:r>
            <a:r>
              <a:rPr lang="es-ES" dirty="0"/>
              <a:t>te ves dentro 2, 5, 10 años?</a:t>
            </a:r>
            <a:endParaRPr lang="en-US" dirty="0"/>
          </a:p>
        </p:txBody>
      </p:sp>
      <p:sp>
        <p:nvSpPr>
          <p:cNvPr id="7182" name="Text Box 14"/>
          <p:cNvSpPr txBox="1">
            <a:spLocks noChangeArrowheads="1"/>
          </p:cNvSpPr>
          <p:nvPr/>
        </p:nvSpPr>
        <p:spPr bwMode="auto">
          <a:xfrm>
            <a:off x="6809504" y="5942012"/>
            <a:ext cx="1524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_tradnl"/>
              <a:t>ir de viaje</a:t>
            </a:r>
            <a:endParaRPr lang="en-US"/>
          </a:p>
        </p:txBody>
      </p:sp>
      <p:sp>
        <p:nvSpPr>
          <p:cNvPr id="7183" name="Text Box 15"/>
          <p:cNvSpPr txBox="1">
            <a:spLocks noChangeArrowheads="1"/>
          </p:cNvSpPr>
          <p:nvPr/>
        </p:nvSpPr>
        <p:spPr bwMode="auto">
          <a:xfrm>
            <a:off x="102335" y="3435350"/>
            <a:ext cx="2667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_tradnl" dirty="0" smtClean="0"/>
              <a:t>Hacer el </a:t>
            </a:r>
            <a:r>
              <a:rPr lang="es-ES_tradnl" dirty="0"/>
              <a:t>programa </a:t>
            </a:r>
            <a:r>
              <a:rPr lang="es-ES_tradnl" dirty="0" err="1"/>
              <a:t>au</a:t>
            </a:r>
            <a:r>
              <a:rPr lang="es-ES_tradnl" dirty="0"/>
              <a:t> </a:t>
            </a:r>
            <a:r>
              <a:rPr lang="es-ES_tradnl" dirty="0" err="1"/>
              <a:t>pair</a:t>
            </a:r>
            <a:endParaRPr lang="en-US" dirty="0"/>
          </a:p>
        </p:txBody>
      </p:sp>
      <p:sp>
        <p:nvSpPr>
          <p:cNvPr id="7184" name="Text Box 16"/>
          <p:cNvSpPr txBox="1">
            <a:spLocks noChangeArrowheads="1"/>
          </p:cNvSpPr>
          <p:nvPr/>
        </p:nvSpPr>
        <p:spPr bwMode="auto">
          <a:xfrm>
            <a:off x="6096000" y="3505200"/>
            <a:ext cx="1752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_tradnl"/>
              <a:t>iniciar mi propio negocio</a:t>
            </a:r>
            <a:endParaRPr lang="en-US"/>
          </a:p>
        </p:txBody>
      </p:sp>
      <p:sp>
        <p:nvSpPr>
          <p:cNvPr id="7185" name="Text Box 17"/>
          <p:cNvSpPr txBox="1">
            <a:spLocks noChangeArrowheads="1"/>
          </p:cNvSpPr>
          <p:nvPr/>
        </p:nvSpPr>
        <p:spPr bwMode="auto">
          <a:xfrm>
            <a:off x="533400" y="5562600"/>
            <a:ext cx="2209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_tradnl"/>
              <a:t>formar una familia</a:t>
            </a:r>
            <a:endParaRPr lang="en-US"/>
          </a:p>
        </p:txBody>
      </p:sp>
      <p:sp>
        <p:nvSpPr>
          <p:cNvPr id="7186" name="Text Box 18"/>
          <p:cNvSpPr txBox="1">
            <a:spLocks noChangeArrowheads="1"/>
          </p:cNvSpPr>
          <p:nvPr/>
        </p:nvSpPr>
        <p:spPr bwMode="auto">
          <a:xfrm>
            <a:off x="2667000" y="5575300"/>
            <a:ext cx="3276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s-ES_tradnl" dirty="0"/>
              <a:t>encontrar a mi pareja ideal</a:t>
            </a:r>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3531" y="3802063"/>
            <a:ext cx="2150269" cy="1566027"/>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8143" y="4146550"/>
            <a:ext cx="1524000" cy="1219200"/>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378" y="1211263"/>
            <a:ext cx="1839044" cy="1895475"/>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46688" y="1274940"/>
            <a:ext cx="2628900" cy="2273300"/>
          </a:xfrm>
          <a:prstGeom prst="rect">
            <a:avLst/>
          </a:prstGeom>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74583" y="4154470"/>
            <a:ext cx="3004256" cy="1689894"/>
          </a:xfrm>
          <a:prstGeom prst="rect">
            <a:avLst/>
          </a:prstGeom>
        </p:spPr>
      </p:pic>
      <p:pic>
        <p:nvPicPr>
          <p:cNvPr id="7" name="Picture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463800" y="1471815"/>
            <a:ext cx="2362200" cy="1366653"/>
          </a:xfrm>
          <a:prstGeom prst="rect">
            <a:avLst/>
          </a:prstGeom>
        </p:spPr>
      </p:pic>
      <p:sp>
        <p:nvSpPr>
          <p:cNvPr id="9" name="TextBox 8"/>
          <p:cNvSpPr txBox="1"/>
          <p:nvPr/>
        </p:nvSpPr>
        <p:spPr>
          <a:xfrm>
            <a:off x="2891887" y="2973823"/>
            <a:ext cx="2232248" cy="646331"/>
          </a:xfrm>
          <a:prstGeom prst="rect">
            <a:avLst/>
          </a:prstGeom>
          <a:noFill/>
        </p:spPr>
        <p:txBody>
          <a:bodyPr wrap="square" rtlCol="0">
            <a:spAutoFit/>
          </a:bodyPr>
          <a:lstStyle/>
          <a:p>
            <a:r>
              <a:rPr lang="es-ES" dirty="0" smtClean="0"/>
              <a:t>Trabajar en una empresa </a:t>
            </a:r>
            <a:endParaRPr lang="es-ES" dirty="0"/>
          </a:p>
        </p:txBody>
      </p:sp>
    </p:spTree>
    <p:extLst>
      <p:ext uri="{BB962C8B-B14F-4D97-AF65-F5344CB8AC3E}">
        <p14:creationId xmlns:p14="http://schemas.microsoft.com/office/powerpoint/2010/main" val="15441026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611560" y="116632"/>
            <a:ext cx="46434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400" dirty="0"/>
              <a:t>En el </a:t>
            </a:r>
            <a:r>
              <a:rPr lang="en-GB" sz="2400" dirty="0" err="1"/>
              <a:t>futuro</a:t>
            </a:r>
            <a:endParaRPr lang="en-GB" sz="2400" dirty="0"/>
          </a:p>
        </p:txBody>
      </p:sp>
      <p:sp>
        <p:nvSpPr>
          <p:cNvPr id="10243" name="Text Box 3"/>
          <p:cNvSpPr txBox="1">
            <a:spLocks noChangeArrowheads="1"/>
          </p:cNvSpPr>
          <p:nvPr/>
        </p:nvSpPr>
        <p:spPr bwMode="auto">
          <a:xfrm>
            <a:off x="683568" y="796925"/>
            <a:ext cx="7272808" cy="145573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sz="1600" dirty="0"/>
              <a:t>When I leave school – </a:t>
            </a:r>
            <a:r>
              <a:rPr lang="en-GB" sz="1600" dirty="0" err="1"/>
              <a:t>Cuando</a:t>
            </a:r>
            <a:r>
              <a:rPr lang="en-GB" sz="1600" dirty="0"/>
              <a:t> </a:t>
            </a:r>
            <a:r>
              <a:rPr lang="en-GB" sz="1600" dirty="0" err="1"/>
              <a:t>deje</a:t>
            </a:r>
            <a:r>
              <a:rPr lang="en-GB" sz="1600" dirty="0"/>
              <a:t> el </a:t>
            </a:r>
            <a:r>
              <a:rPr lang="en-GB" sz="1600" dirty="0" err="1"/>
              <a:t>colegio</a:t>
            </a:r>
            <a:r>
              <a:rPr lang="en-GB" sz="1600" dirty="0"/>
              <a:t>……………</a:t>
            </a:r>
          </a:p>
          <a:p>
            <a:pPr>
              <a:spcBef>
                <a:spcPct val="50000"/>
              </a:spcBef>
            </a:pPr>
            <a:r>
              <a:rPr lang="en-GB" sz="1600" dirty="0"/>
              <a:t>When I’m older – </a:t>
            </a:r>
            <a:r>
              <a:rPr lang="en-GB" sz="1600" dirty="0" err="1"/>
              <a:t>Cuando</a:t>
            </a:r>
            <a:r>
              <a:rPr lang="en-GB" sz="1600" dirty="0"/>
              <a:t> sea mayor……………</a:t>
            </a:r>
          </a:p>
          <a:p>
            <a:pPr>
              <a:spcBef>
                <a:spcPct val="50000"/>
              </a:spcBef>
            </a:pPr>
            <a:r>
              <a:rPr lang="en-GB" sz="1600" dirty="0"/>
              <a:t>When I’m thirty – </a:t>
            </a:r>
            <a:r>
              <a:rPr lang="en-GB" sz="1600" dirty="0" err="1"/>
              <a:t>Cuando</a:t>
            </a:r>
            <a:r>
              <a:rPr lang="en-GB" sz="1600" dirty="0"/>
              <a:t> </a:t>
            </a:r>
            <a:r>
              <a:rPr lang="en-GB" sz="1600" dirty="0" err="1"/>
              <a:t>tenga</a:t>
            </a:r>
            <a:r>
              <a:rPr lang="en-GB" sz="1600" dirty="0"/>
              <a:t> 30 </a:t>
            </a:r>
            <a:r>
              <a:rPr lang="en-GB" sz="1600" dirty="0" err="1"/>
              <a:t>a</a:t>
            </a:r>
            <a:r>
              <a:rPr lang="en-GB" sz="1600" dirty="0" err="1">
                <a:cs typeface="Arial" pitchFamily="34" charset="0"/>
              </a:rPr>
              <a:t>ños</a:t>
            </a:r>
            <a:endParaRPr lang="en-GB" sz="1600" dirty="0">
              <a:cs typeface="Arial" pitchFamily="34" charset="0"/>
            </a:endParaRPr>
          </a:p>
          <a:p>
            <a:pPr>
              <a:spcBef>
                <a:spcPct val="50000"/>
              </a:spcBef>
            </a:pPr>
            <a:r>
              <a:rPr lang="en-GB" sz="1600" dirty="0"/>
              <a:t>When I finish at university – </a:t>
            </a:r>
            <a:r>
              <a:rPr lang="en-GB" sz="1600" dirty="0" err="1"/>
              <a:t>Cuando</a:t>
            </a:r>
            <a:r>
              <a:rPr lang="en-GB" sz="1600" dirty="0"/>
              <a:t> </a:t>
            </a:r>
            <a:r>
              <a:rPr lang="en-GB" sz="1600" dirty="0" err="1"/>
              <a:t>termine</a:t>
            </a:r>
            <a:r>
              <a:rPr lang="en-GB" sz="1600" dirty="0"/>
              <a:t> la </a:t>
            </a:r>
            <a:r>
              <a:rPr lang="en-GB" sz="1600" dirty="0" err="1"/>
              <a:t>universidad</a:t>
            </a:r>
            <a:endParaRPr lang="en-GB" sz="1600" dirty="0"/>
          </a:p>
        </p:txBody>
      </p:sp>
      <p:sp>
        <p:nvSpPr>
          <p:cNvPr id="10244" name="Text Box 4"/>
          <p:cNvSpPr txBox="1">
            <a:spLocks noChangeArrowheads="1"/>
          </p:cNvSpPr>
          <p:nvPr/>
        </p:nvSpPr>
        <p:spPr bwMode="auto">
          <a:xfrm>
            <a:off x="612576" y="398463"/>
            <a:ext cx="9144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1600" dirty="0"/>
              <a:t>Phrases needing the subjunctive because they refer to things that aren’t reality (yet)</a:t>
            </a:r>
          </a:p>
        </p:txBody>
      </p:sp>
      <p:sp>
        <p:nvSpPr>
          <p:cNvPr id="10245" name="Text Box 5"/>
          <p:cNvSpPr txBox="1">
            <a:spLocks noChangeArrowheads="1"/>
          </p:cNvSpPr>
          <p:nvPr/>
        </p:nvSpPr>
        <p:spPr bwMode="auto">
          <a:xfrm>
            <a:off x="683569" y="2532063"/>
            <a:ext cx="7272808" cy="220821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sz="1200" dirty="0"/>
              <a:t>I will continue my studies – </a:t>
            </a:r>
            <a:r>
              <a:rPr lang="en-GB" sz="1200" dirty="0" err="1"/>
              <a:t>Continuar</a:t>
            </a:r>
            <a:r>
              <a:rPr lang="en-GB" sz="1200" dirty="0" err="1">
                <a:cs typeface="Arial" pitchFamily="34" charset="0"/>
              </a:rPr>
              <a:t>é</a:t>
            </a:r>
            <a:r>
              <a:rPr lang="en-GB" sz="1200" dirty="0">
                <a:cs typeface="Arial" pitchFamily="34" charset="0"/>
              </a:rPr>
              <a:t> </a:t>
            </a:r>
            <a:r>
              <a:rPr lang="en-GB" sz="1200" dirty="0" err="1">
                <a:cs typeface="Arial" pitchFamily="34" charset="0"/>
              </a:rPr>
              <a:t>estudiando</a:t>
            </a:r>
            <a:r>
              <a:rPr lang="en-GB" sz="1200" dirty="0"/>
              <a:t> </a:t>
            </a:r>
          </a:p>
          <a:p>
            <a:pPr>
              <a:spcBef>
                <a:spcPct val="50000"/>
              </a:spcBef>
            </a:pPr>
            <a:r>
              <a:rPr lang="en-GB" sz="1200" dirty="0"/>
              <a:t>I will go to university – </a:t>
            </a:r>
            <a:r>
              <a:rPr lang="en-GB" sz="1200" dirty="0" err="1"/>
              <a:t>Ir</a:t>
            </a:r>
            <a:r>
              <a:rPr lang="en-GB" sz="1400" dirty="0" err="1"/>
              <a:t>é</a:t>
            </a:r>
            <a:r>
              <a:rPr lang="en-GB" sz="1400" dirty="0"/>
              <a:t> a la </a:t>
            </a:r>
            <a:r>
              <a:rPr lang="en-GB" sz="1400" dirty="0" err="1" smtClean="0"/>
              <a:t>universidad</a:t>
            </a:r>
            <a:endParaRPr lang="en-GB" sz="1200" dirty="0"/>
          </a:p>
          <a:p>
            <a:pPr>
              <a:spcBef>
                <a:spcPct val="50000"/>
              </a:spcBef>
            </a:pPr>
            <a:r>
              <a:rPr lang="en-GB" sz="1200" dirty="0"/>
              <a:t>I will work abroad – </a:t>
            </a:r>
            <a:r>
              <a:rPr lang="en-GB" sz="1200" dirty="0" err="1"/>
              <a:t>trabajar</a:t>
            </a:r>
            <a:r>
              <a:rPr lang="en-GB" sz="1400" dirty="0" err="1"/>
              <a:t>é</a:t>
            </a:r>
            <a:r>
              <a:rPr lang="en-GB" sz="1400" dirty="0"/>
              <a:t> al </a:t>
            </a:r>
            <a:r>
              <a:rPr lang="en-GB" sz="1400" dirty="0" err="1"/>
              <a:t>extranjero</a:t>
            </a:r>
            <a:endParaRPr lang="en-GB" sz="1200" dirty="0"/>
          </a:p>
          <a:p>
            <a:pPr>
              <a:spcBef>
                <a:spcPct val="50000"/>
              </a:spcBef>
            </a:pPr>
            <a:r>
              <a:rPr lang="en-GB" sz="1200" dirty="0"/>
              <a:t>I will be rich – </a:t>
            </a:r>
            <a:r>
              <a:rPr lang="en-GB" sz="1200" dirty="0" err="1"/>
              <a:t>Ser</a:t>
            </a:r>
            <a:r>
              <a:rPr lang="en-GB" sz="1400" dirty="0" err="1"/>
              <a:t>é</a:t>
            </a:r>
            <a:r>
              <a:rPr lang="en-GB" sz="1400" dirty="0"/>
              <a:t> </a:t>
            </a:r>
            <a:r>
              <a:rPr lang="en-GB" sz="1400" dirty="0" err="1"/>
              <a:t>rico</a:t>
            </a:r>
            <a:endParaRPr lang="en-GB" sz="1200" dirty="0"/>
          </a:p>
          <a:p>
            <a:pPr>
              <a:spcBef>
                <a:spcPct val="50000"/>
              </a:spcBef>
            </a:pPr>
            <a:r>
              <a:rPr lang="en-GB" sz="1200" dirty="0"/>
              <a:t>I will earn a lot of money – </a:t>
            </a:r>
            <a:r>
              <a:rPr lang="en-GB" sz="1200" dirty="0" err="1"/>
              <a:t>Ganar</a:t>
            </a:r>
            <a:r>
              <a:rPr lang="en-GB" sz="1400" dirty="0" err="1"/>
              <a:t>é</a:t>
            </a:r>
            <a:r>
              <a:rPr lang="en-GB" sz="1400" dirty="0"/>
              <a:t> mucho </a:t>
            </a:r>
            <a:r>
              <a:rPr lang="en-GB" sz="1400" dirty="0" err="1"/>
              <a:t>dinero</a:t>
            </a:r>
            <a:endParaRPr lang="en-GB" sz="1200" dirty="0"/>
          </a:p>
          <a:p>
            <a:pPr>
              <a:spcBef>
                <a:spcPct val="50000"/>
              </a:spcBef>
            </a:pPr>
            <a:r>
              <a:rPr lang="en-GB" sz="1200" dirty="0"/>
              <a:t>I will get married  - Me </a:t>
            </a:r>
            <a:r>
              <a:rPr lang="en-GB" sz="1200" dirty="0" err="1"/>
              <a:t>casar</a:t>
            </a:r>
            <a:r>
              <a:rPr lang="en-GB" sz="1400" dirty="0" err="1"/>
              <a:t>é</a:t>
            </a:r>
            <a:endParaRPr lang="en-GB" sz="1200" dirty="0"/>
          </a:p>
          <a:p>
            <a:pPr>
              <a:spcBef>
                <a:spcPct val="50000"/>
              </a:spcBef>
            </a:pPr>
            <a:r>
              <a:rPr lang="en-GB" sz="1200" dirty="0"/>
              <a:t>I will (not) have children -  (No) </a:t>
            </a:r>
            <a:r>
              <a:rPr lang="en-GB" sz="1200" dirty="0" err="1"/>
              <a:t>tendr</a:t>
            </a:r>
            <a:r>
              <a:rPr lang="en-GB" sz="1400" dirty="0" err="1"/>
              <a:t>é</a:t>
            </a:r>
            <a:r>
              <a:rPr lang="en-GB" sz="1400" dirty="0"/>
              <a:t> </a:t>
            </a:r>
            <a:r>
              <a:rPr lang="en-GB" sz="1400" dirty="0" err="1"/>
              <a:t>ni</a:t>
            </a:r>
            <a:r>
              <a:rPr lang="en-GB" sz="1400" dirty="0" err="1">
                <a:cs typeface="Arial" pitchFamily="34" charset="0"/>
              </a:rPr>
              <a:t>ños</a:t>
            </a:r>
            <a:endParaRPr lang="en-GB" sz="1400" dirty="0">
              <a:cs typeface="Arial" pitchFamily="34" charset="0"/>
            </a:endParaRPr>
          </a:p>
        </p:txBody>
      </p:sp>
      <p:sp>
        <p:nvSpPr>
          <p:cNvPr id="10246" name="Text Box 6"/>
          <p:cNvSpPr txBox="1">
            <a:spLocks noChangeArrowheads="1"/>
          </p:cNvSpPr>
          <p:nvPr/>
        </p:nvSpPr>
        <p:spPr bwMode="auto">
          <a:xfrm>
            <a:off x="612575" y="2205038"/>
            <a:ext cx="9144001"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1600" dirty="0"/>
              <a:t>Future tense</a:t>
            </a:r>
          </a:p>
        </p:txBody>
      </p:sp>
      <p:sp>
        <p:nvSpPr>
          <p:cNvPr id="10247" name="Text Box 7"/>
          <p:cNvSpPr txBox="1">
            <a:spLocks noChangeArrowheads="1"/>
          </p:cNvSpPr>
          <p:nvPr/>
        </p:nvSpPr>
        <p:spPr bwMode="auto">
          <a:xfrm>
            <a:off x="683568" y="5229200"/>
            <a:ext cx="7272808" cy="145573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sz="1600"/>
              <a:t>I hope to – Espero………..</a:t>
            </a:r>
          </a:p>
          <a:p>
            <a:pPr>
              <a:spcBef>
                <a:spcPct val="50000"/>
              </a:spcBef>
            </a:pPr>
            <a:r>
              <a:rPr lang="en-GB" sz="1600"/>
              <a:t>I want to – Quiero…….</a:t>
            </a:r>
          </a:p>
          <a:p>
            <a:pPr>
              <a:spcBef>
                <a:spcPct val="50000"/>
              </a:spcBef>
            </a:pPr>
            <a:r>
              <a:rPr lang="en-GB" sz="1600"/>
              <a:t>I would like to – Me gustar</a:t>
            </a:r>
            <a:r>
              <a:rPr lang="en-GB" sz="1600">
                <a:cs typeface="Arial" pitchFamily="34" charset="0"/>
              </a:rPr>
              <a:t>ía…..</a:t>
            </a:r>
          </a:p>
          <a:p>
            <a:pPr>
              <a:spcBef>
                <a:spcPct val="50000"/>
              </a:spcBef>
            </a:pPr>
            <a:r>
              <a:rPr lang="en-GB" sz="1600"/>
              <a:t>I intend to – Tengo la intenci</a:t>
            </a:r>
            <a:r>
              <a:rPr lang="en-GB" sz="1600">
                <a:cs typeface="Arial" pitchFamily="34" charset="0"/>
              </a:rPr>
              <a:t>ón de……..</a:t>
            </a:r>
          </a:p>
        </p:txBody>
      </p:sp>
      <p:sp>
        <p:nvSpPr>
          <p:cNvPr id="10248" name="Text Box 8"/>
          <p:cNvSpPr txBox="1">
            <a:spLocks noChangeArrowheads="1"/>
          </p:cNvSpPr>
          <p:nvPr/>
        </p:nvSpPr>
        <p:spPr bwMode="auto">
          <a:xfrm>
            <a:off x="540568" y="4869160"/>
            <a:ext cx="9144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1600" dirty="0"/>
              <a:t>Future meanings expressions requiring the infinitive</a:t>
            </a:r>
          </a:p>
        </p:txBody>
      </p:sp>
    </p:spTree>
    <p:extLst>
      <p:ext uri="{BB962C8B-B14F-4D97-AF65-F5344CB8AC3E}">
        <p14:creationId xmlns:p14="http://schemas.microsoft.com/office/powerpoint/2010/main" val="2620156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30424" y="1095127"/>
            <a:ext cx="4680520" cy="923330"/>
          </a:xfrm>
          <a:prstGeom prst="rect">
            <a:avLst/>
          </a:prstGeom>
          <a:noFill/>
        </p:spPr>
        <p:txBody>
          <a:bodyPr wrap="square" rtlCol="0">
            <a:spAutoFit/>
          </a:bodyPr>
          <a:lstStyle/>
          <a:p>
            <a:r>
              <a:rPr lang="es-ES" dirty="0" smtClean="0"/>
              <a:t>SPEAKING …..¿EN QUE SITUATIONES PODEMOS APLICAR ESTAS PALABRAS? IMAGINACIÓN NECESARIO AQUÍ CHICOS</a:t>
            </a:r>
            <a:endParaRPr lang="es-ES" dirty="0"/>
          </a:p>
        </p:txBody>
      </p:sp>
      <p:sp>
        <p:nvSpPr>
          <p:cNvPr id="4" name="TextBox 3"/>
          <p:cNvSpPr txBox="1"/>
          <p:nvPr/>
        </p:nvSpPr>
        <p:spPr>
          <a:xfrm>
            <a:off x="251520" y="2492896"/>
            <a:ext cx="5688632" cy="4154984"/>
          </a:xfrm>
          <a:prstGeom prst="rect">
            <a:avLst/>
          </a:prstGeom>
          <a:noFill/>
        </p:spPr>
        <p:txBody>
          <a:bodyPr wrap="square" rtlCol="0">
            <a:spAutoFit/>
          </a:bodyPr>
          <a:lstStyle/>
          <a:p>
            <a:r>
              <a:rPr lang="es-ES" sz="2400" b="1" dirty="0" smtClean="0">
                <a:latin typeface="Bradley Hand ITC" panose="03070402050302030203" pitchFamily="66" charset="0"/>
              </a:rPr>
              <a:t>TENSIÓN</a:t>
            </a:r>
          </a:p>
          <a:p>
            <a:r>
              <a:rPr lang="es-ES" sz="2400" b="1" dirty="0" smtClean="0">
                <a:latin typeface="Bradley Hand ITC" panose="03070402050302030203" pitchFamily="66" charset="0"/>
              </a:rPr>
              <a:t>INCOMPATIBILIDAD</a:t>
            </a:r>
          </a:p>
          <a:p>
            <a:r>
              <a:rPr lang="es-ES" sz="2400" b="1" dirty="0" smtClean="0">
                <a:latin typeface="Bradley Hand ITC" panose="03070402050302030203" pitchFamily="66" charset="0"/>
              </a:rPr>
              <a:t>IGUALDAD</a:t>
            </a:r>
          </a:p>
          <a:p>
            <a:r>
              <a:rPr lang="es-ES" sz="2400" b="1" dirty="0" smtClean="0">
                <a:latin typeface="Bradley Hand ITC" panose="03070402050302030203" pitchFamily="66" charset="0"/>
              </a:rPr>
              <a:t>CALIDAD DE VIDA</a:t>
            </a:r>
          </a:p>
          <a:p>
            <a:r>
              <a:rPr lang="es-ES" sz="2400" b="1" dirty="0" smtClean="0">
                <a:latin typeface="Bradley Hand ITC" panose="03070402050302030203" pitchFamily="66" charset="0"/>
              </a:rPr>
              <a:t>ESCASO </a:t>
            </a:r>
          </a:p>
          <a:p>
            <a:r>
              <a:rPr lang="es-ES" sz="2400" b="1" dirty="0" smtClean="0">
                <a:latin typeface="Bradley Hand ITC" panose="03070402050302030203" pitchFamily="66" charset="0"/>
              </a:rPr>
              <a:t>DECENTE</a:t>
            </a:r>
          </a:p>
          <a:p>
            <a:r>
              <a:rPr lang="es-ES" sz="2400" b="1" dirty="0" smtClean="0">
                <a:latin typeface="Bradley Hand ITC" panose="03070402050302030203" pitchFamily="66" charset="0"/>
              </a:rPr>
              <a:t>SUPERIOR</a:t>
            </a:r>
          </a:p>
          <a:p>
            <a:r>
              <a:rPr lang="es-ES" sz="2400" b="1" dirty="0" smtClean="0">
                <a:latin typeface="Bradley Hand ITC" panose="03070402050302030203" pitchFamily="66" charset="0"/>
              </a:rPr>
              <a:t>INFERIOR</a:t>
            </a:r>
          </a:p>
          <a:p>
            <a:r>
              <a:rPr lang="es-ES" sz="2400" b="1" dirty="0" smtClean="0">
                <a:latin typeface="Bradley Hand ITC" panose="03070402050302030203" pitchFamily="66" charset="0"/>
              </a:rPr>
              <a:t>PRIORIDAD</a:t>
            </a:r>
          </a:p>
          <a:p>
            <a:r>
              <a:rPr lang="es-ES" sz="2400" b="1" dirty="0" smtClean="0">
                <a:latin typeface="Bradley Hand ITC" panose="03070402050302030203" pitchFamily="66" charset="0"/>
              </a:rPr>
              <a:t>MEJORAR</a:t>
            </a:r>
          </a:p>
          <a:p>
            <a:r>
              <a:rPr lang="es-ES" sz="2400" b="1" dirty="0" smtClean="0">
                <a:latin typeface="Bradley Hand ITC" panose="03070402050302030203" pitchFamily="66" charset="0"/>
              </a:rPr>
              <a:t>HORARIO </a:t>
            </a:r>
            <a:endParaRPr lang="es-ES" sz="2400" b="1" dirty="0">
              <a:latin typeface="Bradley Hand ITC" panose="03070402050302030203" pitchFamily="66"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0152" y="1340768"/>
            <a:ext cx="2857500" cy="2847975"/>
          </a:xfrm>
          <a:prstGeom prst="rect">
            <a:avLst/>
          </a:prstGeom>
        </p:spPr>
      </p:pic>
      <p:sp>
        <p:nvSpPr>
          <p:cNvPr id="7" name="TextBox 6"/>
          <p:cNvSpPr txBox="1"/>
          <p:nvPr/>
        </p:nvSpPr>
        <p:spPr>
          <a:xfrm>
            <a:off x="561007" y="251356"/>
            <a:ext cx="4680520" cy="830997"/>
          </a:xfrm>
          <a:prstGeom prst="rect">
            <a:avLst/>
          </a:prstGeom>
          <a:noFill/>
        </p:spPr>
        <p:txBody>
          <a:bodyPr wrap="square" rtlCol="0">
            <a:spAutoFit/>
          </a:bodyPr>
          <a:lstStyle/>
          <a:p>
            <a:r>
              <a:rPr lang="es-ES" sz="2400" b="1" dirty="0" smtClean="0"/>
              <a:t>El equilibrio entre vida laboral y vida personal </a:t>
            </a:r>
            <a:endParaRPr lang="es-ES" sz="2400" b="1" dirty="0"/>
          </a:p>
        </p:txBody>
      </p:sp>
    </p:spTree>
    <p:extLst>
      <p:ext uri="{BB962C8B-B14F-4D97-AF65-F5344CB8AC3E}">
        <p14:creationId xmlns:p14="http://schemas.microsoft.com/office/powerpoint/2010/main" val="3880748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25" y="0"/>
            <a:ext cx="2527906" cy="1892052"/>
          </a:xfrm>
          <a:prstGeom prst="rect">
            <a:avLst/>
          </a:prstGeom>
        </p:spPr>
      </p:pic>
      <p:sp>
        <p:nvSpPr>
          <p:cNvPr id="4" name="TextBox 3"/>
          <p:cNvSpPr txBox="1"/>
          <p:nvPr/>
        </p:nvSpPr>
        <p:spPr>
          <a:xfrm>
            <a:off x="3059832" y="404664"/>
            <a:ext cx="5616624" cy="646331"/>
          </a:xfrm>
          <a:prstGeom prst="rect">
            <a:avLst/>
          </a:prstGeom>
          <a:noFill/>
        </p:spPr>
        <p:txBody>
          <a:bodyPr wrap="square" rtlCol="0">
            <a:spAutoFit/>
          </a:bodyPr>
          <a:lstStyle/>
          <a:p>
            <a:r>
              <a:rPr lang="es-ES" dirty="0" smtClean="0"/>
              <a:t>Escucha el </a:t>
            </a:r>
            <a:r>
              <a:rPr lang="es-ES" dirty="0" err="1" smtClean="0"/>
              <a:t>listening</a:t>
            </a:r>
            <a:r>
              <a:rPr lang="es-ES" dirty="0" smtClean="0"/>
              <a:t> y apunta las respuestas a Laura.</a:t>
            </a:r>
          </a:p>
          <a:p>
            <a:r>
              <a:rPr lang="es-ES" dirty="0" smtClean="0"/>
              <a:t>Copia las preguntas abajo antes de empezar.</a:t>
            </a:r>
            <a:endParaRPr lang="es-ES" dirty="0"/>
          </a:p>
        </p:txBody>
      </p:sp>
      <p:pic>
        <p:nvPicPr>
          <p:cNvPr id="5" name="e6xE_JpQh7U"/>
          <p:cNvPicPr>
            <a:picLocks noRot="1" noChangeAspect="1"/>
          </p:cNvPicPr>
          <p:nvPr>
            <a:videoFile r:link="rId1"/>
          </p:nvPr>
        </p:nvPicPr>
        <p:blipFill>
          <a:blip r:embed="rId4"/>
          <a:stretch>
            <a:fillRect/>
          </a:stretch>
        </p:blipFill>
        <p:spPr>
          <a:xfrm>
            <a:off x="731573" y="2143125"/>
            <a:ext cx="7944883" cy="4468996"/>
          </a:xfrm>
          <a:prstGeom prst="rect">
            <a:avLst/>
          </a:prstGeom>
        </p:spPr>
      </p:pic>
    </p:spTree>
    <p:extLst>
      <p:ext uri="{BB962C8B-B14F-4D97-AF65-F5344CB8AC3E}">
        <p14:creationId xmlns:p14="http://schemas.microsoft.com/office/powerpoint/2010/main" val="2889951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764704"/>
            <a:ext cx="2305246" cy="923330"/>
          </a:xfrm>
          <a:prstGeom prst="rect">
            <a:avLst/>
          </a:prstGeom>
          <a:noFill/>
        </p:spPr>
        <p:txBody>
          <a:bodyPr wrap="none" rtlCol="0">
            <a:spAutoFit/>
          </a:bodyPr>
          <a:lstStyle/>
          <a:p>
            <a:r>
              <a:rPr lang="es-ES" dirty="0" smtClean="0"/>
              <a:t>Preguntas del </a:t>
            </a:r>
            <a:r>
              <a:rPr lang="es-ES" dirty="0" err="1" smtClean="0"/>
              <a:t>listening</a:t>
            </a:r>
            <a:endParaRPr lang="es-ES" dirty="0" smtClean="0"/>
          </a:p>
          <a:p>
            <a:endParaRPr lang="es-ES" dirty="0" smtClean="0"/>
          </a:p>
          <a:p>
            <a:endParaRPr lang="es-ES" dirty="0"/>
          </a:p>
        </p:txBody>
      </p:sp>
      <p:sp>
        <p:nvSpPr>
          <p:cNvPr id="5" name="Rectangle 4"/>
          <p:cNvSpPr/>
          <p:nvPr/>
        </p:nvSpPr>
        <p:spPr>
          <a:xfrm>
            <a:off x="395536" y="1556792"/>
            <a:ext cx="6750496" cy="5355312"/>
          </a:xfrm>
          <a:prstGeom prst="rect">
            <a:avLst/>
          </a:prstGeom>
        </p:spPr>
        <p:txBody>
          <a:bodyPr wrap="square">
            <a:spAutoFit/>
          </a:bodyPr>
          <a:lstStyle/>
          <a:p>
            <a:r>
              <a:rPr lang="es-ES" dirty="0">
                <a:latin typeface="arial" panose="020B0604020202020204" pitchFamily="34" charset="0"/>
              </a:rPr>
              <a:t>1. </a:t>
            </a:r>
            <a:r>
              <a:rPr lang="es-ES" dirty="0" smtClean="0">
                <a:latin typeface="arial" panose="020B0604020202020204" pitchFamily="34" charset="0"/>
              </a:rPr>
              <a:t>¿Qué </a:t>
            </a:r>
            <a:r>
              <a:rPr lang="es-ES" dirty="0">
                <a:latin typeface="arial" panose="020B0604020202020204" pitchFamily="34" charset="0"/>
              </a:rPr>
              <a:t>significa para ti tener un buen equilibrio entre vida laboral y vida personal?</a:t>
            </a:r>
            <a:br>
              <a:rPr lang="es-ES" dirty="0">
                <a:latin typeface="arial" panose="020B0604020202020204" pitchFamily="34" charset="0"/>
              </a:rPr>
            </a:br>
            <a:r>
              <a:rPr lang="es-ES" dirty="0">
                <a:latin typeface="arial" panose="020B0604020202020204" pitchFamily="34" charset="0"/>
              </a:rPr>
              <a:t>2. </a:t>
            </a:r>
            <a:r>
              <a:rPr lang="es-ES" dirty="0" smtClean="0">
                <a:latin typeface="arial" panose="020B0604020202020204" pitchFamily="34" charset="0"/>
              </a:rPr>
              <a:t>¿Qué </a:t>
            </a:r>
            <a:r>
              <a:rPr lang="es-ES" dirty="0">
                <a:latin typeface="arial" panose="020B0604020202020204" pitchFamily="34" charset="0"/>
              </a:rPr>
              <a:t>opinas de tener una ley que </a:t>
            </a:r>
            <a:r>
              <a:rPr lang="es-ES" dirty="0" smtClean="0">
                <a:latin typeface="arial" panose="020B0604020202020204" pitchFamily="34" charset="0"/>
              </a:rPr>
              <a:t>prohíbe </a:t>
            </a:r>
            <a:r>
              <a:rPr lang="es-ES" dirty="0">
                <a:latin typeface="arial" panose="020B0604020202020204" pitchFamily="34" charset="0"/>
              </a:rPr>
              <a:t>contactarte fuera de las horas de trabajo?</a:t>
            </a:r>
            <a:br>
              <a:rPr lang="es-ES" dirty="0">
                <a:latin typeface="arial" panose="020B0604020202020204" pitchFamily="34" charset="0"/>
              </a:rPr>
            </a:br>
            <a:r>
              <a:rPr lang="es-ES" dirty="0" smtClean="0">
                <a:latin typeface="arial" panose="020B0604020202020204" pitchFamily="34" charset="0"/>
              </a:rPr>
              <a:t>3.¿Crees </a:t>
            </a:r>
            <a:r>
              <a:rPr lang="es-ES" dirty="0">
                <a:latin typeface="arial" panose="020B0604020202020204" pitchFamily="34" charset="0"/>
              </a:rPr>
              <a:t>que en nuestra sociedad tendemos dar </a:t>
            </a:r>
            <a:r>
              <a:rPr lang="es-ES" dirty="0" smtClean="0">
                <a:latin typeface="arial" panose="020B0604020202020204" pitchFamily="34" charset="0"/>
              </a:rPr>
              <a:t>más </a:t>
            </a:r>
            <a:r>
              <a:rPr lang="es-ES" dirty="0">
                <a:latin typeface="arial" panose="020B0604020202020204" pitchFamily="34" charset="0"/>
              </a:rPr>
              <a:t>prioridad a nuestro trabajo que nuestra familia?</a:t>
            </a:r>
            <a:br>
              <a:rPr lang="es-ES" dirty="0">
                <a:latin typeface="arial" panose="020B0604020202020204" pitchFamily="34" charset="0"/>
              </a:rPr>
            </a:br>
            <a:r>
              <a:rPr lang="es-ES" dirty="0">
                <a:latin typeface="arial" panose="020B0604020202020204" pitchFamily="34" charset="0"/>
              </a:rPr>
              <a:t>4. </a:t>
            </a:r>
            <a:r>
              <a:rPr lang="es-ES" dirty="0" smtClean="0">
                <a:latin typeface="arial" panose="020B0604020202020204" pitchFamily="34" charset="0"/>
              </a:rPr>
              <a:t>¿En </a:t>
            </a:r>
            <a:r>
              <a:rPr lang="es-ES" dirty="0">
                <a:latin typeface="arial" panose="020B0604020202020204" pitchFamily="34" charset="0"/>
              </a:rPr>
              <a:t>un mundo perfecto cuantas horas </a:t>
            </a:r>
            <a:r>
              <a:rPr lang="es-ES" dirty="0" smtClean="0">
                <a:latin typeface="arial" panose="020B0604020202020204" pitchFamily="34" charset="0"/>
              </a:rPr>
              <a:t>trabajarías </a:t>
            </a:r>
            <a:r>
              <a:rPr lang="es-ES" dirty="0">
                <a:latin typeface="arial" panose="020B0604020202020204" pitchFamily="34" charset="0"/>
              </a:rPr>
              <a:t>por semana?</a:t>
            </a:r>
            <a:br>
              <a:rPr lang="es-ES" dirty="0">
                <a:latin typeface="arial" panose="020B0604020202020204" pitchFamily="34" charset="0"/>
              </a:rPr>
            </a:br>
            <a:r>
              <a:rPr lang="es-ES" dirty="0">
                <a:latin typeface="arial" panose="020B0604020202020204" pitchFamily="34" charset="0"/>
              </a:rPr>
              <a:t>5. </a:t>
            </a:r>
            <a:r>
              <a:rPr lang="es-ES" dirty="0" smtClean="0">
                <a:latin typeface="arial" panose="020B0604020202020204" pitchFamily="34" charset="0"/>
              </a:rPr>
              <a:t>¿Tienes </a:t>
            </a:r>
            <a:r>
              <a:rPr lang="es-ES" dirty="0">
                <a:latin typeface="arial" panose="020B0604020202020204" pitchFamily="34" charset="0"/>
              </a:rPr>
              <a:t>tu buen equilibrio entre el trabajo y vida personal?</a:t>
            </a:r>
            <a:br>
              <a:rPr lang="es-ES" dirty="0">
                <a:latin typeface="arial" panose="020B0604020202020204" pitchFamily="34" charset="0"/>
              </a:rPr>
            </a:br>
            <a:r>
              <a:rPr lang="es-ES" dirty="0" smtClean="0">
                <a:latin typeface="arial" panose="020B0604020202020204" pitchFamily="34" charset="0"/>
              </a:rPr>
              <a:t>6.¿Llevas </a:t>
            </a:r>
            <a:r>
              <a:rPr lang="es-ES" dirty="0">
                <a:latin typeface="arial" panose="020B0604020202020204" pitchFamily="34" charset="0"/>
              </a:rPr>
              <a:t>trabajo a casa o </a:t>
            </a:r>
            <a:r>
              <a:rPr lang="es-ES" dirty="0" smtClean="0">
                <a:latin typeface="arial" panose="020B0604020202020204" pitchFamily="34" charset="0"/>
              </a:rPr>
              <a:t>preocupaciones </a:t>
            </a:r>
            <a:r>
              <a:rPr lang="es-ES" dirty="0">
                <a:latin typeface="arial" panose="020B0604020202020204" pitchFamily="34" charset="0"/>
              </a:rPr>
              <a:t>del trabajo a casa?</a:t>
            </a:r>
            <a:br>
              <a:rPr lang="es-ES" dirty="0">
                <a:latin typeface="arial" panose="020B0604020202020204" pitchFamily="34" charset="0"/>
              </a:rPr>
            </a:br>
            <a:r>
              <a:rPr lang="es-ES" dirty="0" smtClean="0">
                <a:latin typeface="arial" panose="020B0604020202020204" pitchFamily="34" charset="0"/>
              </a:rPr>
              <a:t>7. ¿Qué </a:t>
            </a:r>
            <a:r>
              <a:rPr lang="es-ES" dirty="0">
                <a:latin typeface="arial" panose="020B0604020202020204" pitchFamily="34" charset="0"/>
              </a:rPr>
              <a:t>te da más esteres problemas de familia o responsabilidad del trabajo?</a:t>
            </a:r>
            <a:br>
              <a:rPr lang="es-ES" dirty="0">
                <a:latin typeface="arial" panose="020B0604020202020204" pitchFamily="34" charset="0"/>
              </a:rPr>
            </a:br>
            <a:r>
              <a:rPr lang="es-ES" dirty="0" smtClean="0">
                <a:latin typeface="arial" panose="020B0604020202020204" pitchFamily="34" charset="0"/>
              </a:rPr>
              <a:t>8. ¿Tu </a:t>
            </a:r>
            <a:r>
              <a:rPr lang="es-ES" dirty="0">
                <a:latin typeface="arial" panose="020B0604020202020204" pitchFamily="34" charset="0"/>
              </a:rPr>
              <a:t>familia se ha visto afectado de manera negativa a causa del trabajo?</a:t>
            </a:r>
            <a:br>
              <a:rPr lang="es-ES" dirty="0">
                <a:latin typeface="arial" panose="020B0604020202020204" pitchFamily="34" charset="0"/>
              </a:rPr>
            </a:br>
            <a:r>
              <a:rPr lang="es-ES" dirty="0">
                <a:latin typeface="arial" panose="020B0604020202020204" pitchFamily="34" charset="0"/>
              </a:rPr>
              <a:t>8. </a:t>
            </a:r>
            <a:r>
              <a:rPr lang="es-ES" dirty="0" smtClean="0">
                <a:latin typeface="arial" panose="020B0604020202020204" pitchFamily="34" charset="0"/>
              </a:rPr>
              <a:t>¿Qué </a:t>
            </a:r>
            <a:r>
              <a:rPr lang="es-ES" dirty="0">
                <a:latin typeface="arial" panose="020B0604020202020204" pitchFamily="34" charset="0"/>
              </a:rPr>
              <a:t>haces para </a:t>
            </a:r>
            <a:r>
              <a:rPr lang="es-ES" dirty="0" smtClean="0">
                <a:latin typeface="arial" panose="020B0604020202020204" pitchFamily="34" charset="0"/>
              </a:rPr>
              <a:t>desconectarte </a:t>
            </a:r>
            <a:r>
              <a:rPr lang="es-ES" dirty="0">
                <a:latin typeface="arial" panose="020B0604020202020204" pitchFamily="34" charset="0"/>
              </a:rPr>
              <a:t>y disfrutar de la vida?</a:t>
            </a:r>
            <a:br>
              <a:rPr lang="es-ES" dirty="0">
                <a:latin typeface="arial" panose="020B0604020202020204" pitchFamily="34" charset="0"/>
              </a:rPr>
            </a:br>
            <a:r>
              <a:rPr lang="es-ES" dirty="0" smtClean="0">
                <a:latin typeface="arial" panose="020B0604020202020204" pitchFamily="34" charset="0"/>
              </a:rPr>
              <a:t>9.¿Cuánto </a:t>
            </a:r>
            <a:r>
              <a:rPr lang="es-ES" dirty="0">
                <a:latin typeface="arial" panose="020B0604020202020204" pitchFamily="34" charset="0"/>
              </a:rPr>
              <a:t>tiempo pasas con amigos y familia por mes haciendo cosas que te hacen feliz?</a:t>
            </a:r>
            <a:br>
              <a:rPr lang="es-ES" dirty="0">
                <a:latin typeface="arial" panose="020B0604020202020204" pitchFamily="34" charset="0"/>
              </a:rPr>
            </a:br>
            <a:r>
              <a:rPr lang="es-ES" dirty="0">
                <a:latin typeface="arial" panose="020B0604020202020204" pitchFamily="34" charset="0"/>
              </a:rPr>
              <a:t>10</a:t>
            </a:r>
            <a:r>
              <a:rPr lang="es-ES" dirty="0" smtClean="0">
                <a:latin typeface="arial" panose="020B0604020202020204" pitchFamily="34" charset="0"/>
              </a:rPr>
              <a:t>.¿ Qué </a:t>
            </a:r>
            <a:r>
              <a:rPr lang="es-ES" dirty="0">
                <a:latin typeface="arial" panose="020B0604020202020204" pitchFamily="34" charset="0"/>
              </a:rPr>
              <a:t>consejo </a:t>
            </a:r>
            <a:r>
              <a:rPr lang="es-ES" dirty="0" smtClean="0">
                <a:latin typeface="arial" panose="020B0604020202020204" pitchFamily="34" charset="0"/>
              </a:rPr>
              <a:t>darías </a:t>
            </a:r>
            <a:r>
              <a:rPr lang="es-ES" dirty="0">
                <a:latin typeface="arial" panose="020B0604020202020204" pitchFamily="34" charset="0"/>
              </a:rPr>
              <a:t>para no perder el equilibrio entre la vida laboral y vida personal?</a:t>
            </a:r>
            <a:endParaRPr lang="es-ES"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19872" y="-335260"/>
            <a:ext cx="2527906" cy="1892052"/>
          </a:xfrm>
          <a:prstGeom prst="rect">
            <a:avLst/>
          </a:prstGeom>
        </p:spPr>
      </p:pic>
    </p:spTree>
    <p:extLst>
      <p:ext uri="{BB962C8B-B14F-4D97-AF65-F5344CB8AC3E}">
        <p14:creationId xmlns:p14="http://schemas.microsoft.com/office/powerpoint/2010/main" val="20407163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26337" y="2060848"/>
            <a:ext cx="6984776" cy="1323439"/>
          </a:xfrm>
          <a:prstGeom prst="rect">
            <a:avLst/>
          </a:prstGeom>
          <a:noFill/>
        </p:spPr>
        <p:txBody>
          <a:bodyPr wrap="square" rtlCol="0">
            <a:spAutoFit/>
          </a:bodyPr>
          <a:lstStyle/>
          <a:p>
            <a:r>
              <a:rPr lang="es-ES" sz="4000" dirty="0" smtClean="0"/>
              <a:t>10 CONSEJOS DE LOS EXPERTOS DE ´´FAMILIAFACIL</a:t>
            </a:r>
            <a:r>
              <a:rPr lang="es-ES" dirty="0" smtClean="0"/>
              <a:t>´´</a:t>
            </a:r>
            <a:endParaRPr lang="es-E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688" y="3789040"/>
            <a:ext cx="2857500" cy="2619375"/>
          </a:xfrm>
          <a:prstGeom prst="rect">
            <a:avLst/>
          </a:prstGeom>
        </p:spPr>
      </p:pic>
    </p:spTree>
    <p:extLst>
      <p:ext uri="{BB962C8B-B14F-4D97-AF65-F5344CB8AC3E}">
        <p14:creationId xmlns:p14="http://schemas.microsoft.com/office/powerpoint/2010/main" val="9334536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404</TotalTime>
  <Words>871</Words>
  <Application>Microsoft Office PowerPoint</Application>
  <PresentationFormat>On-screen Show (4:3)</PresentationFormat>
  <Paragraphs>71</Paragraphs>
  <Slides>12</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Arial</vt:lpstr>
      <vt:lpstr>Bradley Hand ITC</vt:lpstr>
      <vt:lpstr>Calibri</vt:lpstr>
      <vt:lpstr>Office Theme</vt:lpstr>
      <vt:lpstr>Objectives: </vt:lpstr>
      <vt:lpstr>¿Es posible encontrar el equilibrio entre la vida laboral y la vida personal?</vt:lpstr>
      <vt:lpstr>Hablando del futuro…</vt:lpstr>
      <vt:lpstr>¿Dónde te ves dentro 2, 5, 10 años?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¿Qué planes tienes  para el  futuro?</dc:title>
  <dc:creator>Mark Dawes</dc:creator>
  <cp:lastModifiedBy>Usuario</cp:lastModifiedBy>
  <cp:revision>28</cp:revision>
  <cp:lastPrinted>2012-11-08T06:28:35Z</cp:lastPrinted>
  <dcterms:created xsi:type="dcterms:W3CDTF">2012-11-08T04:11:33Z</dcterms:created>
  <dcterms:modified xsi:type="dcterms:W3CDTF">2017-10-18T14:40:11Z</dcterms:modified>
</cp:coreProperties>
</file>