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3" r:id="rId4"/>
    <p:sldId id="262" r:id="rId5"/>
    <p:sldId id="265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141E-D6AB-4306-BE87-8C9F65B986F6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A1D-CB51-448B-A1A8-355D10813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77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141E-D6AB-4306-BE87-8C9F65B986F6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A1D-CB51-448B-A1A8-355D10813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141E-D6AB-4306-BE87-8C9F65B986F6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A1D-CB51-448B-A1A8-355D10813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97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141E-D6AB-4306-BE87-8C9F65B986F6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A1D-CB51-448B-A1A8-355D10813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16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141E-D6AB-4306-BE87-8C9F65B986F6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A1D-CB51-448B-A1A8-355D10813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74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141E-D6AB-4306-BE87-8C9F65B986F6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A1D-CB51-448B-A1A8-355D10813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08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141E-D6AB-4306-BE87-8C9F65B986F6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A1D-CB51-448B-A1A8-355D10813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23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141E-D6AB-4306-BE87-8C9F65B986F6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A1D-CB51-448B-A1A8-355D10813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54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141E-D6AB-4306-BE87-8C9F65B986F6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A1D-CB51-448B-A1A8-355D10813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22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141E-D6AB-4306-BE87-8C9F65B986F6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A1D-CB51-448B-A1A8-355D10813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40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141E-D6AB-4306-BE87-8C9F65B986F6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A1D-CB51-448B-A1A8-355D10813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49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6141E-D6AB-4306-BE87-8C9F65B986F6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47A1D-CB51-448B-A1A8-355D10813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53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err="1" smtClean="0"/>
              <a:t>Adjetivos</a:t>
            </a:r>
            <a:r>
              <a:rPr lang="en-GB" dirty="0" smtClean="0"/>
              <a:t> </a:t>
            </a:r>
            <a:r>
              <a:rPr lang="en-GB" dirty="0" err="1" smtClean="0"/>
              <a:t>posesivos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1628800"/>
            <a:ext cx="1656184" cy="46805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b="1" dirty="0" smtClean="0"/>
              <a:t>My</a:t>
            </a:r>
          </a:p>
          <a:p>
            <a:pPr marL="0" indent="0">
              <a:buNone/>
            </a:pPr>
            <a:r>
              <a:rPr lang="en-GB" sz="2800" b="1" dirty="0" smtClean="0"/>
              <a:t>Your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His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Her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Your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Its</a:t>
            </a:r>
          </a:p>
          <a:p>
            <a:pPr marL="0" indent="0">
              <a:buNone/>
            </a:pPr>
            <a:r>
              <a:rPr lang="en-GB" sz="2800" b="1" dirty="0">
                <a:solidFill>
                  <a:srgbClr val="00B0F0"/>
                </a:solidFill>
              </a:rPr>
              <a:t>O</a:t>
            </a:r>
            <a:r>
              <a:rPr lang="en-GB" sz="2800" b="1" dirty="0" smtClean="0">
                <a:solidFill>
                  <a:srgbClr val="00B0F0"/>
                </a:solidFill>
              </a:rPr>
              <a:t>ur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</a:rPr>
              <a:t>Your(</a:t>
            </a:r>
            <a:r>
              <a:rPr lang="en-GB" sz="2800" b="1" dirty="0" err="1" smtClean="0">
                <a:solidFill>
                  <a:schemeClr val="accent5">
                    <a:lumMod val="50000"/>
                  </a:schemeClr>
                </a:solidFill>
              </a:rPr>
              <a:t>fam</a:t>
            </a:r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chemeClr val="accent6">
                    <a:lumMod val="50000"/>
                  </a:schemeClr>
                </a:solidFill>
              </a:rPr>
              <a:t>Their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chemeClr val="accent6">
                    <a:lumMod val="50000"/>
                  </a:schemeClr>
                </a:solidFill>
              </a:rPr>
              <a:t>Your</a:t>
            </a:r>
          </a:p>
          <a:p>
            <a:pPr marL="0" indent="0">
              <a:buNone/>
            </a:pPr>
            <a:endParaRPr lang="en-GB" sz="2800" b="1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23729" y="1700808"/>
            <a:ext cx="2664296" cy="46805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sz="3200" b="1" dirty="0" err="1" smtClean="0"/>
              <a:t>Mi</a:t>
            </a:r>
            <a:r>
              <a:rPr lang="en-GB" sz="3200" b="1" dirty="0" smtClean="0"/>
              <a:t> - </a:t>
            </a:r>
            <a:r>
              <a:rPr lang="en-GB" sz="3200" b="1" dirty="0" err="1" smtClean="0"/>
              <a:t>mis</a:t>
            </a:r>
            <a:endParaRPr lang="en-GB" sz="3200" b="1" dirty="0" smtClean="0"/>
          </a:p>
          <a:p>
            <a:pPr marL="0" indent="0">
              <a:buNone/>
            </a:pPr>
            <a:r>
              <a:rPr lang="en-GB" sz="3200" b="1" dirty="0" err="1" smtClean="0"/>
              <a:t>Tu</a:t>
            </a:r>
            <a:r>
              <a:rPr lang="en-GB" sz="3200" b="1" dirty="0" smtClean="0"/>
              <a:t> - </a:t>
            </a:r>
            <a:r>
              <a:rPr lang="en-GB" sz="3200" b="1" dirty="0" err="1" smtClean="0"/>
              <a:t>tus</a:t>
            </a:r>
            <a:endParaRPr lang="en-GB" sz="3200" b="1" dirty="0" smtClean="0"/>
          </a:p>
          <a:p>
            <a:pPr marL="0" indent="0">
              <a:buNone/>
            </a:pPr>
            <a:r>
              <a:rPr lang="en-GB" sz="3200" b="1" dirty="0" smtClean="0">
                <a:solidFill>
                  <a:srgbClr val="FF0000"/>
                </a:solidFill>
              </a:rPr>
              <a:t>Su - sus</a:t>
            </a:r>
          </a:p>
          <a:p>
            <a:pPr marL="0" indent="0">
              <a:buNone/>
            </a:pPr>
            <a:endParaRPr lang="en-GB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3200" b="1" dirty="0" err="1" smtClean="0">
                <a:solidFill>
                  <a:srgbClr val="00B0F0"/>
                </a:solidFill>
              </a:rPr>
              <a:t>Nuestr</a:t>
            </a:r>
            <a:r>
              <a:rPr lang="en-GB" sz="3200" b="1" dirty="0" err="1" smtClean="0">
                <a:solidFill>
                  <a:srgbClr val="C00000"/>
                </a:solidFill>
              </a:rPr>
              <a:t>o</a:t>
            </a:r>
            <a:r>
              <a:rPr lang="en-GB" sz="3200" b="1" dirty="0" smtClean="0">
                <a:solidFill>
                  <a:srgbClr val="00B0F0"/>
                </a:solidFill>
              </a:rPr>
              <a:t>(</a:t>
            </a:r>
            <a:r>
              <a:rPr lang="en-GB" sz="3200" b="1" dirty="0" smtClean="0">
                <a:solidFill>
                  <a:srgbClr val="C00000"/>
                </a:solidFill>
              </a:rPr>
              <a:t>a</a:t>
            </a:r>
            <a:r>
              <a:rPr lang="en-GB" sz="3200" b="1" dirty="0" smtClean="0">
                <a:solidFill>
                  <a:srgbClr val="00B0F0"/>
                </a:solidFill>
              </a:rPr>
              <a:t>) </a:t>
            </a:r>
            <a:r>
              <a:rPr lang="en-GB" sz="3200" b="1" dirty="0" smtClean="0">
                <a:solidFill>
                  <a:srgbClr val="C00000"/>
                </a:solidFill>
              </a:rPr>
              <a:t>s</a:t>
            </a:r>
          </a:p>
          <a:p>
            <a:pPr marL="0" indent="0">
              <a:buNone/>
            </a:pPr>
            <a:r>
              <a:rPr lang="en-GB" sz="3200" b="1" dirty="0" err="1" smtClean="0">
                <a:solidFill>
                  <a:schemeClr val="accent5">
                    <a:lumMod val="50000"/>
                  </a:schemeClr>
                </a:solidFill>
              </a:rPr>
              <a:t>Vuestr</a:t>
            </a:r>
            <a:r>
              <a:rPr lang="en-GB" sz="3200" b="1" dirty="0" err="1" smtClean="0">
                <a:solidFill>
                  <a:srgbClr val="C00000"/>
                </a:solidFill>
              </a:rPr>
              <a:t>o</a:t>
            </a:r>
            <a:r>
              <a:rPr lang="en-GB" sz="3200" b="1" dirty="0" smtClean="0">
                <a:solidFill>
                  <a:srgbClr val="FF0000"/>
                </a:solidFill>
              </a:rPr>
              <a:t> </a:t>
            </a:r>
            <a:r>
              <a:rPr lang="en-GB" sz="3200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GB" sz="3200" b="1" dirty="0" smtClean="0">
                <a:solidFill>
                  <a:srgbClr val="C00000"/>
                </a:solidFill>
              </a:rPr>
              <a:t>a</a:t>
            </a:r>
            <a:r>
              <a:rPr lang="en-GB" sz="3200" b="1" dirty="0" smtClean="0">
                <a:solidFill>
                  <a:schemeClr val="accent5">
                    <a:lumMod val="50000"/>
                  </a:schemeClr>
                </a:solidFill>
              </a:rPr>
              <a:t>) </a:t>
            </a:r>
            <a:r>
              <a:rPr lang="en-GB" sz="3200" b="1" dirty="0" smtClean="0">
                <a:solidFill>
                  <a:srgbClr val="C00000"/>
                </a:solidFill>
              </a:rPr>
              <a:t>s</a:t>
            </a:r>
          </a:p>
          <a:p>
            <a:pPr marL="0" indent="0">
              <a:buNone/>
            </a:pPr>
            <a:r>
              <a:rPr lang="en-GB" sz="3200" b="1" dirty="0" smtClean="0">
                <a:solidFill>
                  <a:schemeClr val="accent6">
                    <a:lumMod val="50000"/>
                  </a:schemeClr>
                </a:solidFill>
              </a:rPr>
              <a:t>Su - sus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580112" y="1696452"/>
            <a:ext cx="259228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 smtClean="0"/>
              <a:t>My house</a:t>
            </a:r>
            <a:endParaRPr lang="en-GB" sz="32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71600" y="1844824"/>
            <a:ext cx="122413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187624" y="2358172"/>
            <a:ext cx="1008112" cy="206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71600" y="2794048"/>
            <a:ext cx="122413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971600" y="3212976"/>
            <a:ext cx="122413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971600" y="3212976"/>
            <a:ext cx="122413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755576" y="3212976"/>
            <a:ext cx="144016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971600" y="4365104"/>
            <a:ext cx="122413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691680" y="494116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187624" y="5373216"/>
            <a:ext cx="100811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971600" y="5589240"/>
            <a:ext cx="122413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80112" y="2627820"/>
            <a:ext cx="259228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 err="1" smtClean="0"/>
              <a:t>Mi</a:t>
            </a:r>
            <a:r>
              <a:rPr lang="en-GB" sz="3200" dirty="0" smtClean="0"/>
              <a:t> casa</a:t>
            </a:r>
            <a:endParaRPr lang="en-GB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5553508" y="3712676"/>
            <a:ext cx="259228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 smtClean="0"/>
              <a:t>My houses</a:t>
            </a:r>
            <a:endParaRPr lang="en-GB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5553508" y="4648780"/>
            <a:ext cx="259228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 err="1" smtClean="0"/>
              <a:t>Mis</a:t>
            </a:r>
            <a:r>
              <a:rPr lang="en-GB" sz="3200" dirty="0" smtClean="0"/>
              <a:t> casas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4055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406089"/>
            <a:ext cx="4320480" cy="84295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err="1" smtClean="0"/>
              <a:t>Ahora</a:t>
            </a:r>
            <a:r>
              <a:rPr lang="en-GB" dirty="0" smtClean="0"/>
              <a:t> </a:t>
            </a:r>
            <a:r>
              <a:rPr lang="en-GB" dirty="0" err="1" smtClean="0"/>
              <a:t>Tú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1916832"/>
            <a:ext cx="4176464" cy="39512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My parents are French</a:t>
            </a:r>
          </a:p>
          <a:p>
            <a:pPr marL="0" indent="0">
              <a:buNone/>
            </a:pPr>
            <a:r>
              <a:rPr lang="en-GB" sz="3500" b="1" dirty="0" smtClean="0">
                <a:solidFill>
                  <a:schemeClr val="accent1">
                    <a:lumMod val="50000"/>
                  </a:schemeClr>
                </a:solidFill>
              </a:rPr>
              <a:t>Her boyfriend is my friend</a:t>
            </a:r>
          </a:p>
          <a:p>
            <a:pPr marL="0" indent="0">
              <a:buNone/>
            </a:pPr>
            <a:r>
              <a:rPr lang="en-GB" sz="3500" b="1" dirty="0" smtClean="0">
                <a:solidFill>
                  <a:srgbClr val="C00000"/>
                </a:solidFill>
              </a:rPr>
              <a:t>Our house is big</a:t>
            </a:r>
          </a:p>
          <a:p>
            <a:pPr marL="0" indent="0">
              <a:buNone/>
            </a:pPr>
            <a:r>
              <a:rPr lang="en-GB" sz="3500" b="1" dirty="0" smtClean="0">
                <a:solidFill>
                  <a:schemeClr val="accent4">
                    <a:lumMod val="50000"/>
                  </a:schemeClr>
                </a:solidFill>
              </a:rPr>
              <a:t>His brother doesn’t work</a:t>
            </a:r>
          </a:p>
          <a:p>
            <a:pPr marL="0" indent="0">
              <a:buNone/>
            </a:pPr>
            <a:r>
              <a:rPr lang="en-GB" sz="3500" b="1" dirty="0" smtClean="0">
                <a:solidFill>
                  <a:schemeClr val="accent6">
                    <a:lumMod val="50000"/>
                  </a:schemeClr>
                </a:solidFill>
              </a:rPr>
              <a:t>Their friends have a dog</a:t>
            </a:r>
          </a:p>
          <a:p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916832"/>
            <a:ext cx="4320480" cy="39512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err="1" smtClean="0">
                <a:solidFill>
                  <a:srgbClr val="7030A0"/>
                </a:solidFill>
              </a:rPr>
              <a:t>Mis</a:t>
            </a:r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padres son </a:t>
            </a:r>
            <a:r>
              <a:rPr lang="en-GB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franceses</a:t>
            </a:r>
            <a:endParaRPr lang="en-GB" sz="3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GB" sz="3200" b="1" dirty="0" smtClean="0">
                <a:solidFill>
                  <a:srgbClr val="0070C0"/>
                </a:solidFill>
              </a:rPr>
              <a:t>Su</a:t>
            </a:r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3200" b="1" dirty="0" err="1" smtClean="0">
                <a:solidFill>
                  <a:schemeClr val="accent1">
                    <a:lumMod val="50000"/>
                  </a:schemeClr>
                </a:solidFill>
              </a:rPr>
              <a:t>novio</a:t>
            </a:r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3200" b="1" dirty="0" err="1" smtClean="0">
                <a:solidFill>
                  <a:schemeClr val="accent1">
                    <a:lumMod val="50000"/>
                  </a:schemeClr>
                </a:solidFill>
              </a:rPr>
              <a:t>es</a:t>
            </a:r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</a:rPr>
              <a:t> mi amigo</a:t>
            </a:r>
            <a:endParaRPr lang="en-GB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3200" b="1" dirty="0" err="1" smtClean="0">
                <a:solidFill>
                  <a:schemeClr val="tx1"/>
                </a:solidFill>
              </a:rPr>
              <a:t>Nuestr</a:t>
            </a:r>
            <a:r>
              <a:rPr lang="en-GB" sz="3200" b="1" dirty="0" err="1" smtClean="0">
                <a:solidFill>
                  <a:srgbClr val="C00000"/>
                </a:solidFill>
              </a:rPr>
              <a:t>a</a:t>
            </a:r>
            <a:r>
              <a:rPr lang="en-GB" sz="3200" b="1" dirty="0" smtClean="0">
                <a:solidFill>
                  <a:schemeClr val="tx1"/>
                </a:solidFill>
              </a:rPr>
              <a:t> casa </a:t>
            </a:r>
            <a:r>
              <a:rPr lang="en-GB" sz="3200" b="1" dirty="0" err="1" smtClean="0">
                <a:solidFill>
                  <a:schemeClr val="tx1"/>
                </a:solidFill>
              </a:rPr>
              <a:t>es</a:t>
            </a:r>
            <a:r>
              <a:rPr lang="en-GB" sz="3200" b="1" dirty="0" smtClean="0">
                <a:solidFill>
                  <a:schemeClr val="tx1"/>
                </a:solidFill>
              </a:rPr>
              <a:t> </a:t>
            </a:r>
            <a:r>
              <a:rPr lang="en-GB" sz="3200" b="1" dirty="0" err="1" smtClean="0">
                <a:solidFill>
                  <a:schemeClr val="tx1"/>
                </a:solidFill>
              </a:rPr>
              <a:t>grande</a:t>
            </a:r>
            <a:endParaRPr lang="en-GB" sz="3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3200" b="1" dirty="0" smtClean="0">
                <a:solidFill>
                  <a:schemeClr val="accent4">
                    <a:lumMod val="50000"/>
                  </a:schemeClr>
                </a:solidFill>
              </a:rPr>
              <a:t>Su </a:t>
            </a:r>
            <a:r>
              <a:rPr lang="en-GB" sz="3200" b="1" dirty="0" err="1" smtClean="0">
                <a:solidFill>
                  <a:schemeClr val="accent4">
                    <a:lumMod val="50000"/>
                  </a:schemeClr>
                </a:solidFill>
              </a:rPr>
              <a:t>hermano</a:t>
            </a:r>
            <a:r>
              <a:rPr lang="en-GB" sz="3200" b="1" dirty="0" smtClean="0">
                <a:solidFill>
                  <a:schemeClr val="accent4">
                    <a:lumMod val="50000"/>
                  </a:schemeClr>
                </a:solidFill>
              </a:rPr>
              <a:t> no </a:t>
            </a:r>
            <a:r>
              <a:rPr lang="en-GB" sz="3200" b="1" dirty="0" err="1" smtClean="0">
                <a:solidFill>
                  <a:schemeClr val="accent4">
                    <a:lumMod val="50000"/>
                  </a:schemeClr>
                </a:solidFill>
              </a:rPr>
              <a:t>trabaja</a:t>
            </a:r>
            <a:endParaRPr lang="en-GB" sz="3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</a:rPr>
              <a:t>Sus</a:t>
            </a:r>
            <a:r>
              <a:rPr lang="en-GB" sz="3200" b="1" dirty="0" smtClean="0">
                <a:solidFill>
                  <a:schemeClr val="accent6">
                    <a:lumMod val="50000"/>
                  </a:schemeClr>
                </a:solidFill>
              </a:rPr>
              <a:t> amigos </a:t>
            </a:r>
            <a:r>
              <a:rPr lang="en-GB" sz="3200" b="1" dirty="0" err="1" smtClean="0">
                <a:solidFill>
                  <a:schemeClr val="accent6">
                    <a:lumMod val="50000"/>
                  </a:schemeClr>
                </a:solidFill>
              </a:rPr>
              <a:t>tienen</a:t>
            </a:r>
            <a:r>
              <a:rPr lang="en-GB" sz="3200" b="1" dirty="0" smtClean="0">
                <a:solidFill>
                  <a:schemeClr val="accent6">
                    <a:lumMod val="50000"/>
                  </a:schemeClr>
                </a:solidFill>
              </a:rPr>
              <a:t> un </a:t>
            </a:r>
            <a:r>
              <a:rPr lang="en-GB" sz="3200" b="1" dirty="0" err="1" smtClean="0">
                <a:solidFill>
                  <a:schemeClr val="accent6">
                    <a:lumMod val="50000"/>
                  </a:schemeClr>
                </a:solidFill>
              </a:rPr>
              <a:t>perro</a:t>
            </a:r>
            <a:endParaRPr lang="en-GB" sz="3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err="1" smtClean="0"/>
              <a:t>Pronombres</a:t>
            </a:r>
            <a:r>
              <a:rPr lang="en-GB" dirty="0" smtClean="0"/>
              <a:t> </a:t>
            </a:r>
            <a:r>
              <a:rPr lang="en-GB" dirty="0" err="1" smtClean="0"/>
              <a:t>posesivos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1628800"/>
            <a:ext cx="1728192" cy="46805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b="1" dirty="0" smtClean="0"/>
              <a:t>Mine</a:t>
            </a:r>
          </a:p>
          <a:p>
            <a:pPr marL="0" indent="0">
              <a:buNone/>
            </a:pPr>
            <a:r>
              <a:rPr lang="en-GB" sz="2800" b="1" dirty="0" smtClean="0"/>
              <a:t>Yours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His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Hers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Yours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Its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rgbClr val="00B0F0"/>
                </a:solidFill>
              </a:rPr>
              <a:t>Ours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</a:rPr>
              <a:t>Yours(</a:t>
            </a:r>
            <a:r>
              <a:rPr lang="en-GB" sz="2800" b="1" dirty="0" err="1" smtClean="0">
                <a:solidFill>
                  <a:schemeClr val="accent5">
                    <a:lumMod val="50000"/>
                  </a:schemeClr>
                </a:solidFill>
              </a:rPr>
              <a:t>fam</a:t>
            </a:r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chemeClr val="accent6">
                    <a:lumMod val="50000"/>
                  </a:schemeClr>
                </a:solidFill>
              </a:rPr>
              <a:t>Theirs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chemeClr val="accent6">
                    <a:lumMod val="50000"/>
                  </a:schemeClr>
                </a:solidFill>
              </a:rPr>
              <a:t>Yours</a:t>
            </a:r>
          </a:p>
          <a:p>
            <a:pPr marL="0" indent="0">
              <a:buNone/>
            </a:pPr>
            <a:endParaRPr lang="en-GB" sz="2800" b="1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23729" y="1700808"/>
            <a:ext cx="2664296" cy="46805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sz="3200" b="1" dirty="0" err="1" smtClean="0"/>
              <a:t>Mí</a:t>
            </a:r>
            <a:r>
              <a:rPr lang="en-GB" sz="3200" b="1" dirty="0" err="1" smtClean="0">
                <a:solidFill>
                  <a:srgbClr val="C00000"/>
                </a:solidFill>
              </a:rPr>
              <a:t>o</a:t>
            </a:r>
            <a:r>
              <a:rPr lang="en-GB" sz="3200" b="1" dirty="0" smtClean="0"/>
              <a:t> (</a:t>
            </a:r>
            <a:r>
              <a:rPr lang="en-GB" sz="3200" b="1" dirty="0" smtClean="0">
                <a:solidFill>
                  <a:srgbClr val="C00000"/>
                </a:solidFill>
              </a:rPr>
              <a:t>a</a:t>
            </a:r>
            <a:r>
              <a:rPr lang="en-GB" sz="3200" b="1" dirty="0" smtClean="0"/>
              <a:t>) </a:t>
            </a:r>
            <a:r>
              <a:rPr lang="en-GB" sz="3200" b="1" dirty="0" smtClean="0">
                <a:solidFill>
                  <a:srgbClr val="C00000"/>
                </a:solidFill>
              </a:rPr>
              <a:t>s</a:t>
            </a:r>
          </a:p>
          <a:p>
            <a:pPr marL="0" indent="0">
              <a:buNone/>
            </a:pPr>
            <a:r>
              <a:rPr lang="en-GB" sz="3200" b="1" dirty="0" err="1" smtClean="0"/>
              <a:t>Tuyo</a:t>
            </a:r>
            <a:r>
              <a:rPr lang="en-GB" sz="3200" b="1" dirty="0" smtClean="0"/>
              <a:t> (a) s</a:t>
            </a:r>
          </a:p>
          <a:p>
            <a:pPr marL="0" indent="0">
              <a:buNone/>
            </a:pPr>
            <a:r>
              <a:rPr lang="en-GB" sz="3200" b="1" dirty="0" err="1" smtClean="0">
                <a:solidFill>
                  <a:srgbClr val="FF0000"/>
                </a:solidFill>
              </a:rPr>
              <a:t>Suyo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</a:rPr>
              <a:t>(a) s</a:t>
            </a:r>
          </a:p>
          <a:p>
            <a:pPr marL="0" indent="0">
              <a:buNone/>
            </a:pPr>
            <a:endParaRPr lang="en-GB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3200" b="1" dirty="0" err="1" smtClean="0">
                <a:solidFill>
                  <a:srgbClr val="00B0F0"/>
                </a:solidFill>
              </a:rPr>
              <a:t>Nuestr</a:t>
            </a:r>
            <a:r>
              <a:rPr lang="en-GB" sz="3200" b="1" dirty="0" err="1" smtClean="0">
                <a:solidFill>
                  <a:srgbClr val="C00000"/>
                </a:solidFill>
              </a:rPr>
              <a:t>o</a:t>
            </a:r>
            <a:r>
              <a:rPr lang="en-GB" sz="3200" b="1" dirty="0" smtClean="0">
                <a:solidFill>
                  <a:srgbClr val="00B0F0"/>
                </a:solidFill>
              </a:rPr>
              <a:t>(</a:t>
            </a:r>
            <a:r>
              <a:rPr lang="en-GB" sz="3200" b="1" dirty="0" smtClean="0">
                <a:solidFill>
                  <a:srgbClr val="C00000"/>
                </a:solidFill>
              </a:rPr>
              <a:t>a</a:t>
            </a:r>
            <a:r>
              <a:rPr lang="en-GB" sz="3200" b="1" dirty="0" smtClean="0">
                <a:solidFill>
                  <a:srgbClr val="00B0F0"/>
                </a:solidFill>
              </a:rPr>
              <a:t>) </a:t>
            </a:r>
            <a:r>
              <a:rPr lang="en-GB" sz="3200" b="1" dirty="0" smtClean="0">
                <a:solidFill>
                  <a:srgbClr val="C00000"/>
                </a:solidFill>
              </a:rPr>
              <a:t>s</a:t>
            </a:r>
          </a:p>
          <a:p>
            <a:pPr marL="0" indent="0">
              <a:buNone/>
            </a:pPr>
            <a:r>
              <a:rPr lang="en-GB" sz="3200" b="1" dirty="0" err="1" smtClean="0">
                <a:solidFill>
                  <a:schemeClr val="accent5">
                    <a:lumMod val="50000"/>
                  </a:schemeClr>
                </a:solidFill>
              </a:rPr>
              <a:t>Vuestr</a:t>
            </a:r>
            <a:r>
              <a:rPr lang="en-GB" sz="3200" b="1" dirty="0" err="1" smtClean="0">
                <a:solidFill>
                  <a:srgbClr val="C00000"/>
                </a:solidFill>
              </a:rPr>
              <a:t>o</a:t>
            </a:r>
            <a:r>
              <a:rPr lang="en-GB" sz="3200" b="1" dirty="0" smtClean="0">
                <a:solidFill>
                  <a:srgbClr val="FF0000"/>
                </a:solidFill>
              </a:rPr>
              <a:t> </a:t>
            </a:r>
            <a:r>
              <a:rPr lang="en-GB" sz="3200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GB" sz="3200" b="1" dirty="0" smtClean="0">
                <a:solidFill>
                  <a:srgbClr val="C00000"/>
                </a:solidFill>
              </a:rPr>
              <a:t>a</a:t>
            </a:r>
            <a:r>
              <a:rPr lang="en-GB" sz="3200" b="1" dirty="0" smtClean="0">
                <a:solidFill>
                  <a:schemeClr val="accent5">
                    <a:lumMod val="50000"/>
                  </a:schemeClr>
                </a:solidFill>
              </a:rPr>
              <a:t>) </a:t>
            </a:r>
            <a:r>
              <a:rPr lang="en-GB" sz="3200" b="1" dirty="0" smtClean="0">
                <a:solidFill>
                  <a:srgbClr val="C00000"/>
                </a:solidFill>
              </a:rPr>
              <a:t>s</a:t>
            </a:r>
          </a:p>
          <a:p>
            <a:pPr marL="0" indent="0">
              <a:buNone/>
            </a:pPr>
            <a:r>
              <a:rPr lang="en-GB" sz="3200" b="1" dirty="0" err="1" smtClean="0">
                <a:solidFill>
                  <a:schemeClr val="accent6">
                    <a:lumMod val="50000"/>
                  </a:schemeClr>
                </a:solidFill>
              </a:rPr>
              <a:t>Suyo</a:t>
            </a:r>
            <a:r>
              <a:rPr lang="en-GB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3200" b="1" dirty="0" smtClean="0">
                <a:solidFill>
                  <a:schemeClr val="accent6">
                    <a:lumMod val="50000"/>
                  </a:schemeClr>
                </a:solidFill>
              </a:rPr>
              <a:t>(a) 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436096" y="1696452"/>
            <a:ext cx="324036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 smtClean="0"/>
              <a:t>the house is mine</a:t>
            </a:r>
            <a:endParaRPr lang="en-GB" sz="32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71600" y="1844824"/>
            <a:ext cx="122413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187624" y="2358172"/>
            <a:ext cx="1008112" cy="206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71600" y="2794048"/>
            <a:ext cx="122413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971600" y="3212976"/>
            <a:ext cx="122413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971600" y="3212976"/>
            <a:ext cx="122413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755576" y="3212976"/>
            <a:ext cx="144016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971600" y="4365104"/>
            <a:ext cx="122413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691680" y="494116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187624" y="5373216"/>
            <a:ext cx="100811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187624" y="5589240"/>
            <a:ext cx="100811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436096" y="2627820"/>
            <a:ext cx="2736304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 smtClean="0"/>
              <a:t>La casa </a:t>
            </a:r>
            <a:r>
              <a:rPr lang="en-GB" sz="3200" dirty="0" err="1" smtClean="0"/>
              <a:t>es</a:t>
            </a:r>
            <a:r>
              <a:rPr lang="en-GB" sz="3200" dirty="0" smtClean="0"/>
              <a:t> </a:t>
            </a:r>
            <a:r>
              <a:rPr lang="en-GB" sz="3200" dirty="0" err="1" smtClean="0"/>
              <a:t>mí</a:t>
            </a:r>
            <a:r>
              <a:rPr lang="en-GB" sz="3200" dirty="0" err="1" smtClean="0">
                <a:solidFill>
                  <a:srgbClr val="C00000"/>
                </a:solidFill>
              </a:rPr>
              <a:t>a</a:t>
            </a:r>
            <a:endParaRPr lang="en-GB" sz="3200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36096" y="3712676"/>
            <a:ext cx="324036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 smtClean="0"/>
              <a:t>The houses are ours</a:t>
            </a:r>
            <a:endParaRPr lang="en-GB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5233555"/>
            <a:ext cx="2592288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 smtClean="0"/>
              <a:t>Las casas son </a:t>
            </a:r>
            <a:r>
              <a:rPr lang="en-GB" sz="3200" dirty="0" err="1" smtClean="0"/>
              <a:t>nuestr</a:t>
            </a:r>
            <a:r>
              <a:rPr lang="en-GB" sz="3200" dirty="0" err="1" smtClean="0">
                <a:solidFill>
                  <a:srgbClr val="C00000"/>
                </a:solidFill>
              </a:rPr>
              <a:t>a</a:t>
            </a:r>
            <a:r>
              <a:rPr lang="en-GB" sz="3200" dirty="0" err="1" smtClean="0"/>
              <a:t>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7705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3744416" cy="92153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b="1" dirty="0" err="1" smtClean="0"/>
              <a:t>Ahora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tú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This car is ours</a:t>
            </a:r>
          </a:p>
          <a:p>
            <a:r>
              <a:rPr lang="en-GB" b="1" dirty="0" smtClean="0"/>
              <a:t>One day this house will be yours</a:t>
            </a:r>
          </a:p>
          <a:p>
            <a:r>
              <a:rPr lang="en-GB" b="1" dirty="0" smtClean="0"/>
              <a:t>Is this bicycle his?</a:t>
            </a:r>
          </a:p>
          <a:p>
            <a:endParaRPr lang="en-GB" b="1" dirty="0" smtClean="0"/>
          </a:p>
          <a:p>
            <a:r>
              <a:rPr lang="en-GB" b="1" dirty="0" smtClean="0"/>
              <a:t>Laura prefers Juan’s flat because hers is very small.</a:t>
            </a:r>
          </a:p>
          <a:p>
            <a:r>
              <a:rPr lang="en-GB" b="1" dirty="0" smtClean="0"/>
              <a:t>My dress was red, what was yours like?</a:t>
            </a:r>
          </a:p>
          <a:p>
            <a:r>
              <a:rPr lang="en-GB" b="1" dirty="0" smtClean="0"/>
              <a:t> Mine was white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Este </a:t>
            </a:r>
            <a:r>
              <a:rPr lang="en-GB" b="1" dirty="0" err="1" smtClean="0">
                <a:solidFill>
                  <a:srgbClr val="0070C0"/>
                </a:solidFill>
              </a:rPr>
              <a:t>coche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es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nuestro</a:t>
            </a:r>
            <a:endParaRPr lang="en-GB" b="1" dirty="0" smtClean="0">
              <a:solidFill>
                <a:srgbClr val="0070C0"/>
              </a:solidFill>
            </a:endParaRPr>
          </a:p>
          <a:p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Un </a:t>
            </a:r>
            <a:r>
              <a:rPr lang="en-GB" b="1" dirty="0" err="1" smtClean="0">
                <a:solidFill>
                  <a:schemeClr val="accent3">
                    <a:lumMod val="50000"/>
                  </a:schemeClr>
                </a:solidFill>
              </a:rPr>
              <a:t>día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3">
                    <a:lumMod val="50000"/>
                  </a:schemeClr>
                </a:solidFill>
              </a:rPr>
              <a:t>esta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casa </a:t>
            </a:r>
            <a:r>
              <a:rPr lang="en-GB" b="1" dirty="0" err="1" smtClean="0">
                <a:solidFill>
                  <a:schemeClr val="accent3">
                    <a:lumMod val="50000"/>
                  </a:schemeClr>
                </a:solidFill>
              </a:rPr>
              <a:t>será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3">
                    <a:lumMod val="50000"/>
                  </a:schemeClr>
                </a:solidFill>
              </a:rPr>
              <a:t>tuya</a:t>
            </a:r>
            <a:endParaRPr lang="en-GB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GB" b="1" dirty="0" err="1" smtClean="0">
                <a:solidFill>
                  <a:srgbClr val="C00000"/>
                </a:solidFill>
              </a:rPr>
              <a:t>Es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</a:rPr>
              <a:t>esta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</a:rPr>
              <a:t>bicicleta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</a:rPr>
              <a:t>suya</a:t>
            </a:r>
            <a:r>
              <a:rPr lang="en-GB" b="1" dirty="0" smtClean="0">
                <a:solidFill>
                  <a:srgbClr val="C00000"/>
                </a:solidFill>
              </a:rPr>
              <a:t> (or) de </a:t>
            </a:r>
            <a:r>
              <a:rPr lang="en-GB" b="1" dirty="0" err="1" smtClean="0">
                <a:solidFill>
                  <a:srgbClr val="C00000"/>
                </a:solidFill>
              </a:rPr>
              <a:t>él</a:t>
            </a:r>
            <a:r>
              <a:rPr lang="en-GB" b="1" dirty="0" smtClean="0">
                <a:solidFill>
                  <a:srgbClr val="C00000"/>
                </a:solidFill>
              </a:rPr>
              <a:t>?</a:t>
            </a:r>
          </a:p>
          <a:p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Laura 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</a:rPr>
              <a:t>prefiere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 el 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</a:rPr>
              <a:t>piso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 de Juan 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</a:rPr>
              <a:t>porque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 el 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</a:rPr>
              <a:t>suyo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</a:rPr>
              <a:t>es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</a:rPr>
              <a:t>muy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</a:rPr>
              <a:t>pequeño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</a:rPr>
              <a:t>Mi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</a:rPr>
              <a:t>vestido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 era 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</a:rPr>
              <a:t>rojo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, ¿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</a:rPr>
              <a:t>Cómo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 era 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el </a:t>
            </a:r>
            <a:r>
              <a:rPr lang="en-GB" b="1" dirty="0" err="1" smtClean="0">
                <a:solidFill>
                  <a:schemeClr val="accent6">
                    <a:lumMod val="50000"/>
                  </a:schemeClr>
                </a:solidFill>
              </a:rPr>
              <a:t>tuyo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El </a:t>
            </a:r>
            <a:r>
              <a:rPr lang="en-GB" b="1" dirty="0" err="1" smtClean="0">
                <a:solidFill>
                  <a:schemeClr val="accent6">
                    <a:lumMod val="50000"/>
                  </a:schemeClr>
                </a:solidFill>
              </a:rPr>
              <a:t>mío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era blanco</a:t>
            </a:r>
            <a:endParaRPr lang="en-GB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52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3744416" cy="92153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b="1" dirty="0" err="1" smtClean="0"/>
              <a:t>Ahora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tú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This car is ours</a:t>
            </a:r>
          </a:p>
          <a:p>
            <a:r>
              <a:rPr lang="en-GB" b="1" dirty="0" smtClean="0"/>
              <a:t>One day this house will be yours</a:t>
            </a:r>
          </a:p>
          <a:p>
            <a:r>
              <a:rPr lang="en-GB" b="1" dirty="0" smtClean="0"/>
              <a:t>Is this bicycle his?</a:t>
            </a:r>
          </a:p>
          <a:p>
            <a:endParaRPr lang="en-GB" b="1" dirty="0" smtClean="0"/>
          </a:p>
          <a:p>
            <a:r>
              <a:rPr lang="en-GB" b="1" dirty="0" smtClean="0"/>
              <a:t>Laura prefers Juan’s flat because hers is very small.</a:t>
            </a:r>
          </a:p>
          <a:p>
            <a:r>
              <a:rPr lang="en-GB" b="1" dirty="0" smtClean="0"/>
              <a:t>My dress was red, what was yours like?</a:t>
            </a:r>
          </a:p>
          <a:p>
            <a:r>
              <a:rPr lang="en-GB" b="1" dirty="0" smtClean="0"/>
              <a:t> Mine was white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Este </a:t>
            </a:r>
            <a:r>
              <a:rPr lang="en-GB" b="1" dirty="0" err="1" smtClean="0">
                <a:solidFill>
                  <a:srgbClr val="0070C0"/>
                </a:solidFill>
              </a:rPr>
              <a:t>coche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es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nuestro</a:t>
            </a:r>
            <a:endParaRPr lang="en-GB" b="1" dirty="0" smtClean="0">
              <a:solidFill>
                <a:srgbClr val="0070C0"/>
              </a:solidFill>
            </a:endParaRPr>
          </a:p>
          <a:p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Un </a:t>
            </a:r>
            <a:r>
              <a:rPr lang="en-GB" b="1" dirty="0" err="1" smtClean="0">
                <a:solidFill>
                  <a:schemeClr val="accent3">
                    <a:lumMod val="50000"/>
                  </a:schemeClr>
                </a:solidFill>
              </a:rPr>
              <a:t>día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3">
                    <a:lumMod val="50000"/>
                  </a:schemeClr>
                </a:solidFill>
              </a:rPr>
              <a:t>esta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casa </a:t>
            </a:r>
            <a:r>
              <a:rPr lang="en-GB" b="1" dirty="0" err="1" smtClean="0">
                <a:solidFill>
                  <a:schemeClr val="accent3">
                    <a:lumMod val="50000"/>
                  </a:schemeClr>
                </a:solidFill>
              </a:rPr>
              <a:t>será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3">
                    <a:lumMod val="50000"/>
                  </a:schemeClr>
                </a:solidFill>
              </a:rPr>
              <a:t>tuya</a:t>
            </a:r>
            <a:endParaRPr lang="en-GB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GB" b="1" dirty="0" err="1" smtClean="0">
                <a:solidFill>
                  <a:srgbClr val="C00000"/>
                </a:solidFill>
              </a:rPr>
              <a:t>Es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</a:rPr>
              <a:t>esta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</a:rPr>
              <a:t>bicicleta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</a:rPr>
              <a:t>suya</a:t>
            </a:r>
            <a:r>
              <a:rPr lang="en-GB" b="1" dirty="0" smtClean="0">
                <a:solidFill>
                  <a:srgbClr val="C00000"/>
                </a:solidFill>
              </a:rPr>
              <a:t> (or) de </a:t>
            </a:r>
            <a:r>
              <a:rPr lang="en-GB" b="1" dirty="0" err="1" smtClean="0">
                <a:solidFill>
                  <a:srgbClr val="C00000"/>
                </a:solidFill>
              </a:rPr>
              <a:t>él</a:t>
            </a:r>
            <a:r>
              <a:rPr lang="en-GB" b="1" dirty="0" smtClean="0">
                <a:solidFill>
                  <a:srgbClr val="C00000"/>
                </a:solidFill>
              </a:rPr>
              <a:t>?</a:t>
            </a:r>
          </a:p>
          <a:p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Laura 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</a:rPr>
              <a:t>prefiere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 el 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</a:rPr>
              <a:t>piso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 de Juan 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</a:rPr>
              <a:t>porque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 el 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</a:rPr>
              <a:t>suyo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</a:rPr>
              <a:t>es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</a:rPr>
              <a:t>muy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</a:rPr>
              <a:t>pequeño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</a:rPr>
              <a:t>Mi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</a:rPr>
              <a:t>vestido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 era 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</a:rPr>
              <a:t>rojo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, ¿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</a:rPr>
              <a:t>Cómo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 era 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el </a:t>
            </a:r>
            <a:r>
              <a:rPr lang="en-GB" b="1" dirty="0" err="1" smtClean="0">
                <a:solidFill>
                  <a:schemeClr val="accent6">
                    <a:lumMod val="50000"/>
                  </a:schemeClr>
                </a:solidFill>
              </a:rPr>
              <a:t>tuyo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El </a:t>
            </a:r>
            <a:r>
              <a:rPr lang="en-GB" b="1" dirty="0" err="1" smtClean="0">
                <a:solidFill>
                  <a:schemeClr val="accent6">
                    <a:lumMod val="50000"/>
                  </a:schemeClr>
                </a:solidFill>
              </a:rPr>
              <a:t>mío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era blanco</a:t>
            </a:r>
            <a:endParaRPr lang="en-GB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8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/>
              <a:t>The possessive pronouns are:</a:t>
            </a:r>
            <a:endParaRPr lang="en-GB" dirty="0"/>
          </a:p>
          <a:p>
            <a:r>
              <a:rPr lang="en-GB" dirty="0"/>
              <a:t>El </a:t>
            </a:r>
            <a:r>
              <a:rPr lang="en-GB" dirty="0" err="1"/>
              <a:t>mío</a:t>
            </a:r>
            <a:r>
              <a:rPr lang="en-GB" dirty="0"/>
              <a:t>, la </a:t>
            </a:r>
            <a:r>
              <a:rPr lang="en-GB" dirty="0" err="1"/>
              <a:t>mía</a:t>
            </a:r>
            <a:r>
              <a:rPr lang="en-GB" dirty="0"/>
              <a:t>, los </a:t>
            </a:r>
            <a:r>
              <a:rPr lang="en-GB" dirty="0" err="1"/>
              <a:t>míos</a:t>
            </a:r>
            <a:r>
              <a:rPr lang="en-GB" dirty="0"/>
              <a:t>, </a:t>
            </a:r>
            <a:r>
              <a:rPr lang="en-GB" dirty="0" err="1"/>
              <a:t>las</a:t>
            </a:r>
            <a:r>
              <a:rPr lang="en-GB" dirty="0"/>
              <a:t> </a:t>
            </a:r>
            <a:r>
              <a:rPr lang="en-GB" dirty="0" err="1"/>
              <a:t>mías</a:t>
            </a:r>
            <a:r>
              <a:rPr lang="en-GB" dirty="0"/>
              <a:t> (mine).</a:t>
            </a:r>
          </a:p>
          <a:p>
            <a:r>
              <a:rPr lang="en-GB" dirty="0"/>
              <a:t>El </a:t>
            </a:r>
            <a:r>
              <a:rPr lang="en-GB" dirty="0" err="1"/>
              <a:t>tuyo</a:t>
            </a:r>
            <a:r>
              <a:rPr lang="en-GB" dirty="0"/>
              <a:t>, la </a:t>
            </a:r>
            <a:r>
              <a:rPr lang="en-GB" dirty="0" err="1"/>
              <a:t>tuya</a:t>
            </a:r>
            <a:r>
              <a:rPr lang="en-GB" dirty="0"/>
              <a:t>, los </a:t>
            </a:r>
            <a:r>
              <a:rPr lang="en-GB" dirty="0" err="1"/>
              <a:t>tuyos</a:t>
            </a:r>
            <a:r>
              <a:rPr lang="en-GB" dirty="0"/>
              <a:t>, </a:t>
            </a:r>
            <a:r>
              <a:rPr lang="en-GB" dirty="0" err="1"/>
              <a:t>las</a:t>
            </a:r>
            <a:r>
              <a:rPr lang="en-GB" dirty="0"/>
              <a:t> </a:t>
            </a:r>
            <a:r>
              <a:rPr lang="en-GB" dirty="0" err="1"/>
              <a:t>tuyas</a:t>
            </a:r>
            <a:r>
              <a:rPr lang="en-GB" dirty="0"/>
              <a:t> (yours).</a:t>
            </a:r>
          </a:p>
          <a:p>
            <a:r>
              <a:rPr lang="en-GB" dirty="0"/>
              <a:t>El </a:t>
            </a:r>
            <a:r>
              <a:rPr lang="en-GB" dirty="0" err="1"/>
              <a:t>suyo</a:t>
            </a:r>
            <a:r>
              <a:rPr lang="en-GB" dirty="0"/>
              <a:t>, la </a:t>
            </a:r>
            <a:r>
              <a:rPr lang="en-GB" dirty="0" err="1"/>
              <a:t>suya</a:t>
            </a:r>
            <a:r>
              <a:rPr lang="en-GB" dirty="0"/>
              <a:t>, los </a:t>
            </a:r>
            <a:r>
              <a:rPr lang="en-GB" dirty="0" err="1"/>
              <a:t>suyos</a:t>
            </a:r>
            <a:r>
              <a:rPr lang="en-GB" dirty="0"/>
              <a:t>, </a:t>
            </a:r>
            <a:r>
              <a:rPr lang="en-GB" dirty="0" err="1"/>
              <a:t>las</a:t>
            </a:r>
            <a:r>
              <a:rPr lang="en-GB" dirty="0"/>
              <a:t> </a:t>
            </a:r>
            <a:r>
              <a:rPr lang="en-GB" dirty="0" err="1"/>
              <a:t>suyas</a:t>
            </a:r>
            <a:r>
              <a:rPr lang="en-GB" dirty="0"/>
              <a:t> (his, hers, theirs, </a:t>
            </a:r>
            <a:r>
              <a:rPr lang="en-GB" dirty="0" err="1"/>
              <a:t>yours,polite</a:t>
            </a:r>
            <a:r>
              <a:rPr lang="en-GB" dirty="0"/>
              <a:t>).</a:t>
            </a:r>
          </a:p>
          <a:p>
            <a:r>
              <a:rPr lang="en-GB" dirty="0"/>
              <a:t>El </a:t>
            </a:r>
            <a:r>
              <a:rPr lang="en-GB" dirty="0" err="1"/>
              <a:t>nuestro</a:t>
            </a:r>
            <a:r>
              <a:rPr lang="en-GB" dirty="0"/>
              <a:t>, la </a:t>
            </a:r>
            <a:r>
              <a:rPr lang="en-GB" dirty="0" err="1"/>
              <a:t>nuestra</a:t>
            </a:r>
            <a:r>
              <a:rPr lang="en-GB" dirty="0"/>
              <a:t>, los </a:t>
            </a:r>
            <a:r>
              <a:rPr lang="en-GB" dirty="0" err="1"/>
              <a:t>nuestros</a:t>
            </a:r>
            <a:r>
              <a:rPr lang="en-GB" dirty="0"/>
              <a:t>, </a:t>
            </a:r>
            <a:r>
              <a:rPr lang="en-GB" dirty="0" err="1"/>
              <a:t>las</a:t>
            </a:r>
            <a:r>
              <a:rPr lang="en-GB" dirty="0"/>
              <a:t> </a:t>
            </a:r>
            <a:r>
              <a:rPr lang="en-GB" dirty="0" err="1"/>
              <a:t>nuestras</a:t>
            </a:r>
            <a:r>
              <a:rPr lang="en-GB" dirty="0"/>
              <a:t> (ours).</a:t>
            </a:r>
          </a:p>
          <a:p>
            <a:r>
              <a:rPr lang="en-GB" dirty="0"/>
              <a:t>El </a:t>
            </a:r>
            <a:r>
              <a:rPr lang="en-GB" dirty="0" err="1"/>
              <a:t>vuestro</a:t>
            </a:r>
            <a:r>
              <a:rPr lang="en-GB" dirty="0"/>
              <a:t>, la </a:t>
            </a:r>
            <a:r>
              <a:rPr lang="en-GB" dirty="0" err="1"/>
              <a:t>vuestra</a:t>
            </a:r>
            <a:r>
              <a:rPr lang="en-GB" dirty="0"/>
              <a:t>, los </a:t>
            </a:r>
            <a:r>
              <a:rPr lang="en-GB" dirty="0" err="1"/>
              <a:t>vuestros</a:t>
            </a:r>
            <a:r>
              <a:rPr lang="en-GB" dirty="0"/>
              <a:t>, </a:t>
            </a:r>
            <a:r>
              <a:rPr lang="en-GB" dirty="0" err="1"/>
              <a:t>las</a:t>
            </a:r>
            <a:r>
              <a:rPr lang="en-GB" dirty="0"/>
              <a:t> </a:t>
            </a:r>
            <a:r>
              <a:rPr lang="en-GB" dirty="0" err="1"/>
              <a:t>vuestras</a:t>
            </a:r>
            <a:r>
              <a:rPr lang="en-GB" dirty="0"/>
              <a:t> (yours familiar).</a:t>
            </a:r>
          </a:p>
          <a:p>
            <a:r>
              <a:rPr lang="en-GB" b="1" dirty="0"/>
              <a:t>It's also good to remember that the possessive pronoun must be preceded by the definite article except for sometimes when it comes after ser.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121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431</Words>
  <Application>Microsoft Office PowerPoint</Application>
  <PresentationFormat>On-screen Show (4:3)</PresentationFormat>
  <Paragraphs>90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Adjetivos posesivos</vt:lpstr>
      <vt:lpstr>Ahora Tú</vt:lpstr>
      <vt:lpstr>Pronombres posesivos</vt:lpstr>
      <vt:lpstr>Ahora tú</vt:lpstr>
      <vt:lpstr>Ahora tú</vt:lpstr>
      <vt:lpstr>PowerPoint Presentation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Comparativos y superlativos</dc:title>
  <dc:creator>nmlh</dc:creator>
  <cp:lastModifiedBy>nmlh</cp:lastModifiedBy>
  <cp:revision>27</cp:revision>
  <dcterms:created xsi:type="dcterms:W3CDTF">2013-11-21T08:33:57Z</dcterms:created>
  <dcterms:modified xsi:type="dcterms:W3CDTF">2014-02-14T08:34:49Z</dcterms:modified>
</cp:coreProperties>
</file>