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7" r:id="rId3"/>
    <p:sldId id="260" r:id="rId4"/>
    <p:sldId id="262" r:id="rId5"/>
    <p:sldId id="259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8" d="100"/>
          <a:sy n="118" d="100"/>
        </p:scale>
        <p:origin x="-79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B5F16-67CB-46F9-8474-DF117AF7EE76}" type="datetimeFigureOut">
              <a:rPr lang="en-GB" smtClean="0"/>
              <a:t>11/11/2013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8C4ED-9692-48FF-9897-A67CF038BB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075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B5F16-67CB-46F9-8474-DF117AF7EE76}" type="datetimeFigureOut">
              <a:rPr lang="en-GB" smtClean="0"/>
              <a:t>11/11/2013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8C4ED-9692-48FF-9897-A67CF038BB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9897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B5F16-67CB-46F9-8474-DF117AF7EE76}" type="datetimeFigureOut">
              <a:rPr lang="en-GB" smtClean="0"/>
              <a:t>11/11/2013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8C4ED-9692-48FF-9897-A67CF038BB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6424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B5F16-67CB-46F9-8474-DF117AF7EE76}" type="datetimeFigureOut">
              <a:rPr lang="en-GB" smtClean="0"/>
              <a:t>11/11/2013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8C4ED-9692-48FF-9897-A67CF038BB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6236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B5F16-67CB-46F9-8474-DF117AF7EE76}" type="datetimeFigureOut">
              <a:rPr lang="en-GB" smtClean="0"/>
              <a:t>11/11/2013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8C4ED-9692-48FF-9897-A67CF038BB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6507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B5F16-67CB-46F9-8474-DF117AF7EE76}" type="datetimeFigureOut">
              <a:rPr lang="en-GB" smtClean="0"/>
              <a:t>11/11/2013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8C4ED-9692-48FF-9897-A67CF038BB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8103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B5F16-67CB-46F9-8474-DF117AF7EE76}" type="datetimeFigureOut">
              <a:rPr lang="en-GB" smtClean="0"/>
              <a:t>11/11/2013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8C4ED-9692-48FF-9897-A67CF038BB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004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B5F16-67CB-46F9-8474-DF117AF7EE76}" type="datetimeFigureOut">
              <a:rPr lang="en-GB" smtClean="0"/>
              <a:t>11/11/2013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8C4ED-9692-48FF-9897-A67CF038BB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3098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B5F16-67CB-46F9-8474-DF117AF7EE76}" type="datetimeFigureOut">
              <a:rPr lang="en-GB" smtClean="0"/>
              <a:t>11/11/2013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8C4ED-9692-48FF-9897-A67CF038BB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1781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B5F16-67CB-46F9-8474-DF117AF7EE76}" type="datetimeFigureOut">
              <a:rPr lang="en-GB" smtClean="0"/>
              <a:t>11/11/2013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8C4ED-9692-48FF-9897-A67CF038BB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1235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B5F16-67CB-46F9-8474-DF117AF7EE76}" type="datetimeFigureOut">
              <a:rPr lang="en-GB" smtClean="0"/>
              <a:t>11/11/2013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8C4ED-9692-48FF-9897-A67CF038BB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6770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DB5F16-67CB-46F9-8474-DF117AF7EE76}" type="datetimeFigureOut">
              <a:rPr lang="en-GB" smtClean="0"/>
              <a:t>11/11/2013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98C4ED-9692-48FF-9897-A67CF038BB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7606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88" y="0"/>
            <a:ext cx="932911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1484784"/>
            <a:ext cx="7272808" cy="3682367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GB" dirty="0" smtClean="0"/>
              <a:t>Chinese GCSE</a:t>
            </a:r>
            <a:br>
              <a:rPr lang="en-GB" dirty="0" smtClean="0"/>
            </a:br>
            <a:r>
              <a:rPr lang="en-GB" dirty="0" smtClean="0"/>
              <a:t>Conjunctions and conjunctives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42337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88" y="0"/>
            <a:ext cx="932911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GB" dirty="0" smtClean="0"/>
              <a:t>Conjunctions and conjunctives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980728"/>
            <a:ext cx="3960440" cy="576064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zh-CN" altLang="en-US" sz="2800" dirty="0" smtClean="0"/>
              <a:t>和                  </a:t>
            </a:r>
            <a:endParaRPr lang="en-GB" altLang="zh-CN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zh-CN" altLang="en-US" sz="2800" dirty="0" smtClean="0"/>
              <a:t>或</a:t>
            </a:r>
            <a:r>
              <a:rPr lang="en-US" altLang="zh-CN" sz="2800" dirty="0" smtClean="0"/>
              <a:t>(</a:t>
            </a:r>
            <a:r>
              <a:rPr lang="zh-CN" altLang="en-US" sz="2800" dirty="0" smtClean="0"/>
              <a:t>者</a:t>
            </a:r>
            <a:r>
              <a:rPr lang="en-US" altLang="zh-CN" sz="2800" dirty="0" smtClean="0"/>
              <a:t>)</a:t>
            </a:r>
            <a:r>
              <a:rPr lang="en-GB" altLang="zh-CN" sz="2800" dirty="0" smtClean="0"/>
              <a:t> </a:t>
            </a:r>
            <a:r>
              <a:rPr lang="zh-CN" altLang="en-US" sz="2800" dirty="0" smtClean="0"/>
              <a:t>　　 </a:t>
            </a:r>
            <a:endParaRPr lang="en-GB" altLang="zh-CN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zh-CN" altLang="en-US" sz="2800" dirty="0" smtClean="0"/>
              <a:t>还</a:t>
            </a:r>
            <a:r>
              <a:rPr lang="zh-CN" altLang="en-US" sz="2800" dirty="0" smtClean="0"/>
              <a:t>是　　</a:t>
            </a:r>
            <a:r>
              <a:rPr lang="zh-CN" altLang="en-US" sz="2800" dirty="0" smtClean="0"/>
              <a:t> </a:t>
            </a:r>
            <a:endParaRPr lang="en-US" altLang="zh-CN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zh-CN" altLang="en-US" sz="2800" dirty="0" smtClean="0"/>
              <a:t>然</a:t>
            </a:r>
            <a:r>
              <a:rPr lang="zh-CN" altLang="en-US" sz="2800" dirty="0" smtClean="0"/>
              <a:t>后　　</a:t>
            </a:r>
            <a:endParaRPr lang="en-GB" altLang="zh-CN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zh-CN" altLang="en-US" sz="2800" dirty="0" smtClean="0"/>
              <a:t>可是</a:t>
            </a:r>
            <a:r>
              <a:rPr lang="en-US" altLang="zh-CN" sz="2800" dirty="0" smtClean="0"/>
              <a:t>/</a:t>
            </a:r>
            <a:r>
              <a:rPr lang="zh-CN" altLang="en-US" sz="2800" dirty="0" smtClean="0"/>
              <a:t>但是　　</a:t>
            </a:r>
            <a:endParaRPr lang="en-GB" altLang="zh-CN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zh-CN" altLang="en-US" sz="2800" dirty="0" smtClean="0"/>
              <a:t>不过　</a:t>
            </a:r>
            <a:endParaRPr lang="en-GB" altLang="zh-CN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zh-CN" altLang="en-US" sz="2800" dirty="0" smtClean="0"/>
              <a:t>除</a:t>
            </a:r>
            <a:r>
              <a:rPr lang="zh-CN" altLang="en-US" sz="2800" dirty="0" smtClean="0"/>
              <a:t>了</a:t>
            </a:r>
            <a:r>
              <a:rPr lang="en-US" altLang="zh-CN" sz="2800" dirty="0" smtClean="0"/>
              <a:t>……</a:t>
            </a:r>
            <a:r>
              <a:rPr lang="zh-CN" altLang="en-US" sz="2800" dirty="0" smtClean="0"/>
              <a:t>以外，还　</a:t>
            </a:r>
            <a:endParaRPr lang="en-GB" altLang="zh-CN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zh-CN" altLang="en-US" sz="2800" dirty="0" smtClean="0"/>
              <a:t>不</a:t>
            </a:r>
            <a:r>
              <a:rPr lang="zh-CN" altLang="en-US" sz="2800" dirty="0" smtClean="0"/>
              <a:t>但 </a:t>
            </a:r>
            <a:r>
              <a:rPr lang="en-US" altLang="zh-CN" sz="2800" dirty="0" smtClean="0"/>
              <a:t>……</a:t>
            </a:r>
            <a:r>
              <a:rPr lang="zh-CN" altLang="en-US" sz="2800" dirty="0" smtClean="0"/>
              <a:t>而且　</a:t>
            </a:r>
            <a:endParaRPr lang="en-GB" altLang="zh-CN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zh-CN" altLang="en-US" sz="2800" dirty="0" smtClean="0"/>
              <a:t>却    </a:t>
            </a:r>
            <a:endParaRPr lang="en-US" altLang="zh-CN" sz="2800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481152" y="980728"/>
            <a:ext cx="3960440" cy="57606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GB" altLang="zh-CN" sz="2800" dirty="0" smtClean="0"/>
              <a:t>However, / But</a:t>
            </a:r>
          </a:p>
          <a:p>
            <a:pPr marL="514350" indent="-514350">
              <a:buFont typeface="+mj-lt"/>
              <a:buAutoNum type="arabicPeriod"/>
            </a:pPr>
            <a:r>
              <a:rPr lang="en-GB" altLang="zh-CN" sz="2800" dirty="0" smtClean="0"/>
              <a:t>But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CN" sz="2800" dirty="0" smtClean="0"/>
              <a:t>and </a:t>
            </a:r>
            <a:r>
              <a:rPr lang="zh-CN" altLang="en-US" sz="2800" dirty="0" smtClean="0"/>
              <a:t>　</a:t>
            </a:r>
          </a:p>
          <a:p>
            <a:pPr marL="514350" indent="-514350">
              <a:buFont typeface="+mj-lt"/>
              <a:buAutoNum type="arabicPeriod"/>
            </a:pPr>
            <a:r>
              <a:rPr lang="en-GB" altLang="zh-CN" sz="2800" dirty="0" smtClean="0"/>
              <a:t>In addition to ......, it also</a:t>
            </a:r>
          </a:p>
          <a:p>
            <a:pPr marL="514350" indent="-514350">
              <a:buFont typeface="+mj-lt"/>
              <a:buAutoNum type="arabicPeriod"/>
            </a:pPr>
            <a:r>
              <a:rPr lang="en-GB" altLang="zh-CN" sz="2800" dirty="0" smtClean="0"/>
              <a:t>Or (person)</a:t>
            </a:r>
          </a:p>
          <a:p>
            <a:pPr marL="514350" indent="-514350">
              <a:buFont typeface="+mj-lt"/>
              <a:buAutoNum type="arabicPeriod"/>
            </a:pPr>
            <a:r>
              <a:rPr lang="en-GB" altLang="zh-CN" sz="2800" dirty="0" smtClean="0"/>
              <a:t>Then</a:t>
            </a:r>
          </a:p>
          <a:p>
            <a:pPr marL="514350" indent="-514350">
              <a:buFont typeface="+mj-lt"/>
              <a:buAutoNum type="arabicPeriod"/>
            </a:pPr>
            <a:r>
              <a:rPr lang="en-GB" altLang="zh-CN" sz="2800" dirty="0" smtClean="0"/>
              <a:t>but</a:t>
            </a:r>
          </a:p>
          <a:p>
            <a:pPr marL="514350" indent="-514350">
              <a:buFont typeface="+mj-lt"/>
              <a:buAutoNum type="arabicPeriod"/>
            </a:pPr>
            <a:r>
              <a:rPr lang="en-GB" altLang="zh-CN" sz="2800" dirty="0" smtClean="0"/>
              <a:t>And not only ......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CN" sz="2800" dirty="0" smtClean="0"/>
              <a:t>or </a:t>
            </a:r>
            <a:endParaRPr lang="en-US" altLang="zh-CN" sz="2800" dirty="0" smtClean="0"/>
          </a:p>
        </p:txBody>
      </p:sp>
    </p:spTree>
    <p:extLst>
      <p:ext uri="{BB962C8B-B14F-4D97-AF65-F5344CB8AC3E}">
        <p14:creationId xmlns:p14="http://schemas.microsoft.com/office/powerpoint/2010/main" val="15571408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88" y="0"/>
            <a:ext cx="932911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GB" dirty="0" smtClean="0"/>
              <a:t>Conjunctions and conjunctives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196752"/>
            <a:ext cx="8316416" cy="5544616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zh-CN" altLang="en-US" sz="2800" dirty="0" smtClean="0"/>
              <a:t>和                  </a:t>
            </a:r>
            <a:r>
              <a:rPr lang="en-GB" altLang="zh-CN" sz="2800" dirty="0" smtClean="0"/>
              <a:t>and </a:t>
            </a:r>
          </a:p>
          <a:p>
            <a:r>
              <a:rPr lang="zh-CN" altLang="en-US" sz="2800" dirty="0" smtClean="0"/>
              <a:t>或</a:t>
            </a:r>
            <a:r>
              <a:rPr lang="en-US" altLang="zh-CN" sz="2800" dirty="0" smtClean="0"/>
              <a:t>(</a:t>
            </a:r>
            <a:r>
              <a:rPr lang="zh-CN" altLang="en-US" sz="2800" dirty="0" smtClean="0"/>
              <a:t>者</a:t>
            </a:r>
            <a:r>
              <a:rPr lang="en-US" altLang="zh-CN" sz="2800" dirty="0" smtClean="0"/>
              <a:t>)</a:t>
            </a:r>
            <a:r>
              <a:rPr lang="en-GB" altLang="zh-CN" sz="2800" dirty="0" smtClean="0"/>
              <a:t> </a:t>
            </a:r>
            <a:r>
              <a:rPr lang="zh-CN" altLang="en-US" sz="2800" dirty="0" smtClean="0"/>
              <a:t>　　 </a:t>
            </a:r>
            <a:r>
              <a:rPr lang="en-GB" altLang="zh-CN" sz="2800" dirty="0" smtClean="0"/>
              <a:t>or</a:t>
            </a:r>
          </a:p>
          <a:p>
            <a:r>
              <a:rPr lang="zh-CN" altLang="en-US" sz="2800" dirty="0" smtClean="0"/>
              <a:t>还是　　　 </a:t>
            </a:r>
            <a:r>
              <a:rPr lang="en-US" altLang="zh-CN" sz="2800" dirty="0" smtClean="0"/>
              <a:t>or</a:t>
            </a:r>
            <a:endParaRPr lang="zh-CN" altLang="en-US" sz="2800" dirty="0" smtClean="0"/>
          </a:p>
          <a:p>
            <a:r>
              <a:rPr lang="zh-CN" altLang="en-US" sz="2800" dirty="0" smtClean="0"/>
              <a:t>然后　　      </a:t>
            </a:r>
            <a:r>
              <a:rPr lang="en-GB" altLang="zh-CN" sz="2800" dirty="0" smtClean="0"/>
              <a:t>then </a:t>
            </a:r>
          </a:p>
          <a:p>
            <a:r>
              <a:rPr lang="zh-CN" altLang="en-US" sz="2800" dirty="0" smtClean="0"/>
              <a:t>可是</a:t>
            </a:r>
            <a:r>
              <a:rPr lang="en-US" altLang="zh-CN" sz="2800" dirty="0" smtClean="0"/>
              <a:t>/</a:t>
            </a:r>
            <a:r>
              <a:rPr lang="zh-CN" altLang="en-US" sz="2800" dirty="0" smtClean="0"/>
              <a:t>但是　　    </a:t>
            </a:r>
            <a:r>
              <a:rPr lang="en-US" altLang="zh-CN" sz="2800" dirty="0" smtClean="0"/>
              <a:t>but/however</a:t>
            </a:r>
          </a:p>
          <a:p>
            <a:r>
              <a:rPr lang="zh-CN" altLang="en-US" sz="2800" dirty="0" smtClean="0"/>
              <a:t>不过　　　　　</a:t>
            </a:r>
            <a:r>
              <a:rPr lang="en-US" altLang="zh-CN" sz="2800" dirty="0" smtClean="0"/>
              <a:t>however</a:t>
            </a:r>
            <a:endParaRPr lang="en-GB" altLang="zh-CN" sz="2800" dirty="0" smtClean="0"/>
          </a:p>
          <a:p>
            <a:r>
              <a:rPr lang="zh-CN" altLang="en-US" sz="2800" dirty="0" smtClean="0"/>
              <a:t>除了</a:t>
            </a:r>
            <a:r>
              <a:rPr lang="en-US" altLang="zh-CN" sz="2800" dirty="0" smtClean="0"/>
              <a:t>……</a:t>
            </a:r>
            <a:r>
              <a:rPr lang="zh-CN" altLang="en-US" sz="2800" dirty="0" smtClean="0"/>
              <a:t>以外，还</a:t>
            </a:r>
            <a:r>
              <a:rPr lang="en-GB" altLang="zh-CN" sz="2800" dirty="0" smtClean="0"/>
              <a:t>in addition </a:t>
            </a:r>
            <a:r>
              <a:rPr lang="en-GB" altLang="zh-CN" sz="2800" dirty="0" smtClean="0"/>
              <a:t>to ,it also</a:t>
            </a:r>
          </a:p>
          <a:p>
            <a:r>
              <a:rPr lang="zh-CN" altLang="en-US" sz="2800" dirty="0" smtClean="0"/>
              <a:t>不但 </a:t>
            </a:r>
            <a:r>
              <a:rPr lang="en-US" altLang="zh-CN" sz="2800" dirty="0" smtClean="0"/>
              <a:t>……</a:t>
            </a:r>
            <a:r>
              <a:rPr lang="zh-CN" altLang="en-US" sz="2800" dirty="0" smtClean="0"/>
              <a:t>而且　</a:t>
            </a:r>
            <a:r>
              <a:rPr lang="en-GB" altLang="zh-CN" sz="2800" dirty="0" smtClean="0"/>
              <a:t> not only ......</a:t>
            </a:r>
          </a:p>
          <a:p>
            <a:r>
              <a:rPr lang="zh-CN" altLang="en-US" sz="2800" dirty="0" smtClean="0"/>
              <a:t>却    </a:t>
            </a:r>
            <a:r>
              <a:rPr lang="en-US" altLang="zh-CN" sz="2800" dirty="0" smtClean="0"/>
              <a:t>however /but </a:t>
            </a:r>
            <a:endParaRPr lang="en-US" altLang="zh-CN" sz="2800" dirty="0" smtClean="0"/>
          </a:p>
          <a:p>
            <a:r>
              <a:rPr lang="en-US" altLang="zh-CN" sz="2800" dirty="0"/>
              <a:t>1.Hé 2.Huò (</a:t>
            </a:r>
            <a:r>
              <a:rPr lang="en-US" altLang="zh-CN" sz="2800" dirty="0" err="1"/>
              <a:t>zhě</a:t>
            </a:r>
            <a:r>
              <a:rPr lang="en-US" altLang="zh-CN" sz="2800" dirty="0"/>
              <a:t>)3. </a:t>
            </a:r>
            <a:r>
              <a:rPr lang="en-US" altLang="zh-CN" sz="2800" dirty="0" err="1"/>
              <a:t>Háishì</a:t>
            </a:r>
            <a:r>
              <a:rPr lang="en-US" altLang="zh-CN" sz="2800" dirty="0"/>
              <a:t> 4Ránhòu5 </a:t>
            </a:r>
            <a:r>
              <a:rPr lang="en-US" altLang="zh-CN" sz="2800" dirty="0" err="1"/>
              <a:t>Kěshì</a:t>
            </a:r>
            <a:r>
              <a:rPr lang="en-US" altLang="zh-CN" sz="2800" dirty="0"/>
              <a:t>/</a:t>
            </a:r>
            <a:r>
              <a:rPr lang="en-US" altLang="zh-CN" sz="2800" dirty="0" err="1"/>
              <a:t>dànshì</a:t>
            </a:r>
            <a:r>
              <a:rPr lang="en-US" altLang="zh-CN" sz="2800" dirty="0"/>
              <a:t> 6.Bùguò </a:t>
            </a:r>
            <a:r>
              <a:rPr lang="en-US" altLang="zh-CN" sz="2800" dirty="0" err="1"/>
              <a:t>Chúle</a:t>
            </a:r>
            <a:r>
              <a:rPr lang="en-US" altLang="zh-CN" sz="2800" dirty="0"/>
              <a:t>……</a:t>
            </a:r>
            <a:r>
              <a:rPr lang="en-US" altLang="zh-CN" sz="2800" dirty="0" err="1"/>
              <a:t>yǐwài</a:t>
            </a:r>
            <a:r>
              <a:rPr lang="en-US" altLang="zh-CN" sz="2800" dirty="0"/>
              <a:t>, 7hái 8.Bùdàn……</a:t>
            </a:r>
            <a:r>
              <a:rPr lang="en-US" altLang="zh-CN" sz="2800" dirty="0" err="1"/>
              <a:t>érqiě</a:t>
            </a:r>
            <a:r>
              <a:rPr lang="en-US" altLang="zh-CN" sz="2800" dirty="0"/>
              <a:t> 9Què </a:t>
            </a:r>
          </a:p>
          <a:p>
            <a:endParaRPr lang="en-US" altLang="zh-CN" sz="2800" dirty="0" smtClean="0"/>
          </a:p>
        </p:txBody>
      </p:sp>
    </p:spTree>
    <p:extLst>
      <p:ext uri="{BB962C8B-B14F-4D97-AF65-F5344CB8AC3E}">
        <p14:creationId xmlns:p14="http://schemas.microsoft.com/office/powerpoint/2010/main" val="39490459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88" y="0"/>
            <a:ext cx="932911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GB" dirty="0" smtClean="0"/>
              <a:t>Conjunctions and conjunctives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96752"/>
            <a:ext cx="4320480" cy="540060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zh-CN" altLang="en-US" sz="2800" dirty="0">
                <a:solidFill>
                  <a:prstClr val="black"/>
                </a:solidFill>
              </a:rPr>
              <a:t>如</a:t>
            </a:r>
            <a:r>
              <a:rPr lang="zh-CN" altLang="en-US" sz="2800" dirty="0" smtClean="0">
                <a:solidFill>
                  <a:prstClr val="black"/>
                </a:solidFill>
              </a:rPr>
              <a:t>果</a:t>
            </a:r>
          </a:p>
          <a:p>
            <a:pPr marL="514350" lvl="0" indent="-514350">
              <a:buFont typeface="+mj-lt"/>
              <a:buAutoNum type="arabicPeriod"/>
            </a:pPr>
            <a:r>
              <a:rPr lang="zh-CN" altLang="en-US" sz="2800" dirty="0" smtClean="0">
                <a:solidFill>
                  <a:prstClr val="black"/>
                </a:solidFill>
              </a:rPr>
              <a:t>虽然</a:t>
            </a:r>
            <a:r>
              <a:rPr lang="en-US" altLang="zh-CN" sz="2800" dirty="0" smtClean="0">
                <a:solidFill>
                  <a:prstClr val="black"/>
                </a:solidFill>
              </a:rPr>
              <a:t>……</a:t>
            </a:r>
            <a:r>
              <a:rPr lang="zh-CN" altLang="en-US" sz="2800" dirty="0" smtClean="0">
                <a:solidFill>
                  <a:prstClr val="black"/>
                </a:solidFill>
              </a:rPr>
              <a:t>但是</a:t>
            </a:r>
            <a:r>
              <a:rPr lang="en-US" altLang="zh-CN" sz="2800" dirty="0" smtClean="0">
                <a:solidFill>
                  <a:prstClr val="black"/>
                </a:solidFill>
              </a:rPr>
              <a:t>/</a:t>
            </a:r>
            <a:r>
              <a:rPr lang="zh-CN" altLang="en-US" sz="2800" dirty="0" smtClean="0">
                <a:solidFill>
                  <a:prstClr val="black"/>
                </a:solidFill>
              </a:rPr>
              <a:t>可是 </a:t>
            </a:r>
            <a:endParaRPr lang="en-US" altLang="zh-CN" sz="2800" dirty="0" smtClean="0">
              <a:solidFill>
                <a:prstClr val="black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zh-CN" altLang="en-US" sz="2800" dirty="0" smtClean="0">
                <a:solidFill>
                  <a:prstClr val="black"/>
                </a:solidFill>
              </a:rPr>
              <a:t>因</a:t>
            </a:r>
            <a:r>
              <a:rPr lang="zh-CN" altLang="en-US" sz="2800" dirty="0" smtClean="0">
                <a:solidFill>
                  <a:prstClr val="black"/>
                </a:solidFill>
              </a:rPr>
              <a:t>此 </a:t>
            </a:r>
            <a:endParaRPr lang="en-GB" altLang="zh-CN" sz="2800" dirty="0" smtClean="0">
              <a:solidFill>
                <a:prstClr val="black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zh-CN" altLang="en-US" sz="2800" dirty="0" smtClean="0">
                <a:solidFill>
                  <a:prstClr val="black"/>
                </a:solidFill>
              </a:rPr>
              <a:t>因为</a:t>
            </a:r>
            <a:r>
              <a:rPr lang="en-US" altLang="zh-CN" sz="2800" dirty="0">
                <a:solidFill>
                  <a:prstClr val="black"/>
                </a:solidFill>
              </a:rPr>
              <a:t>……</a:t>
            </a:r>
            <a:r>
              <a:rPr lang="zh-CN" altLang="en-US" sz="2800" dirty="0">
                <a:solidFill>
                  <a:prstClr val="black"/>
                </a:solidFill>
              </a:rPr>
              <a:t>所</a:t>
            </a:r>
            <a:r>
              <a:rPr lang="zh-CN" altLang="en-US" sz="2800" dirty="0" smtClean="0">
                <a:solidFill>
                  <a:prstClr val="black"/>
                </a:solidFill>
              </a:rPr>
              <a:t>以</a:t>
            </a:r>
          </a:p>
          <a:p>
            <a:pPr marL="514350" lvl="0" indent="-514350">
              <a:buFont typeface="+mj-lt"/>
              <a:buAutoNum type="arabicPeriod"/>
            </a:pPr>
            <a:r>
              <a:rPr lang="zh-CN" altLang="en-US" sz="2800" dirty="0" smtClean="0">
                <a:solidFill>
                  <a:prstClr val="black"/>
                </a:solidFill>
              </a:rPr>
              <a:t>又</a:t>
            </a:r>
            <a:r>
              <a:rPr lang="en-US" altLang="zh-CN" sz="2800" dirty="0" smtClean="0">
                <a:solidFill>
                  <a:prstClr val="black"/>
                </a:solidFill>
              </a:rPr>
              <a:t>……</a:t>
            </a:r>
            <a:r>
              <a:rPr lang="zh-CN" altLang="en-US" sz="2800" dirty="0" smtClean="0">
                <a:solidFill>
                  <a:prstClr val="black"/>
                </a:solidFill>
              </a:rPr>
              <a:t>又   </a:t>
            </a:r>
            <a:endParaRPr lang="en-GB" altLang="zh-CN" sz="2800" dirty="0" smtClean="0">
              <a:solidFill>
                <a:prstClr val="black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zh-CN" altLang="en-US" sz="2800" dirty="0" smtClean="0">
                <a:solidFill>
                  <a:prstClr val="black"/>
                </a:solidFill>
              </a:rPr>
              <a:t>一</a:t>
            </a:r>
            <a:r>
              <a:rPr lang="zh-CN" altLang="en-US" sz="2800" dirty="0">
                <a:solidFill>
                  <a:prstClr val="black"/>
                </a:solidFill>
              </a:rPr>
              <a:t>边</a:t>
            </a:r>
            <a:r>
              <a:rPr lang="en-US" altLang="zh-CN" sz="2800" dirty="0">
                <a:solidFill>
                  <a:prstClr val="black"/>
                </a:solidFill>
              </a:rPr>
              <a:t>/</a:t>
            </a:r>
            <a:r>
              <a:rPr lang="zh-CN" altLang="en-US" sz="2800" dirty="0">
                <a:solidFill>
                  <a:prstClr val="black"/>
                </a:solidFill>
              </a:rPr>
              <a:t>面</a:t>
            </a:r>
            <a:r>
              <a:rPr lang="en-US" altLang="zh-CN" sz="2800" dirty="0">
                <a:solidFill>
                  <a:prstClr val="black"/>
                </a:solidFill>
              </a:rPr>
              <a:t>……</a:t>
            </a:r>
            <a:r>
              <a:rPr lang="zh-CN" altLang="en-US" sz="2800" dirty="0">
                <a:solidFill>
                  <a:prstClr val="black"/>
                </a:solidFill>
              </a:rPr>
              <a:t>一边</a:t>
            </a:r>
            <a:r>
              <a:rPr lang="en-US" altLang="zh-CN" sz="2800" dirty="0">
                <a:solidFill>
                  <a:prstClr val="black"/>
                </a:solidFill>
              </a:rPr>
              <a:t>/</a:t>
            </a:r>
            <a:r>
              <a:rPr lang="zh-CN" altLang="en-US" sz="2800" dirty="0" smtClean="0">
                <a:solidFill>
                  <a:prstClr val="black"/>
                </a:solidFill>
              </a:rPr>
              <a:t>面 </a:t>
            </a:r>
            <a:endParaRPr lang="en-GB" altLang="zh-CN" sz="2800" dirty="0" smtClean="0">
              <a:solidFill>
                <a:prstClr val="black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altLang="zh-CN" sz="2800" dirty="0" smtClean="0">
                <a:solidFill>
                  <a:prstClr val="black"/>
                </a:solidFill>
              </a:rPr>
              <a:t>  </a:t>
            </a:r>
            <a:r>
              <a:rPr lang="zh-CN" altLang="en-US" sz="2800" dirty="0" smtClean="0">
                <a:solidFill>
                  <a:prstClr val="black"/>
                </a:solidFill>
              </a:rPr>
              <a:t>一</a:t>
            </a:r>
            <a:r>
              <a:rPr lang="en-US" altLang="zh-CN" sz="2800" dirty="0">
                <a:solidFill>
                  <a:prstClr val="black"/>
                </a:solidFill>
              </a:rPr>
              <a:t>……</a:t>
            </a:r>
            <a:r>
              <a:rPr lang="zh-CN" altLang="en-US" sz="2800" dirty="0">
                <a:solidFill>
                  <a:prstClr val="black"/>
                </a:solidFill>
              </a:rPr>
              <a:t>就</a:t>
            </a:r>
            <a:r>
              <a:rPr lang="en-US" altLang="zh-CN" sz="2800" dirty="0" smtClean="0">
                <a:solidFill>
                  <a:prstClr val="black"/>
                </a:solidFill>
              </a:rPr>
              <a:t>…… </a:t>
            </a:r>
            <a:endParaRPr lang="en-US" altLang="zh-CN" sz="2800" dirty="0" smtClean="0">
              <a:solidFill>
                <a:prstClr val="black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altLang="zh-CN" sz="2800" dirty="0" smtClean="0">
                <a:solidFill>
                  <a:prstClr val="black"/>
                </a:solidFill>
              </a:rPr>
              <a:t>   </a:t>
            </a:r>
            <a:r>
              <a:rPr lang="zh-CN" altLang="en-US" sz="2800" dirty="0" smtClean="0">
                <a:solidFill>
                  <a:prstClr val="black"/>
                </a:solidFill>
              </a:rPr>
              <a:t>越</a:t>
            </a:r>
            <a:r>
              <a:rPr lang="en-US" altLang="zh-CN" sz="2800" dirty="0">
                <a:solidFill>
                  <a:prstClr val="black"/>
                </a:solidFill>
              </a:rPr>
              <a:t>……</a:t>
            </a:r>
            <a:r>
              <a:rPr lang="zh-CN" altLang="en-US" sz="2800" dirty="0">
                <a:solidFill>
                  <a:prstClr val="black"/>
                </a:solidFill>
              </a:rPr>
              <a:t>越</a:t>
            </a:r>
            <a:r>
              <a:rPr lang="en-US" altLang="zh-CN" sz="2800" dirty="0" smtClean="0">
                <a:solidFill>
                  <a:prstClr val="black"/>
                </a:solidFill>
              </a:rPr>
              <a:t>……</a:t>
            </a:r>
            <a:endParaRPr lang="en-GB" sz="2800" dirty="0">
              <a:solidFill>
                <a:prstClr val="black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0" y="1196752"/>
            <a:ext cx="4320480" cy="54006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altLang="zh-CN" sz="2800" dirty="0">
                <a:solidFill>
                  <a:prstClr val="black"/>
                </a:solidFill>
              </a:rPr>
              <a:t>more and more 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CN" sz="2800" dirty="0" smtClean="0">
                <a:solidFill>
                  <a:prstClr val="black"/>
                </a:solidFill>
              </a:rPr>
              <a:t>if </a:t>
            </a:r>
            <a:endParaRPr lang="zh-CN" altLang="en-US" sz="2800" dirty="0" smtClean="0">
              <a:solidFill>
                <a:prstClr val="black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zh-CN" sz="2800" dirty="0">
                <a:solidFill>
                  <a:prstClr val="black"/>
                </a:solidFill>
              </a:rPr>
              <a:t>and ..   and  </a:t>
            </a:r>
            <a:endParaRPr lang="zh-CN" altLang="en-US" sz="2800" dirty="0">
              <a:solidFill>
                <a:prstClr val="black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zh-CN" sz="2800" dirty="0" smtClean="0">
                <a:solidFill>
                  <a:prstClr val="black"/>
                </a:solidFill>
              </a:rPr>
              <a:t>although ..but </a:t>
            </a:r>
            <a:endParaRPr lang="zh-CN" altLang="en-US" sz="2800" dirty="0" smtClean="0">
              <a:solidFill>
                <a:prstClr val="black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zh-CN" sz="2800" dirty="0" smtClean="0">
                <a:solidFill>
                  <a:prstClr val="black"/>
                </a:solidFill>
              </a:rPr>
              <a:t>because ..it </a:t>
            </a:r>
            <a:endParaRPr lang="zh-CN" altLang="en-US" sz="2800" dirty="0" smtClean="0">
              <a:solidFill>
                <a:prstClr val="black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zh-CN" sz="2800" dirty="0">
                <a:solidFill>
                  <a:prstClr val="black"/>
                </a:solidFill>
              </a:rPr>
              <a:t>therefore</a:t>
            </a:r>
            <a:endParaRPr lang="zh-CN" altLang="en-US" sz="2800" dirty="0">
              <a:solidFill>
                <a:prstClr val="black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zh-CN" sz="2800" dirty="0" smtClean="0">
                <a:solidFill>
                  <a:prstClr val="black"/>
                </a:solidFill>
              </a:rPr>
              <a:t>at same time 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CN" sz="2800" dirty="0" smtClean="0">
                <a:solidFill>
                  <a:prstClr val="black"/>
                </a:solidFill>
              </a:rPr>
              <a:t>immediately 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 smtClean="0">
              <a:solidFill>
                <a:prstClr val="black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GB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2824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88" y="0"/>
            <a:ext cx="932911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GB" dirty="0" smtClean="0"/>
              <a:t>Conjunctions and conjunctives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96752"/>
            <a:ext cx="8640960" cy="540060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zh-CN" altLang="en-US" sz="2800" dirty="0">
                <a:solidFill>
                  <a:prstClr val="black"/>
                </a:solidFill>
              </a:rPr>
              <a:t>如</a:t>
            </a:r>
            <a:r>
              <a:rPr lang="zh-CN" altLang="en-US" sz="2800" dirty="0" smtClean="0">
                <a:solidFill>
                  <a:prstClr val="black"/>
                </a:solidFill>
              </a:rPr>
              <a:t>果  </a:t>
            </a:r>
            <a:r>
              <a:rPr lang="en-US" altLang="zh-CN" sz="2800" dirty="0" smtClean="0">
                <a:solidFill>
                  <a:prstClr val="black"/>
                </a:solidFill>
              </a:rPr>
              <a:t>if </a:t>
            </a:r>
            <a:endParaRPr lang="zh-CN" altLang="en-US" sz="2800" dirty="0">
              <a:solidFill>
                <a:prstClr val="black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zh-CN" altLang="en-US" sz="2800" dirty="0">
                <a:solidFill>
                  <a:prstClr val="black"/>
                </a:solidFill>
              </a:rPr>
              <a:t>虽然</a:t>
            </a:r>
            <a:r>
              <a:rPr lang="en-US" altLang="zh-CN" sz="2800" dirty="0">
                <a:solidFill>
                  <a:prstClr val="black"/>
                </a:solidFill>
              </a:rPr>
              <a:t>……</a:t>
            </a:r>
            <a:r>
              <a:rPr lang="zh-CN" altLang="en-US" sz="2800" dirty="0">
                <a:solidFill>
                  <a:prstClr val="black"/>
                </a:solidFill>
              </a:rPr>
              <a:t>但是</a:t>
            </a:r>
            <a:r>
              <a:rPr lang="en-US" altLang="zh-CN" sz="2800" dirty="0">
                <a:solidFill>
                  <a:prstClr val="black"/>
                </a:solidFill>
              </a:rPr>
              <a:t>/</a:t>
            </a:r>
            <a:r>
              <a:rPr lang="zh-CN" altLang="en-US" sz="2800" dirty="0">
                <a:solidFill>
                  <a:prstClr val="black"/>
                </a:solidFill>
              </a:rPr>
              <a:t>可</a:t>
            </a:r>
            <a:r>
              <a:rPr lang="zh-CN" altLang="en-US" sz="2800" dirty="0" smtClean="0">
                <a:solidFill>
                  <a:prstClr val="black"/>
                </a:solidFill>
              </a:rPr>
              <a:t>是 </a:t>
            </a:r>
            <a:r>
              <a:rPr lang="en-US" altLang="zh-CN" sz="2800" dirty="0" smtClean="0">
                <a:solidFill>
                  <a:prstClr val="black"/>
                </a:solidFill>
              </a:rPr>
              <a:t>although ..but </a:t>
            </a:r>
            <a:endParaRPr lang="zh-CN" altLang="en-US" sz="2800" dirty="0">
              <a:solidFill>
                <a:prstClr val="black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zh-CN" altLang="en-US" sz="2800" dirty="0">
                <a:solidFill>
                  <a:prstClr val="black"/>
                </a:solidFill>
              </a:rPr>
              <a:t>因</a:t>
            </a:r>
            <a:r>
              <a:rPr lang="zh-CN" altLang="en-US" sz="2800" dirty="0" smtClean="0">
                <a:solidFill>
                  <a:prstClr val="black"/>
                </a:solidFill>
              </a:rPr>
              <a:t>此 </a:t>
            </a:r>
            <a:r>
              <a:rPr lang="en-US" altLang="zh-CN" sz="2800" dirty="0" smtClean="0">
                <a:solidFill>
                  <a:prstClr val="black"/>
                </a:solidFill>
              </a:rPr>
              <a:t>therefore</a:t>
            </a:r>
            <a:endParaRPr lang="zh-CN" altLang="en-US" sz="2800" dirty="0">
              <a:solidFill>
                <a:prstClr val="black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zh-CN" altLang="en-US" sz="2800" dirty="0">
                <a:solidFill>
                  <a:prstClr val="black"/>
                </a:solidFill>
              </a:rPr>
              <a:t>因为</a:t>
            </a:r>
            <a:r>
              <a:rPr lang="en-US" altLang="zh-CN" sz="2800" dirty="0">
                <a:solidFill>
                  <a:prstClr val="black"/>
                </a:solidFill>
              </a:rPr>
              <a:t>……</a:t>
            </a:r>
            <a:r>
              <a:rPr lang="zh-CN" altLang="en-US" sz="2800" dirty="0">
                <a:solidFill>
                  <a:prstClr val="black"/>
                </a:solidFill>
              </a:rPr>
              <a:t>所</a:t>
            </a:r>
            <a:r>
              <a:rPr lang="zh-CN" altLang="en-US" sz="2800" dirty="0" smtClean="0">
                <a:solidFill>
                  <a:prstClr val="black"/>
                </a:solidFill>
              </a:rPr>
              <a:t>以 </a:t>
            </a:r>
            <a:r>
              <a:rPr lang="en-US" altLang="zh-CN" sz="2800" dirty="0" smtClean="0">
                <a:solidFill>
                  <a:prstClr val="black"/>
                </a:solidFill>
              </a:rPr>
              <a:t>because ..it </a:t>
            </a:r>
            <a:endParaRPr lang="zh-CN" altLang="en-US" sz="2800" dirty="0">
              <a:solidFill>
                <a:prstClr val="black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zh-CN" altLang="en-US" sz="2800" dirty="0">
                <a:solidFill>
                  <a:prstClr val="black"/>
                </a:solidFill>
              </a:rPr>
              <a:t>又</a:t>
            </a:r>
            <a:r>
              <a:rPr lang="en-US" altLang="zh-CN" sz="2800" dirty="0">
                <a:solidFill>
                  <a:prstClr val="black"/>
                </a:solidFill>
              </a:rPr>
              <a:t>……</a:t>
            </a:r>
            <a:r>
              <a:rPr lang="zh-CN" altLang="en-US" sz="2800" dirty="0" smtClean="0">
                <a:solidFill>
                  <a:prstClr val="black"/>
                </a:solidFill>
              </a:rPr>
              <a:t>又   </a:t>
            </a:r>
            <a:r>
              <a:rPr lang="en-US" altLang="zh-CN" sz="2800" dirty="0" smtClean="0">
                <a:solidFill>
                  <a:prstClr val="black"/>
                </a:solidFill>
              </a:rPr>
              <a:t>and ..   </a:t>
            </a:r>
            <a:r>
              <a:rPr lang="en-US" altLang="zh-CN" sz="2800" dirty="0" err="1" smtClean="0">
                <a:solidFill>
                  <a:prstClr val="black"/>
                </a:solidFill>
              </a:rPr>
              <a:t>and</a:t>
            </a:r>
            <a:r>
              <a:rPr lang="en-US" altLang="zh-CN" sz="2800" dirty="0" smtClean="0">
                <a:solidFill>
                  <a:prstClr val="black"/>
                </a:solidFill>
              </a:rPr>
              <a:t>  </a:t>
            </a:r>
            <a:endParaRPr lang="zh-CN" altLang="en-US" sz="2800" dirty="0">
              <a:solidFill>
                <a:prstClr val="black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zh-CN" altLang="en-US" sz="2800" dirty="0">
                <a:solidFill>
                  <a:prstClr val="black"/>
                </a:solidFill>
              </a:rPr>
              <a:t>一边</a:t>
            </a:r>
            <a:r>
              <a:rPr lang="en-US" altLang="zh-CN" sz="2800" dirty="0">
                <a:solidFill>
                  <a:prstClr val="black"/>
                </a:solidFill>
              </a:rPr>
              <a:t>/</a:t>
            </a:r>
            <a:r>
              <a:rPr lang="zh-CN" altLang="en-US" sz="2800" dirty="0">
                <a:solidFill>
                  <a:prstClr val="black"/>
                </a:solidFill>
              </a:rPr>
              <a:t>面</a:t>
            </a:r>
            <a:r>
              <a:rPr lang="en-US" altLang="zh-CN" sz="2800" dirty="0">
                <a:solidFill>
                  <a:prstClr val="black"/>
                </a:solidFill>
              </a:rPr>
              <a:t>……</a:t>
            </a:r>
            <a:r>
              <a:rPr lang="zh-CN" altLang="en-US" sz="2800" dirty="0">
                <a:solidFill>
                  <a:prstClr val="black"/>
                </a:solidFill>
              </a:rPr>
              <a:t>一边</a:t>
            </a:r>
            <a:r>
              <a:rPr lang="en-US" altLang="zh-CN" sz="2800" dirty="0">
                <a:solidFill>
                  <a:prstClr val="black"/>
                </a:solidFill>
              </a:rPr>
              <a:t>/</a:t>
            </a:r>
            <a:r>
              <a:rPr lang="zh-CN" altLang="en-US" sz="2800" dirty="0" smtClean="0">
                <a:solidFill>
                  <a:prstClr val="black"/>
                </a:solidFill>
              </a:rPr>
              <a:t>面 </a:t>
            </a:r>
            <a:r>
              <a:rPr lang="en-US" altLang="zh-CN" sz="2800" dirty="0" smtClean="0">
                <a:solidFill>
                  <a:prstClr val="black"/>
                </a:solidFill>
              </a:rPr>
              <a:t>  at same time </a:t>
            </a:r>
          </a:p>
          <a:p>
            <a:pPr marL="514350" lvl="0" indent="-514350">
              <a:buFont typeface="+mj-lt"/>
              <a:buAutoNum type="arabicPeriod"/>
            </a:pPr>
            <a:r>
              <a:rPr lang="zh-CN" altLang="en-US" sz="2800" dirty="0" smtClean="0">
                <a:solidFill>
                  <a:prstClr val="black"/>
                </a:solidFill>
              </a:rPr>
              <a:t>一</a:t>
            </a:r>
            <a:r>
              <a:rPr lang="en-US" altLang="zh-CN" sz="2800" dirty="0">
                <a:solidFill>
                  <a:prstClr val="black"/>
                </a:solidFill>
              </a:rPr>
              <a:t>……</a:t>
            </a:r>
            <a:r>
              <a:rPr lang="zh-CN" altLang="en-US" sz="2800" dirty="0">
                <a:solidFill>
                  <a:prstClr val="black"/>
                </a:solidFill>
              </a:rPr>
              <a:t>就</a:t>
            </a:r>
            <a:r>
              <a:rPr lang="en-US" altLang="zh-CN" sz="2800" dirty="0" smtClean="0">
                <a:solidFill>
                  <a:prstClr val="black"/>
                </a:solidFill>
              </a:rPr>
              <a:t>……    immediately </a:t>
            </a:r>
            <a:endParaRPr lang="en-US" altLang="zh-CN" sz="2800" dirty="0">
              <a:solidFill>
                <a:prstClr val="black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zh-CN" altLang="en-US" sz="2800" dirty="0">
                <a:solidFill>
                  <a:prstClr val="black"/>
                </a:solidFill>
              </a:rPr>
              <a:t>越</a:t>
            </a:r>
            <a:r>
              <a:rPr lang="en-US" altLang="zh-CN" sz="2800" dirty="0">
                <a:solidFill>
                  <a:prstClr val="black"/>
                </a:solidFill>
              </a:rPr>
              <a:t>……</a:t>
            </a:r>
            <a:r>
              <a:rPr lang="zh-CN" altLang="en-US" sz="2800" dirty="0">
                <a:solidFill>
                  <a:prstClr val="black"/>
                </a:solidFill>
              </a:rPr>
              <a:t>越</a:t>
            </a:r>
            <a:r>
              <a:rPr lang="en-US" altLang="zh-CN" sz="2800" dirty="0" smtClean="0">
                <a:solidFill>
                  <a:prstClr val="black"/>
                </a:solidFill>
              </a:rPr>
              <a:t>…… more and more </a:t>
            </a:r>
          </a:p>
          <a:p>
            <a:pPr marL="0" lvl="0" indent="0">
              <a:buNone/>
            </a:pPr>
            <a:r>
              <a:rPr lang="en-US" altLang="zh-CN" sz="2800" dirty="0" smtClean="0">
                <a:solidFill>
                  <a:prstClr val="black"/>
                </a:solidFill>
              </a:rPr>
              <a:t>1.</a:t>
            </a:r>
            <a:r>
              <a:rPr lang="en-US" sz="2800" dirty="0" smtClean="0">
                <a:solidFill>
                  <a:prstClr val="black"/>
                </a:solidFill>
              </a:rPr>
              <a:t>Rúguǒ  2.Suīrán</a:t>
            </a:r>
            <a:r>
              <a:rPr lang="en-US" sz="2800" dirty="0">
                <a:solidFill>
                  <a:prstClr val="black"/>
                </a:solidFill>
              </a:rPr>
              <a:t>……</a:t>
            </a:r>
            <a:r>
              <a:rPr lang="en-US" sz="2800" dirty="0" err="1" smtClean="0">
                <a:solidFill>
                  <a:prstClr val="black"/>
                </a:solidFill>
              </a:rPr>
              <a:t>dànshì</a:t>
            </a:r>
            <a:r>
              <a:rPr lang="en-US" sz="2800" dirty="0" smtClean="0">
                <a:solidFill>
                  <a:prstClr val="black"/>
                </a:solidFill>
              </a:rPr>
              <a:t>/</a:t>
            </a:r>
            <a:r>
              <a:rPr lang="en-US" sz="2800" dirty="0" err="1" smtClean="0">
                <a:solidFill>
                  <a:prstClr val="black"/>
                </a:solidFill>
              </a:rPr>
              <a:t>kěshì</a:t>
            </a:r>
            <a:r>
              <a:rPr lang="en-US" sz="2800" dirty="0" smtClean="0">
                <a:solidFill>
                  <a:prstClr val="black"/>
                </a:solidFill>
              </a:rPr>
              <a:t> 3. </a:t>
            </a:r>
            <a:r>
              <a:rPr lang="en-US" sz="2800" dirty="0" err="1">
                <a:solidFill>
                  <a:prstClr val="black"/>
                </a:solidFill>
              </a:rPr>
              <a:t>Yīncǐ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smtClean="0">
                <a:solidFill>
                  <a:prstClr val="black"/>
                </a:solidFill>
              </a:rPr>
              <a:t>4. </a:t>
            </a:r>
            <a:r>
              <a:rPr lang="en-US" sz="2800" dirty="0" err="1" smtClean="0">
                <a:solidFill>
                  <a:prstClr val="black"/>
                </a:solidFill>
              </a:rPr>
              <a:t>Yīnwèi</a:t>
            </a:r>
            <a:r>
              <a:rPr lang="en-US" sz="2800" dirty="0" smtClean="0">
                <a:solidFill>
                  <a:prstClr val="black"/>
                </a:solidFill>
              </a:rPr>
              <a:t>…</a:t>
            </a:r>
            <a:r>
              <a:rPr lang="en-US" sz="2800" dirty="0" err="1" smtClean="0">
                <a:solidFill>
                  <a:prstClr val="black"/>
                </a:solidFill>
              </a:rPr>
              <a:t>suǒyǐ</a:t>
            </a:r>
            <a:r>
              <a:rPr lang="en-US" sz="2800" dirty="0" smtClean="0">
                <a:solidFill>
                  <a:prstClr val="black"/>
                </a:solidFill>
              </a:rPr>
              <a:t> 5. </a:t>
            </a:r>
            <a:r>
              <a:rPr lang="en-US" sz="2800" dirty="0" err="1" smtClean="0">
                <a:solidFill>
                  <a:prstClr val="black"/>
                </a:solidFill>
              </a:rPr>
              <a:t>Yòu</a:t>
            </a:r>
            <a:r>
              <a:rPr lang="en-US" sz="2800" dirty="0" smtClean="0">
                <a:solidFill>
                  <a:prstClr val="black"/>
                </a:solidFill>
              </a:rPr>
              <a:t>…</a:t>
            </a:r>
            <a:r>
              <a:rPr lang="en-US" sz="2800" dirty="0" err="1" smtClean="0">
                <a:solidFill>
                  <a:prstClr val="black"/>
                </a:solidFill>
              </a:rPr>
              <a:t>yòu</a:t>
            </a:r>
            <a:r>
              <a:rPr lang="en-US" sz="2800" dirty="0" smtClean="0">
                <a:solidFill>
                  <a:prstClr val="black"/>
                </a:solidFill>
              </a:rPr>
              <a:t> 6.Yībiān/</a:t>
            </a:r>
            <a:r>
              <a:rPr lang="en-US" sz="2800" dirty="0" err="1" smtClean="0">
                <a:solidFill>
                  <a:prstClr val="black"/>
                </a:solidFill>
              </a:rPr>
              <a:t>miàn</a:t>
            </a:r>
            <a:r>
              <a:rPr lang="en-US" sz="2800" dirty="0">
                <a:solidFill>
                  <a:prstClr val="black"/>
                </a:solidFill>
              </a:rPr>
              <a:t>……</a:t>
            </a:r>
            <a:r>
              <a:rPr lang="en-US" sz="2800" dirty="0" err="1">
                <a:solidFill>
                  <a:prstClr val="black"/>
                </a:solidFill>
              </a:rPr>
              <a:t>yībiān</a:t>
            </a:r>
            <a:r>
              <a:rPr lang="en-US" sz="2800" dirty="0">
                <a:solidFill>
                  <a:prstClr val="black"/>
                </a:solidFill>
              </a:rPr>
              <a:t>/</a:t>
            </a:r>
            <a:r>
              <a:rPr lang="en-US" sz="2800" dirty="0" err="1">
                <a:solidFill>
                  <a:prstClr val="black"/>
                </a:solidFill>
              </a:rPr>
              <a:t>miàn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smtClean="0">
                <a:solidFill>
                  <a:prstClr val="black"/>
                </a:solidFill>
              </a:rPr>
              <a:t>7.Yī</a:t>
            </a:r>
            <a:r>
              <a:rPr lang="en-US" sz="2800" dirty="0">
                <a:solidFill>
                  <a:prstClr val="black"/>
                </a:solidFill>
              </a:rPr>
              <a:t>……</a:t>
            </a:r>
            <a:r>
              <a:rPr lang="en-US" sz="2800" dirty="0" err="1">
                <a:solidFill>
                  <a:prstClr val="black"/>
                </a:solidFill>
              </a:rPr>
              <a:t>jiù</a:t>
            </a:r>
            <a:r>
              <a:rPr lang="en-US" sz="2800" dirty="0">
                <a:solidFill>
                  <a:prstClr val="black"/>
                </a:solidFill>
              </a:rPr>
              <a:t>…… </a:t>
            </a:r>
            <a:r>
              <a:rPr lang="en-US" sz="2800" dirty="0" smtClean="0">
                <a:solidFill>
                  <a:prstClr val="black"/>
                </a:solidFill>
              </a:rPr>
              <a:t> 8.Yuè</a:t>
            </a:r>
            <a:r>
              <a:rPr lang="en-US" sz="2800" dirty="0">
                <a:solidFill>
                  <a:prstClr val="black"/>
                </a:solidFill>
              </a:rPr>
              <a:t>……</a:t>
            </a:r>
            <a:r>
              <a:rPr lang="en-US" sz="2800" dirty="0" err="1">
                <a:solidFill>
                  <a:prstClr val="black"/>
                </a:solidFill>
              </a:rPr>
              <a:t>yuè</a:t>
            </a:r>
            <a:r>
              <a:rPr lang="en-US" sz="2800" dirty="0">
                <a:solidFill>
                  <a:prstClr val="black"/>
                </a:solidFill>
              </a:rPr>
              <a:t>……</a:t>
            </a:r>
          </a:p>
          <a:p>
            <a:pPr marL="514350" lvl="0" indent="-514350">
              <a:buFont typeface="+mj-lt"/>
              <a:buAutoNum type="arabicPeriod"/>
            </a:pPr>
            <a:endParaRPr lang="en-US" sz="2800" dirty="0">
              <a:solidFill>
                <a:prstClr val="black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endParaRPr lang="en-GB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0536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167</Words>
  <Application>Microsoft Office PowerPoint</Application>
  <PresentationFormat>On-screen Show (4:3)</PresentationFormat>
  <Paragraphs>58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Chinese GCSE Conjunctions and conjunctives </vt:lpstr>
      <vt:lpstr>Conjunctions and conjunctives</vt:lpstr>
      <vt:lpstr>Conjunctions and conjunctives</vt:lpstr>
      <vt:lpstr>Conjunctions and conjunctives</vt:lpstr>
      <vt:lpstr>Conjunctions and conjunctives</vt:lpstr>
    </vt:vector>
  </TitlesOfParts>
  <Company>Newcastle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中文  GCSE</dc:title>
  <dc:creator>nlc42</dc:creator>
  <cp:lastModifiedBy>nlc42</cp:lastModifiedBy>
  <cp:revision>6</cp:revision>
  <dcterms:created xsi:type="dcterms:W3CDTF">2013-11-07T13:11:28Z</dcterms:created>
  <dcterms:modified xsi:type="dcterms:W3CDTF">2013-11-11T14:09:35Z</dcterms:modified>
</cp:coreProperties>
</file>