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283" r:id="rId3"/>
    <p:sldId id="284" r:id="rId4"/>
    <p:sldId id="257" r:id="rId5"/>
    <p:sldId id="279" r:id="rId6"/>
    <p:sldId id="278" r:id="rId7"/>
    <p:sldId id="280" r:id="rId8"/>
    <p:sldId id="281" r:id="rId9"/>
    <p:sldId id="28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05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AA2B98-6C11-4381-8DC8-D8CB6C7FB73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A6242C0-FC17-4886-ACD0-AFDA97CB0363}" type="pres">
      <dgm:prSet presAssocID="{2CAA2B98-6C11-4381-8DC8-D8CB6C7FB7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51A3CF9A-E657-4BF7-A5F8-6E1C8BA9CC56}" type="presOf" srcId="{2CAA2B98-6C11-4381-8DC8-D8CB6C7FB735}" destId="{6A6242C0-FC17-4886-ACD0-AFDA97CB03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AA2B98-6C11-4381-8DC8-D8CB6C7FB73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A6242C0-FC17-4886-ACD0-AFDA97CB0363}" type="pres">
      <dgm:prSet presAssocID="{2CAA2B98-6C11-4381-8DC8-D8CB6C7FB7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25B854E6-CA3C-45B4-B859-2CDDA3BBF479}" type="presOf" srcId="{2CAA2B98-6C11-4381-8DC8-D8CB6C7FB735}" destId="{6A6242C0-FC17-4886-ACD0-AFDA97CB03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908E5-CF56-4E04-8E75-DBC449ED13DF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2BAD0-6CE9-4D10-8C83-5161947AA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2BAD0-6CE9-4D10-8C83-5161947AA24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3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5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09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02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59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323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10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583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055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276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065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60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323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0139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094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0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1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58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05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2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06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60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01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26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310BD-975C-46F8-99B5-7A16963E3E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1EA03-9CC6-48F9-9842-82BA185BBD2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26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diagramLayout" Target="../diagrams/layout1.xml"/><Relationship Id="rId7" Type="http://schemas.openxmlformats.org/officeDocument/2006/relationships/hyperlink" Target="http://www.google.co.uk/url?sa=i&amp;rct=j&amp;q=&amp;esrc=s&amp;frm=1&amp;source=images&amp;cd=&amp;cad=rja&amp;docid=BYx6rpe5yqEjOM&amp;tbnid=Mk3tcrjgp83BEM:&amp;ved=0CAUQjRw&amp;url=http://www.freemake.com/blog/best-sites-to-enjoy-funny-gifs/&amp;ei=DDJlUpCPMsWd0wW05IFI&amp;bvm=bv.54934254,d.d2k&amp;psig=AFQjCNFUrtFDfR3V-jCL7ktLMrx0l_5bfw&amp;ust=1382450050362195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2.gif"/><Relationship Id="rId4" Type="http://schemas.openxmlformats.org/officeDocument/2006/relationships/diagramQuickStyle" Target="../diagrams/quickStyle1.xml"/><Relationship Id="rId9" Type="http://schemas.openxmlformats.org/officeDocument/2006/relationships/hyperlink" Target="http://www.google.co.uk/url?sa=i&amp;rct=j&amp;q=&amp;esrc=s&amp;frm=1&amp;source=images&amp;cd=&amp;cad=rja&amp;docid=cFEUUPsGrOIy5M&amp;tbnid=KtsEFmncNktwWM:&amp;ved=0CAUQjRw&amp;url=http://www.20cents-video.com/en/gif-Movie-by-all.html&amp;ei=STJlUu-gArC10QWQqICgBw&amp;bvm=bv.54934254,d.d2k&amp;psig=AFQjCNFUrtFDfR3V-jCL7ktLMrx0l_5bfw&amp;ust=1382450050362195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ideppt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5" Type="http://schemas.openxmlformats.org/officeDocument/2006/relationships/hyperlink" Target="http://www.ruideppt.net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ideppt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ideppt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ideppt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ideppt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ideppt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diagramLayout" Target="../diagrams/layout2.xml"/><Relationship Id="rId7" Type="http://schemas.openxmlformats.org/officeDocument/2006/relationships/hyperlink" Target="http://www.google.co.uk/url?sa=i&amp;rct=j&amp;q=&amp;esrc=s&amp;frm=1&amp;source=images&amp;cd=&amp;cad=rja&amp;docid=BYx6rpe5yqEjOM&amp;tbnid=Mk3tcrjgp83BEM:&amp;ved=0CAUQjRw&amp;url=http://www.freemake.com/blog/best-sites-to-enjoy-funny-gifs/&amp;ei=DDJlUpCPMsWd0wW05IFI&amp;bvm=bv.54934254,d.d2k&amp;psig=AFQjCNFUrtFDfR3V-jCL7ktLMrx0l_5bfw&amp;ust=1382450050362195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2.gif"/><Relationship Id="rId4" Type="http://schemas.openxmlformats.org/officeDocument/2006/relationships/diagramQuickStyle" Target="../diagrams/quickStyle2.xml"/><Relationship Id="rId9" Type="http://schemas.openxmlformats.org/officeDocument/2006/relationships/hyperlink" Target="http://www.google.co.uk/url?sa=i&amp;rct=j&amp;q=&amp;esrc=s&amp;frm=1&amp;source=images&amp;cd=&amp;cad=rja&amp;docid=cFEUUPsGrOIy5M&amp;tbnid=KtsEFmncNktwWM:&amp;ved=0CAUQjRw&amp;url=http://www.20cents-video.com/en/gif-Movie-by-all.html&amp;ei=STJlUu-gArC10QWQqICgBw&amp;bvm=bv.54934254,d.d2k&amp;psig=AFQjCNFUrtFDfR3V-jCL7ktLMrx0l_5bfw&amp;ust=13824500503621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69609209"/>
              </p:ext>
            </p:extLst>
          </p:nvPr>
        </p:nvGraphicFramePr>
        <p:xfrm>
          <a:off x="771884" y="1378919"/>
          <a:ext cx="6792416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87382" y="3861048"/>
            <a:ext cx="6792416" cy="2180310"/>
            <a:chOff x="-512210" y="2798216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-512210" y="2798216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-448356" y="2878630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algn="l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kern="1200" dirty="0" smtClean="0"/>
                <a:t>复习 （测验</a:t>
              </a:r>
              <a:r>
                <a:rPr lang="en-US" altLang="zh-CN" sz="5200" kern="1200" dirty="0" smtClean="0"/>
                <a:t>1</a:t>
              </a:r>
              <a:r>
                <a:rPr lang="zh-CN" altLang="en-US" sz="5200" kern="1200" dirty="0" smtClean="0"/>
                <a:t> ） </a:t>
              </a:r>
              <a:r>
                <a:rPr lang="en-US" altLang="zh-CN" sz="5200" kern="1200" dirty="0" smtClean="0"/>
                <a:t>1-6</a:t>
              </a:r>
              <a:r>
                <a:rPr lang="zh-CN" altLang="en-US" sz="5200" kern="1200" dirty="0" smtClean="0"/>
                <a:t>  </a:t>
              </a:r>
              <a:endParaRPr lang="en-GB" sz="5200" kern="1200" dirty="0"/>
            </a:p>
          </p:txBody>
        </p:sp>
      </p:grpSp>
      <p:pic>
        <p:nvPicPr>
          <p:cNvPr id="2050" name="Picture 2" descr="http://www.freemake.com/blog/wp-content/uploads/2013/07/animated-gifs-giraffes-51.gif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394" y="332655"/>
            <a:ext cx="3765419" cy="4453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20cents-video.com/userdata/animated-gif/library/st_patricks_day_animated_gif_21.gif">
            <a:hlinkClick r:id="rId9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2555776" y="571006"/>
            <a:ext cx="4176464" cy="2425002"/>
          </a:xfrm>
          <a:prstGeom prst="wedgeEllipseCallout">
            <a:avLst>
              <a:gd name="adj1" fmla="val -20833"/>
              <a:gd name="adj2" fmla="val 9541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Are you ready ?</a:t>
            </a:r>
          </a:p>
          <a:p>
            <a:pPr algn="ctr"/>
            <a:r>
              <a:rPr lang="zh-CN" altLang="en-US" sz="4000" dirty="0" smtClean="0"/>
              <a:t>复习好了吗？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99589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10266" y="246536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algn="l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dirty="0" smtClean="0">
                  <a:solidFill>
                    <a:schemeClr val="tx1"/>
                  </a:solidFill>
                </a:rPr>
                <a:t>生气 </a:t>
              </a:r>
              <a:r>
                <a:rPr lang="zh-CN" altLang="en-US" sz="5200" kern="1200" dirty="0" smtClean="0">
                  <a:solidFill>
                    <a:schemeClr val="tx1"/>
                  </a:solidFill>
                </a:rPr>
                <a:t> </a:t>
              </a:r>
              <a:endParaRPr lang="en-GB" sz="5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algn="l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kern="1200" dirty="0" smtClean="0"/>
                <a:t> 半岁 </a:t>
              </a:r>
              <a:endParaRPr lang="en-GB" sz="5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49966" y="4752934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algn="l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900" dirty="0" smtClean="0"/>
                <a:t>Half a year</a:t>
              </a:r>
              <a:endParaRPr lang="en-GB" sz="49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algn="l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6500" kern="1200" dirty="0" smtClean="0"/>
                <a:t>            </a:t>
              </a:r>
              <a:r>
                <a:rPr lang="en-US" sz="6500" kern="1200" dirty="0" smtClean="0"/>
                <a:t>Angry  </a:t>
              </a:r>
              <a:endParaRPr lang="en-GB" sz="6500" kern="1200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3491880" y="360506"/>
            <a:ext cx="5112568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小气</a:t>
            </a:r>
            <a:endParaRPr lang="en-GB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644280" y="3479116"/>
            <a:ext cx="5112568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一岁</a:t>
            </a:r>
            <a:endParaRPr lang="en-GB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595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10266" y="246536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kern="1200" dirty="0" smtClean="0">
                  <a:solidFill>
                    <a:schemeClr val="tx1"/>
                  </a:solidFill>
                </a:rPr>
                <a:t>半岁</a:t>
              </a:r>
              <a:endParaRPr lang="en-GB" sz="5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dirty="0"/>
                <a:t>百</a:t>
              </a:r>
              <a:r>
                <a:rPr lang="zh-CN" altLang="en-US" sz="5200" dirty="0" smtClean="0"/>
                <a:t>万   </a:t>
              </a:r>
              <a:endParaRPr lang="en-GB" sz="5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900" dirty="0" smtClean="0"/>
                <a:t>Million </a:t>
              </a:r>
              <a:endParaRPr lang="en-GB" sz="49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500" kern="1200" dirty="0" smtClean="0"/>
                <a:t>6 months</a:t>
              </a:r>
              <a:endParaRPr lang="en-GB" sz="6500" kern="1200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3491880" y="360506"/>
            <a:ext cx="5112568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半年</a:t>
            </a:r>
            <a:r>
              <a:rPr lang="en-US" altLang="zh-CN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半个月</a:t>
            </a:r>
            <a:endParaRPr lang="en-GB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644280" y="3429000"/>
            <a:ext cx="5112568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千万</a:t>
            </a:r>
            <a:endParaRPr lang="en-GB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037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22126" y="320074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kern="1200" dirty="0" smtClean="0">
                  <a:solidFill>
                    <a:schemeClr val="tx1"/>
                  </a:solidFill>
                </a:rPr>
                <a:t>当然</a:t>
              </a:r>
              <a:endParaRPr lang="en-GB" sz="5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dirty="0"/>
                <a:t>日月星</a:t>
              </a:r>
              <a:endParaRPr lang="en-GB" sz="5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900" dirty="0" smtClean="0"/>
                <a:t>Sun moon star</a:t>
              </a:r>
              <a:endParaRPr lang="en-GB" sz="49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000" b="1" dirty="0" smtClean="0"/>
                <a:t>Certainly ,of course </a:t>
              </a:r>
              <a:endParaRPr lang="en-GB" sz="6000" kern="1200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3491880" y="360506"/>
            <a:ext cx="5112568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当老师 </a:t>
            </a:r>
            <a:endParaRPr lang="en-GB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031432" y="3460514"/>
            <a:ext cx="5112568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明</a:t>
            </a:r>
            <a:r>
              <a:rPr lang="en-US" altLang="zh-CN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星星</a:t>
            </a:r>
            <a:endParaRPr lang="en-GB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837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22126" y="320074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kern="1200" dirty="0" smtClean="0">
                  <a:solidFill>
                    <a:schemeClr val="tx1"/>
                  </a:solidFill>
                </a:rPr>
                <a:t>不是</a:t>
              </a:r>
              <a:endParaRPr lang="en-GB" sz="5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kern="1200" dirty="0" smtClean="0"/>
                <a:t>不快 </a:t>
              </a:r>
              <a:endParaRPr lang="en-GB" sz="5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GB" sz="5400" dirty="0" smtClean="0">
                  <a:solidFill>
                    <a:schemeClr val="tx1"/>
                  </a:solidFill>
                </a:rPr>
                <a:t>Not fast /  not happy </a:t>
              </a:r>
              <a:endParaRPr lang="en-GB" sz="5400" dirty="0">
                <a:solidFill>
                  <a:schemeClr val="tx1"/>
                </a:solidFill>
              </a:endParaRPr>
            </a:p>
          </p:txBody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4900" dirty="0" smtClean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86983" y="1730015"/>
            <a:ext cx="6792416" cy="1559025"/>
            <a:chOff x="-15030" y="1640642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-15030" y="1640642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6500" b="1" dirty="0" smtClean="0"/>
                <a:t> </a:t>
              </a:r>
              <a:r>
                <a:rPr lang="en-US" altLang="zh-CN" sz="6500" b="1" dirty="0" smtClean="0"/>
                <a:t>is not </a:t>
              </a:r>
              <a:endParaRPr lang="en-GB" sz="6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0208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22126" y="320074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dirty="0">
                  <a:solidFill>
                    <a:schemeClr val="tx1"/>
                  </a:solidFill>
                </a:rPr>
                <a:t>一毛</a:t>
              </a:r>
              <a:r>
                <a:rPr lang="zh-CN" altLang="en-US" sz="5200" dirty="0" smtClean="0">
                  <a:solidFill>
                    <a:schemeClr val="tx1"/>
                  </a:solidFill>
                </a:rPr>
                <a:t>钱   </a:t>
              </a:r>
              <a:endParaRPr lang="en-GB" sz="5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kern="1200" dirty="0" smtClean="0"/>
                <a:t>小心</a:t>
              </a:r>
              <a:endParaRPr lang="en-GB" sz="5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4900" dirty="0" smtClean="0"/>
                <a:t>Be careful  </a:t>
              </a:r>
              <a:endParaRPr lang="it-IT" sz="49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6500" kern="1200" dirty="0" smtClean="0"/>
                <a:t>1/10 </a:t>
              </a:r>
              <a:r>
                <a:rPr lang="en-US" sz="6500" kern="1200" dirty="0" err="1" smtClean="0"/>
                <a:t>yuan</a:t>
              </a:r>
              <a:r>
                <a:rPr lang="en-US" sz="6500" kern="1200" dirty="0" smtClean="0"/>
                <a:t> </a:t>
              </a:r>
              <a:endParaRPr lang="en-GB" sz="6500" kern="1200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3491880" y="360506"/>
            <a:ext cx="5112568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一块</a:t>
            </a:r>
            <a:r>
              <a:rPr lang="zh-CN" altLang="en-US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钱 </a:t>
            </a:r>
            <a:endParaRPr lang="en-GB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208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22126" y="320074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kern="1200" dirty="0" smtClean="0">
                  <a:solidFill>
                    <a:schemeClr val="tx1"/>
                  </a:solidFill>
                </a:rPr>
                <a:t>时间</a:t>
              </a:r>
              <a:endParaRPr lang="en-GB" sz="5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kern="1200" dirty="0" smtClean="0"/>
                <a:t>时候</a:t>
              </a:r>
              <a:endParaRPr lang="en-GB" sz="5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4900" dirty="0"/>
            </a:p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900" dirty="0" smtClean="0"/>
                <a:t>When </a:t>
              </a:r>
              <a:endParaRPr lang="en-GB" sz="49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6500" b="1" dirty="0" smtClean="0"/>
                <a:t>Time </a:t>
              </a:r>
              <a:endParaRPr lang="en-GB" sz="6500" kern="1200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3484490" y="3529232"/>
            <a:ext cx="5112568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什么时候？</a:t>
            </a:r>
            <a:endParaRPr lang="en-GB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91880" y="360506"/>
            <a:ext cx="5112568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小时</a:t>
            </a:r>
            <a:endParaRPr lang="en-GB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208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22126" y="320074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dirty="0">
                  <a:solidFill>
                    <a:schemeClr val="tx1"/>
                  </a:solidFill>
                </a:rPr>
                <a:t>非常</a:t>
              </a:r>
              <a:endParaRPr lang="en-GB" sz="5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dirty="0"/>
                <a:t>没</a:t>
              </a:r>
              <a:r>
                <a:rPr lang="zh-CN" altLang="en-US" sz="5200" dirty="0" smtClean="0"/>
                <a:t>人 </a:t>
              </a:r>
              <a:endParaRPr lang="en-GB" sz="5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4900" dirty="0"/>
            </a:p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900" dirty="0" smtClean="0"/>
                <a:t>Nobody</a:t>
              </a:r>
              <a:endParaRPr lang="en-GB" sz="49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6500" b="1" dirty="0" smtClean="0"/>
                <a:t>Very </a:t>
              </a:r>
              <a:endParaRPr lang="en-GB" sz="6500" b="1" dirty="0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3347864" y="3529232"/>
            <a:ext cx="5112568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每人 </a:t>
            </a:r>
            <a:r>
              <a:rPr lang="en-US" altLang="ja-JP" sz="54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ja-JP" altLang="en-US" sz="5400" dirty="0">
                <a:latin typeface="KaiTi" panose="02010609060101010101" pitchFamily="49" charset="-122"/>
                <a:ea typeface="KaiTi" panose="02010609060101010101" pitchFamily="49" charset="-122"/>
              </a:rPr>
              <a:t>美人 </a:t>
            </a:r>
            <a:endParaRPr lang="en-GB" sz="5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654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22126" y="320074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kern="1200" dirty="0" smtClean="0">
                  <a:solidFill>
                    <a:schemeClr val="tx1"/>
                  </a:solidFill>
                </a:rPr>
                <a:t>昨天</a:t>
              </a:r>
              <a:r>
                <a:rPr lang="en-US" altLang="zh-CN" sz="5200" kern="1200" dirty="0" smtClean="0">
                  <a:solidFill>
                    <a:schemeClr val="tx1"/>
                  </a:solidFill>
                </a:rPr>
                <a:t>/</a:t>
              </a:r>
              <a:r>
                <a:rPr lang="zh-CN" altLang="en-US" sz="5200" kern="1200" dirty="0" smtClean="0">
                  <a:solidFill>
                    <a:schemeClr val="tx1"/>
                  </a:solidFill>
                </a:rPr>
                <a:t> 今天</a:t>
              </a:r>
              <a:r>
                <a:rPr lang="en-US" altLang="zh-CN" sz="5200" kern="1200" dirty="0" smtClean="0">
                  <a:solidFill>
                    <a:schemeClr val="tx1"/>
                  </a:solidFill>
                </a:rPr>
                <a:t>/</a:t>
              </a:r>
              <a:r>
                <a:rPr lang="zh-CN" altLang="en-US" sz="5200" kern="1200" dirty="0" smtClean="0">
                  <a:solidFill>
                    <a:schemeClr val="tx1"/>
                  </a:solidFill>
                </a:rPr>
                <a:t>明天 </a:t>
              </a:r>
              <a:endParaRPr lang="en-GB" sz="5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dirty="0"/>
                <a:t>年月日</a:t>
              </a:r>
              <a:endParaRPr lang="en-GB" sz="5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58272" y="4634918"/>
            <a:ext cx="6798355" cy="2002966"/>
            <a:chOff x="-103716" y="2787587"/>
            <a:chExt cx="6798355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-103716" y="2787587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900" dirty="0" smtClean="0"/>
                <a:t>Year/month / day </a:t>
              </a:r>
              <a:endParaRPr lang="en-GB" sz="49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66620" y="1730016"/>
            <a:ext cx="6827809" cy="1559025"/>
            <a:chOff x="-35393" y="1640643"/>
            <a:chExt cx="6827809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-35393" y="1764453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6500" b="1" dirty="0" smtClean="0"/>
                <a:t>Yesterday/today/tomorrow</a:t>
              </a:r>
              <a:endParaRPr lang="en-GB" sz="6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4654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22126" y="320074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dirty="0" smtClean="0">
                  <a:solidFill>
                    <a:schemeClr val="tx1"/>
                  </a:solidFill>
                </a:rPr>
                <a:t>一把</a:t>
              </a:r>
              <a:endParaRPr lang="en-GB" sz="5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zh-CN" altLang="en-US" sz="5400" dirty="0">
                  <a:solidFill>
                    <a:schemeClr val="tx1"/>
                  </a:solidFill>
                </a:rPr>
                <a:t>为什</a:t>
              </a:r>
              <a:r>
                <a:rPr lang="zh-CN" altLang="en-US" sz="5400" dirty="0" smtClean="0">
                  <a:solidFill>
                    <a:schemeClr val="tx1"/>
                  </a:solidFill>
                </a:rPr>
                <a:t>么</a:t>
              </a:r>
              <a:endParaRPr lang="en-GB" sz="5400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dirty="0" smtClean="0"/>
                <a:t> </a:t>
              </a:r>
              <a:endParaRPr lang="en-GB" sz="5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900" dirty="0" smtClean="0"/>
                <a:t>Why  </a:t>
              </a:r>
              <a:endParaRPr lang="en-GB" sz="49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6500" b="1" dirty="0"/>
                <a:t> </a:t>
              </a:r>
              <a:r>
                <a:rPr lang="zh-CN" altLang="en-US" sz="6500" b="1" dirty="0" smtClean="0"/>
                <a:t> </a:t>
              </a:r>
              <a:r>
                <a:rPr lang="en-US" altLang="zh-CN" sz="6500" b="1" dirty="0" smtClean="0"/>
                <a:t>MW </a:t>
              </a:r>
              <a:r>
                <a:rPr lang="en-US" altLang="zh-CN" sz="6500" b="1" dirty="0"/>
                <a:t>– 	</a:t>
              </a:r>
              <a:r>
                <a:rPr lang="en-US" altLang="zh-CN" sz="6500" b="1" dirty="0" err="1"/>
                <a:t>Yǐ</a:t>
              </a:r>
              <a:r>
                <a:rPr lang="en-US" altLang="zh-CN" sz="6500" b="1" dirty="0"/>
                <a:t> </a:t>
              </a:r>
              <a:r>
                <a:rPr lang="en-US" altLang="zh-CN" sz="6500" b="1" dirty="0" err="1"/>
                <a:t>zǐ</a:t>
              </a:r>
              <a:r>
                <a:rPr lang="en-US" altLang="zh-CN" sz="6500" b="1" dirty="0"/>
                <a:t> </a:t>
              </a:r>
              <a:r>
                <a:rPr lang="en-US" altLang="zh-CN" sz="6500" b="1" dirty="0" smtClean="0"/>
                <a:t>/</a:t>
              </a:r>
              <a:r>
                <a:rPr lang="en-US" altLang="zh-CN" sz="6500" b="1" dirty="0" err="1" smtClean="0"/>
                <a:t>dāo</a:t>
              </a:r>
              <a:endParaRPr lang="en-GB" sz="6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4654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92539" y="256220"/>
            <a:ext cx="6792416" cy="1308060"/>
            <a:chOff x="-29587" y="-41614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-29587" y="-41614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zh-CN" altLang="en-US" sz="4400" b="1" dirty="0">
                  <a:solidFill>
                    <a:schemeClr val="tx1"/>
                  </a:solidFill>
                </a:rPr>
                <a:t>不用</a:t>
              </a:r>
              <a:endParaRPr lang="en-GB" sz="4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dirty="0"/>
                <a:t>点</a:t>
              </a:r>
              <a:r>
                <a:rPr lang="zh-CN" altLang="en-US" sz="5200" dirty="0" smtClean="0"/>
                <a:t>心 </a:t>
              </a:r>
              <a:endParaRPr lang="en-GB" sz="52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4900" dirty="0"/>
            </a:p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900" dirty="0"/>
                <a:t> </a:t>
              </a:r>
              <a:r>
                <a:rPr lang="en-GB" sz="4900" dirty="0" smtClean="0"/>
                <a:t>Chinese pastry/desert  </a:t>
              </a:r>
              <a:endParaRPr lang="en-GB" sz="49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800" b="1" dirty="0"/>
                <a:t> </a:t>
              </a:r>
              <a:r>
                <a:rPr lang="en-GB" sz="4800" b="1" dirty="0" smtClean="0"/>
                <a:t>not necessary/no need </a:t>
              </a:r>
              <a:endParaRPr lang="en-GB" sz="4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8700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427"/>
          <p:cNvGrpSpPr/>
          <p:nvPr/>
        </p:nvGrpSpPr>
        <p:grpSpPr>
          <a:xfrm>
            <a:off x="431145" y="410192"/>
            <a:ext cx="9001822" cy="4990385"/>
            <a:chOff x="4156820" y="1995862"/>
            <a:chExt cx="457638" cy="873244"/>
          </a:xfrm>
        </p:grpSpPr>
        <p:grpSp>
          <p:nvGrpSpPr>
            <p:cNvPr id="28" name="组合 4"/>
            <p:cNvGrpSpPr/>
            <p:nvPr/>
          </p:nvGrpSpPr>
          <p:grpSpPr>
            <a:xfrm>
              <a:off x="4156820" y="1995862"/>
              <a:ext cx="457638" cy="588493"/>
              <a:chOff x="1448068" y="2327529"/>
              <a:chExt cx="974577" cy="1253240"/>
            </a:xfrm>
          </p:grpSpPr>
          <p:grpSp>
            <p:nvGrpSpPr>
              <p:cNvPr id="29" name="Group 23"/>
              <p:cNvGrpSpPr>
                <a:grpSpLocks/>
              </p:cNvGrpSpPr>
              <p:nvPr/>
            </p:nvGrpSpPr>
            <p:grpSpPr bwMode="auto">
              <a:xfrm>
                <a:off x="1448068" y="2327529"/>
                <a:ext cx="974577" cy="1013152"/>
                <a:chOff x="482" y="1929"/>
                <a:chExt cx="1097" cy="1140"/>
              </a:xfrm>
            </p:grpSpPr>
            <p:sp>
              <p:nvSpPr>
                <p:cNvPr id="3434" name="Oval 25"/>
                <p:cNvSpPr>
                  <a:spLocks noChangeArrowheads="1"/>
                </p:cNvSpPr>
                <p:nvPr/>
              </p:nvSpPr>
              <p:spPr bwMode="gray">
                <a:xfrm>
                  <a:off x="482" y="1929"/>
                  <a:ext cx="1097" cy="11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DDDDD"/>
                    </a:gs>
                    <a:gs pos="50000">
                      <a:srgbClr val="DDDDDD">
                        <a:gamma/>
                        <a:tint val="26667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5400000" scaled="1"/>
                </a:gradFill>
                <a:ln w="19050" algn="ctr">
                  <a:noFill/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prstClr val="black"/>
                    </a:solidFill>
                  </a:endParaRPr>
                </a:p>
              </p:txBody>
            </p:sp>
            <p:pic>
              <p:nvPicPr>
                <p:cNvPr id="3435" name="Picture 26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gray">
                <a:xfrm>
                  <a:off x="522" y="1970"/>
                  <a:ext cx="1024" cy="1049"/>
                </a:xfrm>
                <a:prstGeom prst="rect">
                  <a:avLst/>
                </a:prstGeom>
                <a:noFill/>
              </p:spPr>
            </p:pic>
            <p:sp>
              <p:nvSpPr>
                <p:cNvPr id="3436" name="Oval 27"/>
                <p:cNvSpPr>
                  <a:spLocks noChangeArrowheads="1"/>
                </p:cNvSpPr>
                <p:nvPr/>
              </p:nvSpPr>
              <p:spPr bwMode="gray">
                <a:xfrm>
                  <a:off x="522" y="1970"/>
                  <a:ext cx="1017" cy="1052"/>
                </a:xfrm>
                <a:prstGeom prst="ellipse">
                  <a:avLst/>
                </a:prstGeom>
                <a:solidFill>
                  <a:srgbClr val="C00000"/>
                </a:solidFill>
                <a:ln w="12700" algn="ctr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prstClr val="black"/>
                    </a:solidFill>
                  </a:endParaRPr>
                </a:p>
              </p:txBody>
            </p:sp>
            <p:grpSp>
              <p:nvGrpSpPr>
                <p:cNvPr id="30" name="Group 29"/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592" y="2792"/>
                  <a:ext cx="893" cy="226"/>
                  <a:chOff x="2528" y="1048"/>
                  <a:chExt cx="896" cy="249"/>
                </a:xfrm>
              </p:grpSpPr>
              <p:grpSp>
                <p:nvGrpSpPr>
                  <p:cNvPr id="3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528" y="1048"/>
                    <a:ext cx="742" cy="186"/>
                    <a:chOff x="1565" y="2568"/>
                    <a:chExt cx="1118" cy="281"/>
                  </a:xfrm>
                </p:grpSpPr>
                <p:sp>
                  <p:nvSpPr>
                    <p:cNvPr id="3444" name="AutoShape 31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5" name="AutoShape 32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6" name="AutoShape 33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7" name="AutoShape 34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1" y="2328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3368" name="Group 3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52" y="1107"/>
                    <a:ext cx="772" cy="190"/>
                    <a:chOff x="1521" y="2571"/>
                    <a:chExt cx="1165" cy="285"/>
                  </a:xfrm>
                </p:grpSpPr>
                <p:sp>
                  <p:nvSpPr>
                    <p:cNvPr id="3440" name="AutoShape 36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15" y="2277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3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1" name="AutoShape 37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6" y="2282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2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2" name="AutoShape 38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3" y="2299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3" name="AutoShape 39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4" y="2334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1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3433" name="空心弧 3432"/>
              <p:cNvSpPr/>
              <p:nvPr/>
            </p:nvSpPr>
            <p:spPr>
              <a:xfrm>
                <a:off x="1462837" y="2397004"/>
                <a:ext cx="940359" cy="1183765"/>
              </a:xfrm>
              <a:prstGeom prst="blockArc">
                <a:avLst>
                  <a:gd name="adj1" fmla="val 13436803"/>
                  <a:gd name="adj2" fmla="val 18768295"/>
                  <a:gd name="adj3" fmla="val 25124"/>
                </a:avLst>
              </a:prstGeom>
              <a:gradFill flip="none" rotWithShape="1">
                <a:gsLst>
                  <a:gs pos="0">
                    <a:schemeClr val="bg1"/>
                  </a:gs>
                  <a:gs pos="50000">
                    <a:schemeClr val="bg1">
                      <a:lumMod val="95000"/>
                      <a:alpha val="43000"/>
                    </a:schemeClr>
                  </a:gs>
                  <a:gs pos="100000">
                    <a:schemeClr val="bg1">
                      <a:lumMod val="85000"/>
                      <a:alpha val="27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30" name="椭圆 5"/>
            <p:cNvSpPr/>
            <p:nvPr/>
          </p:nvSpPr>
          <p:spPr>
            <a:xfrm>
              <a:off x="4278591" y="2115053"/>
              <a:ext cx="216024" cy="21602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prstClr val="white"/>
                </a:solidFill>
              </a:endParaRPr>
            </a:p>
          </p:txBody>
        </p:sp>
        <p:sp>
          <p:nvSpPr>
            <p:cNvPr id="3431" name="TextBox 3430"/>
            <p:cNvSpPr txBox="1"/>
            <p:nvPr/>
          </p:nvSpPr>
          <p:spPr>
            <a:xfrm>
              <a:off x="4217986" y="2077417"/>
              <a:ext cx="346332" cy="791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zh-CN" sz="9600" b="1" dirty="0" smtClean="0">
                  <a:solidFill>
                    <a:prstClr val="black"/>
                  </a:solidFill>
                </a:rPr>
                <a:t>Task1 </a:t>
              </a:r>
            </a:p>
            <a:p>
              <a:pPr algn="ctr"/>
              <a:r>
                <a:rPr lang="en-GB" altLang="zh-CN" sz="9600" b="1" dirty="0" smtClean="0">
                  <a:solidFill>
                    <a:prstClr val="black"/>
                  </a:solidFill>
                </a:rPr>
                <a:t>How to read </a:t>
              </a:r>
              <a:r>
                <a:rPr lang="en-GB" altLang="zh-CN" sz="9600" b="1" dirty="0" smtClean="0">
                  <a:solidFill>
                    <a:prstClr val="black"/>
                  </a:solidFill>
                </a:rPr>
                <a:t>Tel Numbers  </a:t>
              </a:r>
              <a:endParaRPr lang="zh-CN" altLang="en-US" sz="96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2627784" y="7821488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锐得</a:t>
            </a:r>
            <a:r>
              <a:rPr lang="en-US" altLang="zh-CN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炫彩立体图表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  <a:hlinkClick r:id="rId3"/>
              </a:rPr>
              <a:t>www.ruideppt.net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endParaRPr lang="zh-CN" altLang="en-US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6" name="Picture 2" descr="http://www.bubblews.com/assets/images/news/661988911_136620897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050" y="75954"/>
            <a:ext cx="2680953" cy="16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8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22126" y="320074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b="1" dirty="0">
                  <a:solidFill>
                    <a:schemeClr val="tx1"/>
                  </a:solidFill>
                </a:rPr>
                <a:t>大小</a:t>
              </a:r>
              <a:endParaRPr lang="en-GB" sz="5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b="1" kern="1200" dirty="0" smtClean="0">
                  <a:solidFill>
                    <a:schemeClr val="tx1"/>
                  </a:solidFill>
                </a:rPr>
                <a:t>多少</a:t>
              </a:r>
              <a:endParaRPr lang="en-GB" sz="5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4900" dirty="0"/>
            </a:p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900" dirty="0" smtClean="0"/>
                <a:t>How many </a:t>
              </a:r>
              <a:endParaRPr lang="en-GB" sz="49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6500" b="1" dirty="0"/>
                <a:t> </a:t>
              </a:r>
              <a:r>
                <a:rPr lang="en-GB" sz="6500" b="1" dirty="0" smtClean="0"/>
                <a:t>size </a:t>
              </a:r>
              <a:endParaRPr lang="en-GB" sz="6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8700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22126" y="320074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b="1" kern="1200" dirty="0" smtClean="0">
                  <a:solidFill>
                    <a:schemeClr val="tx1"/>
                  </a:solidFill>
                </a:rPr>
                <a:t>上下</a:t>
              </a:r>
              <a:endParaRPr lang="en-GB" sz="5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b="1" kern="1200" dirty="0" smtClean="0">
                  <a:solidFill>
                    <a:schemeClr val="tx1"/>
                  </a:solidFill>
                </a:rPr>
                <a:t>学习 </a:t>
              </a:r>
              <a:endParaRPr lang="en-GB" sz="5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4900" dirty="0"/>
            </a:p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900" dirty="0" smtClean="0"/>
                <a:t>Study </a:t>
              </a:r>
              <a:endParaRPr lang="en-GB" sz="49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6500" b="1" dirty="0"/>
                <a:t> </a:t>
              </a:r>
              <a:r>
                <a:rPr lang="en-GB" sz="6500" b="1" dirty="0" smtClean="0"/>
                <a:t>up /down </a:t>
              </a:r>
              <a:endParaRPr lang="en-GB" sz="6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4724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22126" y="320074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b="1" dirty="0" smtClean="0">
                  <a:solidFill>
                    <a:schemeClr val="tx1"/>
                  </a:solidFill>
                </a:rPr>
                <a:t>公园</a:t>
              </a:r>
              <a:endParaRPr lang="en-GB" sz="5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b="1" kern="1200" dirty="0" smtClean="0">
                  <a:solidFill>
                    <a:schemeClr val="tx1"/>
                  </a:solidFill>
                </a:rPr>
                <a:t>花园</a:t>
              </a:r>
              <a:endParaRPr lang="en-GB" sz="5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4900" dirty="0"/>
            </a:p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900" dirty="0" smtClean="0"/>
                <a:t>Garden  </a:t>
              </a:r>
              <a:endParaRPr lang="en-GB" sz="49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6500" b="1" dirty="0"/>
                <a:t> </a:t>
              </a:r>
              <a:r>
                <a:rPr lang="en-GB" sz="6500" b="1" dirty="0" smtClean="0"/>
                <a:t>park </a:t>
              </a:r>
              <a:endParaRPr lang="en-GB" sz="6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68698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22126" y="320074"/>
            <a:ext cx="6792416" cy="1308060"/>
            <a:chOff x="0" y="22240"/>
            <a:chExt cx="6792416" cy="1308060"/>
          </a:xfrm>
        </p:grpSpPr>
        <p:sp>
          <p:nvSpPr>
            <p:cNvPr id="5" name="Rounded Rectangle 4"/>
            <p:cNvSpPr/>
            <p:nvPr/>
          </p:nvSpPr>
          <p:spPr>
            <a:xfrm>
              <a:off x="0" y="22240"/>
              <a:ext cx="6792416" cy="130806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63854" y="8609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b="1" kern="1200" dirty="0" smtClean="0">
                  <a:solidFill>
                    <a:schemeClr val="tx1"/>
                  </a:solidFill>
                </a:rPr>
                <a:t>要是。。。就</a:t>
              </a:r>
              <a:endParaRPr lang="en-GB" sz="5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35738" y="3365146"/>
            <a:ext cx="6792416" cy="1308060"/>
            <a:chOff x="0" y="2191420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0" y="2191420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63854" y="2255274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b="1" kern="1200" dirty="0" smtClean="0">
                  <a:solidFill>
                    <a:schemeClr val="tx1"/>
                  </a:solidFill>
                </a:rPr>
                <a:t>要是你好好学中文，明年就去中国。  </a:t>
              </a:r>
              <a:endParaRPr lang="en-GB" sz="5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61988" y="4673206"/>
            <a:ext cx="6792416" cy="2002966"/>
            <a:chOff x="0" y="2825875"/>
            <a:chExt cx="6792416" cy="2002966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825875"/>
              <a:ext cx="6792416" cy="200296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97777" y="2923652"/>
              <a:ext cx="6596862" cy="1807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4900" dirty="0" smtClean="0"/>
                <a:t>要是爸爸在家就好了。 </a:t>
              </a:r>
              <a:r>
                <a:rPr lang="en-GB" sz="4900" dirty="0" smtClean="0"/>
                <a:t> </a:t>
              </a:r>
              <a:endParaRPr lang="en-GB" sz="49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2013" y="1730016"/>
            <a:ext cx="6792416" cy="1559025"/>
            <a:chOff x="0" y="1640643"/>
            <a:chExt cx="6792416" cy="1559025"/>
          </a:xfrm>
        </p:grpSpPr>
        <p:sp>
          <p:nvSpPr>
            <p:cNvPr id="15" name="Rounded Rectangle 14"/>
            <p:cNvSpPr/>
            <p:nvPr/>
          </p:nvSpPr>
          <p:spPr>
            <a:xfrm>
              <a:off x="0" y="1640643"/>
              <a:ext cx="6792416" cy="1559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76105" y="1716748"/>
              <a:ext cx="6640206" cy="14068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6500" b="1" dirty="0"/>
                <a:t> </a:t>
              </a:r>
              <a:r>
                <a:rPr lang="en-GB" sz="6500" b="1" dirty="0" err="1" smtClean="0"/>
                <a:t>Yàoshi</a:t>
              </a:r>
              <a:r>
                <a:rPr lang="zh-CN" altLang="en-US" sz="6500" b="1" dirty="0" smtClean="0"/>
                <a:t> </a:t>
              </a:r>
              <a:endParaRPr lang="ja-JP" altLang="en-US" sz="65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8698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427"/>
          <p:cNvGrpSpPr/>
          <p:nvPr/>
        </p:nvGrpSpPr>
        <p:grpSpPr>
          <a:xfrm>
            <a:off x="91599" y="1980831"/>
            <a:ext cx="9001822" cy="3513055"/>
            <a:chOff x="4156820" y="1995862"/>
            <a:chExt cx="457638" cy="614733"/>
          </a:xfrm>
        </p:grpSpPr>
        <p:grpSp>
          <p:nvGrpSpPr>
            <p:cNvPr id="28" name="组合 4"/>
            <p:cNvGrpSpPr/>
            <p:nvPr/>
          </p:nvGrpSpPr>
          <p:grpSpPr>
            <a:xfrm>
              <a:off x="4156820" y="1995862"/>
              <a:ext cx="457638" cy="588493"/>
              <a:chOff x="1448068" y="2327529"/>
              <a:chExt cx="974577" cy="1253240"/>
            </a:xfrm>
          </p:grpSpPr>
          <p:grpSp>
            <p:nvGrpSpPr>
              <p:cNvPr id="29" name="Group 23"/>
              <p:cNvGrpSpPr>
                <a:grpSpLocks/>
              </p:cNvGrpSpPr>
              <p:nvPr/>
            </p:nvGrpSpPr>
            <p:grpSpPr bwMode="auto">
              <a:xfrm>
                <a:off x="1448068" y="2327529"/>
                <a:ext cx="974577" cy="1013152"/>
                <a:chOff x="482" y="1929"/>
                <a:chExt cx="1097" cy="1140"/>
              </a:xfrm>
            </p:grpSpPr>
            <p:sp>
              <p:nvSpPr>
                <p:cNvPr id="3434" name="Oval 25"/>
                <p:cNvSpPr>
                  <a:spLocks noChangeArrowheads="1"/>
                </p:cNvSpPr>
                <p:nvPr/>
              </p:nvSpPr>
              <p:spPr bwMode="gray">
                <a:xfrm>
                  <a:off x="482" y="1929"/>
                  <a:ext cx="1097" cy="11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DDDDD"/>
                    </a:gs>
                    <a:gs pos="50000">
                      <a:srgbClr val="DDDDDD">
                        <a:gamma/>
                        <a:tint val="26667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5400000" scaled="1"/>
                </a:gradFill>
                <a:ln w="19050" algn="ctr">
                  <a:noFill/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prstClr val="black"/>
                    </a:solidFill>
                  </a:endParaRPr>
                </a:p>
              </p:txBody>
            </p:sp>
            <p:pic>
              <p:nvPicPr>
                <p:cNvPr id="3435" name="Picture 26" descr="circuler_1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gray">
                <a:xfrm>
                  <a:off x="522" y="1970"/>
                  <a:ext cx="1024" cy="1049"/>
                </a:xfrm>
                <a:prstGeom prst="rect">
                  <a:avLst/>
                </a:prstGeom>
                <a:noFill/>
              </p:spPr>
            </p:pic>
            <p:sp>
              <p:nvSpPr>
                <p:cNvPr id="3436" name="Oval 27"/>
                <p:cNvSpPr>
                  <a:spLocks noChangeArrowheads="1"/>
                </p:cNvSpPr>
                <p:nvPr/>
              </p:nvSpPr>
              <p:spPr bwMode="gray">
                <a:xfrm>
                  <a:off x="522" y="1970"/>
                  <a:ext cx="1017" cy="1052"/>
                </a:xfrm>
                <a:prstGeom prst="ellipse">
                  <a:avLst/>
                </a:prstGeom>
                <a:solidFill>
                  <a:srgbClr val="C00000"/>
                </a:solidFill>
                <a:ln w="12700" algn="ctr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prstClr val="black"/>
                    </a:solidFill>
                  </a:endParaRPr>
                </a:p>
              </p:txBody>
            </p:sp>
            <p:grpSp>
              <p:nvGrpSpPr>
                <p:cNvPr id="30" name="Group 29"/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592" y="2792"/>
                  <a:ext cx="893" cy="226"/>
                  <a:chOff x="2528" y="1048"/>
                  <a:chExt cx="896" cy="249"/>
                </a:xfrm>
              </p:grpSpPr>
              <p:grpSp>
                <p:nvGrpSpPr>
                  <p:cNvPr id="3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528" y="1048"/>
                    <a:ext cx="742" cy="186"/>
                    <a:chOff x="1565" y="2568"/>
                    <a:chExt cx="1118" cy="281"/>
                  </a:xfrm>
                </p:grpSpPr>
                <p:sp>
                  <p:nvSpPr>
                    <p:cNvPr id="3444" name="AutoShape 31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5" name="AutoShape 32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6" name="AutoShape 33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7" name="AutoShape 34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1" y="2328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3368" name="Group 3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52" y="1107"/>
                    <a:ext cx="772" cy="190"/>
                    <a:chOff x="1521" y="2571"/>
                    <a:chExt cx="1165" cy="285"/>
                  </a:xfrm>
                </p:grpSpPr>
                <p:sp>
                  <p:nvSpPr>
                    <p:cNvPr id="3440" name="AutoShape 36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15" y="2277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3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1" name="AutoShape 37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6" y="2282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2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2" name="AutoShape 38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3" y="2299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3" name="AutoShape 39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4" y="2334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1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3433" name="空心弧 3432"/>
              <p:cNvSpPr/>
              <p:nvPr/>
            </p:nvSpPr>
            <p:spPr>
              <a:xfrm>
                <a:off x="1462837" y="2397004"/>
                <a:ext cx="940359" cy="1183765"/>
              </a:xfrm>
              <a:prstGeom prst="blockArc">
                <a:avLst>
                  <a:gd name="adj1" fmla="val 13436803"/>
                  <a:gd name="adj2" fmla="val 18768295"/>
                  <a:gd name="adj3" fmla="val 25124"/>
                </a:avLst>
              </a:prstGeom>
              <a:gradFill flip="none" rotWithShape="1">
                <a:gsLst>
                  <a:gs pos="0">
                    <a:schemeClr val="bg1"/>
                  </a:gs>
                  <a:gs pos="50000">
                    <a:schemeClr val="bg1">
                      <a:lumMod val="95000"/>
                      <a:alpha val="43000"/>
                    </a:schemeClr>
                  </a:gs>
                  <a:gs pos="100000">
                    <a:schemeClr val="bg1">
                      <a:lumMod val="85000"/>
                      <a:alpha val="27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30" name="椭圆 5"/>
            <p:cNvSpPr/>
            <p:nvPr/>
          </p:nvSpPr>
          <p:spPr>
            <a:xfrm>
              <a:off x="4278591" y="2115053"/>
              <a:ext cx="216024" cy="21602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prstClr val="white"/>
                </a:solidFill>
              </a:endParaRPr>
            </a:p>
          </p:txBody>
        </p:sp>
        <p:sp>
          <p:nvSpPr>
            <p:cNvPr id="3431" name="TextBox 3430"/>
            <p:cNvSpPr txBox="1"/>
            <p:nvPr/>
          </p:nvSpPr>
          <p:spPr>
            <a:xfrm>
              <a:off x="4217986" y="2077417"/>
              <a:ext cx="346332" cy="533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600" b="1" dirty="0" smtClean="0">
                  <a:solidFill>
                    <a:prstClr val="black"/>
                  </a:solidFill>
                </a:rPr>
                <a:t>01661</a:t>
              </a:r>
              <a:r>
                <a:rPr lang="zh-CN" altLang="en-US" sz="9600" b="1" dirty="0" smtClean="0">
                  <a:solidFill>
                    <a:prstClr val="black"/>
                  </a:solidFill>
                </a:rPr>
                <a:t> </a:t>
              </a:r>
              <a:r>
                <a:rPr lang="en-US" altLang="zh-CN" sz="9600" b="1" dirty="0" smtClean="0">
                  <a:solidFill>
                    <a:prstClr val="black"/>
                  </a:solidFill>
                </a:rPr>
                <a:t>2653421</a:t>
              </a:r>
              <a:endParaRPr lang="zh-CN" altLang="en-US" sz="96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3469" name="Text Box 39"/>
          <p:cNvSpPr txBox="1">
            <a:spLocks noChangeArrowheads="1"/>
          </p:cNvSpPr>
          <p:nvPr/>
        </p:nvSpPr>
        <p:spPr bwMode="auto">
          <a:xfrm>
            <a:off x="6300192" y="5045996"/>
            <a:ext cx="2145431" cy="33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prstClr val="black"/>
              </a:buClr>
            </a:pPr>
            <a:r>
              <a:rPr lang="zh-CN" altLang="en-US" sz="12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这</a:t>
            </a:r>
            <a:r>
              <a:rPr lang="zh-CN" altLang="en-US" sz="12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是多少？ </a:t>
            </a:r>
            <a:endParaRPr lang="en-US" altLang="zh-CN" sz="1200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627784" y="7821488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锐得</a:t>
            </a:r>
            <a:r>
              <a:rPr lang="en-US" altLang="zh-CN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炫彩立体图表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  <a:hlinkClick r:id="rId5"/>
              </a:rPr>
              <a:t>www.ruideppt.net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endParaRPr lang="zh-CN" altLang="en-US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6" name="Picture 2" descr="http://www.bubblews.com/assets/images/news/661988911_136620897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050" y="75954"/>
            <a:ext cx="2680953" cy="16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61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427"/>
          <p:cNvGrpSpPr/>
          <p:nvPr/>
        </p:nvGrpSpPr>
        <p:grpSpPr>
          <a:xfrm>
            <a:off x="452759" y="1883143"/>
            <a:ext cx="9001822" cy="3513055"/>
            <a:chOff x="4156820" y="1995862"/>
            <a:chExt cx="457638" cy="614733"/>
          </a:xfrm>
        </p:grpSpPr>
        <p:grpSp>
          <p:nvGrpSpPr>
            <p:cNvPr id="28" name="组合 4"/>
            <p:cNvGrpSpPr/>
            <p:nvPr/>
          </p:nvGrpSpPr>
          <p:grpSpPr>
            <a:xfrm>
              <a:off x="4156820" y="1995862"/>
              <a:ext cx="457638" cy="588493"/>
              <a:chOff x="1448068" y="2327529"/>
              <a:chExt cx="974577" cy="1253240"/>
            </a:xfrm>
          </p:grpSpPr>
          <p:grpSp>
            <p:nvGrpSpPr>
              <p:cNvPr id="29" name="Group 23"/>
              <p:cNvGrpSpPr>
                <a:grpSpLocks/>
              </p:cNvGrpSpPr>
              <p:nvPr/>
            </p:nvGrpSpPr>
            <p:grpSpPr bwMode="auto">
              <a:xfrm>
                <a:off x="1448068" y="2327529"/>
                <a:ext cx="974577" cy="1013152"/>
                <a:chOff x="482" y="1929"/>
                <a:chExt cx="1097" cy="1140"/>
              </a:xfrm>
            </p:grpSpPr>
            <p:sp>
              <p:nvSpPr>
                <p:cNvPr id="3434" name="Oval 25"/>
                <p:cNvSpPr>
                  <a:spLocks noChangeArrowheads="1"/>
                </p:cNvSpPr>
                <p:nvPr/>
              </p:nvSpPr>
              <p:spPr bwMode="gray">
                <a:xfrm>
                  <a:off x="482" y="1929"/>
                  <a:ext cx="1097" cy="11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DDDDD"/>
                    </a:gs>
                    <a:gs pos="50000">
                      <a:srgbClr val="DDDDDD">
                        <a:gamma/>
                        <a:tint val="26667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5400000" scaled="1"/>
                </a:gradFill>
                <a:ln w="19050" algn="ctr">
                  <a:noFill/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prstClr val="black"/>
                    </a:solidFill>
                  </a:endParaRPr>
                </a:p>
              </p:txBody>
            </p:sp>
            <p:pic>
              <p:nvPicPr>
                <p:cNvPr id="3435" name="Picture 26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gray">
                <a:xfrm>
                  <a:off x="522" y="1970"/>
                  <a:ext cx="1024" cy="1049"/>
                </a:xfrm>
                <a:prstGeom prst="rect">
                  <a:avLst/>
                </a:prstGeom>
                <a:noFill/>
              </p:spPr>
            </p:pic>
            <p:sp>
              <p:nvSpPr>
                <p:cNvPr id="3436" name="Oval 27"/>
                <p:cNvSpPr>
                  <a:spLocks noChangeArrowheads="1"/>
                </p:cNvSpPr>
                <p:nvPr/>
              </p:nvSpPr>
              <p:spPr bwMode="gray">
                <a:xfrm>
                  <a:off x="522" y="1970"/>
                  <a:ext cx="1017" cy="1052"/>
                </a:xfrm>
                <a:prstGeom prst="ellipse">
                  <a:avLst/>
                </a:prstGeom>
                <a:solidFill>
                  <a:srgbClr val="C00000"/>
                </a:solidFill>
                <a:ln w="12700" algn="ctr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prstClr val="black"/>
                    </a:solidFill>
                  </a:endParaRPr>
                </a:p>
              </p:txBody>
            </p:sp>
            <p:grpSp>
              <p:nvGrpSpPr>
                <p:cNvPr id="30" name="Group 29"/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592" y="2792"/>
                  <a:ext cx="893" cy="226"/>
                  <a:chOff x="2528" y="1048"/>
                  <a:chExt cx="896" cy="249"/>
                </a:xfrm>
              </p:grpSpPr>
              <p:grpSp>
                <p:nvGrpSpPr>
                  <p:cNvPr id="3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528" y="1048"/>
                    <a:ext cx="742" cy="186"/>
                    <a:chOff x="1565" y="2568"/>
                    <a:chExt cx="1118" cy="281"/>
                  </a:xfrm>
                </p:grpSpPr>
                <p:sp>
                  <p:nvSpPr>
                    <p:cNvPr id="3444" name="AutoShape 31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5" name="AutoShape 32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6" name="AutoShape 33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7" name="AutoShape 34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1" y="2328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3368" name="Group 3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52" y="1107"/>
                    <a:ext cx="772" cy="190"/>
                    <a:chOff x="1521" y="2571"/>
                    <a:chExt cx="1165" cy="285"/>
                  </a:xfrm>
                </p:grpSpPr>
                <p:sp>
                  <p:nvSpPr>
                    <p:cNvPr id="3440" name="AutoShape 36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15" y="2277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3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1" name="AutoShape 37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6" y="2282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2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2" name="AutoShape 38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3" y="2299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3" name="AutoShape 39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4" y="2334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1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3433" name="空心弧 3432"/>
              <p:cNvSpPr/>
              <p:nvPr/>
            </p:nvSpPr>
            <p:spPr>
              <a:xfrm>
                <a:off x="1462837" y="2397004"/>
                <a:ext cx="940359" cy="1183765"/>
              </a:xfrm>
              <a:prstGeom prst="blockArc">
                <a:avLst>
                  <a:gd name="adj1" fmla="val 13436803"/>
                  <a:gd name="adj2" fmla="val 18768295"/>
                  <a:gd name="adj3" fmla="val 25124"/>
                </a:avLst>
              </a:prstGeom>
              <a:gradFill flip="none" rotWithShape="1">
                <a:gsLst>
                  <a:gs pos="0">
                    <a:schemeClr val="bg1"/>
                  </a:gs>
                  <a:gs pos="50000">
                    <a:schemeClr val="bg1">
                      <a:lumMod val="95000"/>
                      <a:alpha val="43000"/>
                    </a:schemeClr>
                  </a:gs>
                  <a:gs pos="100000">
                    <a:schemeClr val="bg1">
                      <a:lumMod val="85000"/>
                      <a:alpha val="27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30" name="椭圆 5"/>
            <p:cNvSpPr/>
            <p:nvPr/>
          </p:nvSpPr>
          <p:spPr>
            <a:xfrm>
              <a:off x="4278591" y="2115053"/>
              <a:ext cx="216024" cy="21602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prstClr val="white"/>
                </a:solidFill>
              </a:endParaRPr>
            </a:p>
          </p:txBody>
        </p:sp>
        <p:sp>
          <p:nvSpPr>
            <p:cNvPr id="3431" name="TextBox 3430"/>
            <p:cNvSpPr txBox="1"/>
            <p:nvPr/>
          </p:nvSpPr>
          <p:spPr>
            <a:xfrm>
              <a:off x="4217986" y="2077417"/>
              <a:ext cx="346332" cy="533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600" b="1" dirty="0" smtClean="0">
                  <a:solidFill>
                    <a:prstClr val="black"/>
                  </a:solidFill>
                </a:rPr>
                <a:t>0191</a:t>
              </a:r>
              <a:r>
                <a:rPr lang="zh-CN" altLang="en-US" sz="9600" b="1" dirty="0" smtClean="0">
                  <a:solidFill>
                    <a:prstClr val="black"/>
                  </a:solidFill>
                </a:rPr>
                <a:t>  </a:t>
              </a:r>
              <a:r>
                <a:rPr lang="en-US" altLang="zh-CN" sz="9600" b="1" dirty="0" smtClean="0">
                  <a:solidFill>
                    <a:prstClr val="black"/>
                  </a:solidFill>
                </a:rPr>
                <a:t>4629388</a:t>
              </a:r>
              <a:r>
                <a:rPr lang="zh-CN" altLang="en-US" sz="9600" b="1" dirty="0" smtClean="0">
                  <a:solidFill>
                    <a:prstClr val="black"/>
                  </a:solidFill>
                </a:rPr>
                <a:t> </a:t>
              </a:r>
              <a:endParaRPr lang="zh-CN" altLang="en-US" sz="96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2627784" y="7821488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锐得</a:t>
            </a:r>
            <a:r>
              <a:rPr lang="en-US" altLang="zh-CN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炫彩立体图表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  <a:hlinkClick r:id="rId3"/>
              </a:rPr>
              <a:t>www.ruideppt.net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endParaRPr lang="zh-CN" altLang="en-US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6" name="Picture 2" descr="http://www.bubblews.com/assets/images/news/661988911_136620897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050" y="75954"/>
            <a:ext cx="2680953" cy="16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41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427"/>
          <p:cNvGrpSpPr/>
          <p:nvPr/>
        </p:nvGrpSpPr>
        <p:grpSpPr>
          <a:xfrm>
            <a:off x="452759" y="1883143"/>
            <a:ext cx="9001822" cy="3513055"/>
            <a:chOff x="4156820" y="1995862"/>
            <a:chExt cx="457638" cy="614733"/>
          </a:xfrm>
        </p:grpSpPr>
        <p:grpSp>
          <p:nvGrpSpPr>
            <p:cNvPr id="28" name="组合 4"/>
            <p:cNvGrpSpPr/>
            <p:nvPr/>
          </p:nvGrpSpPr>
          <p:grpSpPr>
            <a:xfrm>
              <a:off x="4156820" y="1995862"/>
              <a:ext cx="457638" cy="588493"/>
              <a:chOff x="1448068" y="2327529"/>
              <a:chExt cx="974577" cy="1253240"/>
            </a:xfrm>
          </p:grpSpPr>
          <p:grpSp>
            <p:nvGrpSpPr>
              <p:cNvPr id="29" name="Group 23"/>
              <p:cNvGrpSpPr>
                <a:grpSpLocks/>
              </p:cNvGrpSpPr>
              <p:nvPr/>
            </p:nvGrpSpPr>
            <p:grpSpPr bwMode="auto">
              <a:xfrm>
                <a:off x="1448068" y="2327529"/>
                <a:ext cx="974577" cy="1013152"/>
                <a:chOff x="482" y="1929"/>
                <a:chExt cx="1097" cy="1140"/>
              </a:xfrm>
            </p:grpSpPr>
            <p:sp>
              <p:nvSpPr>
                <p:cNvPr id="3434" name="Oval 25"/>
                <p:cNvSpPr>
                  <a:spLocks noChangeArrowheads="1"/>
                </p:cNvSpPr>
                <p:nvPr/>
              </p:nvSpPr>
              <p:spPr bwMode="gray">
                <a:xfrm>
                  <a:off x="482" y="1929"/>
                  <a:ext cx="1097" cy="11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DDDDD"/>
                    </a:gs>
                    <a:gs pos="50000">
                      <a:srgbClr val="DDDDDD">
                        <a:gamma/>
                        <a:tint val="26667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5400000" scaled="1"/>
                </a:gradFill>
                <a:ln w="19050" algn="ctr">
                  <a:noFill/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prstClr val="black"/>
                    </a:solidFill>
                  </a:endParaRPr>
                </a:p>
              </p:txBody>
            </p:sp>
            <p:pic>
              <p:nvPicPr>
                <p:cNvPr id="3435" name="Picture 26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gray">
                <a:xfrm>
                  <a:off x="522" y="1970"/>
                  <a:ext cx="1024" cy="1049"/>
                </a:xfrm>
                <a:prstGeom prst="rect">
                  <a:avLst/>
                </a:prstGeom>
                <a:noFill/>
              </p:spPr>
            </p:pic>
            <p:sp>
              <p:nvSpPr>
                <p:cNvPr id="3436" name="Oval 27"/>
                <p:cNvSpPr>
                  <a:spLocks noChangeArrowheads="1"/>
                </p:cNvSpPr>
                <p:nvPr/>
              </p:nvSpPr>
              <p:spPr bwMode="gray">
                <a:xfrm>
                  <a:off x="522" y="1970"/>
                  <a:ext cx="1017" cy="1052"/>
                </a:xfrm>
                <a:prstGeom prst="ellipse">
                  <a:avLst/>
                </a:prstGeom>
                <a:solidFill>
                  <a:srgbClr val="C00000"/>
                </a:solidFill>
                <a:ln w="12700" algn="ctr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 b="1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endParaRPr>
                </a:p>
              </p:txBody>
            </p:sp>
            <p:grpSp>
              <p:nvGrpSpPr>
                <p:cNvPr id="30" name="Group 29"/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592" y="2792"/>
                  <a:ext cx="893" cy="226"/>
                  <a:chOff x="2528" y="1048"/>
                  <a:chExt cx="896" cy="249"/>
                </a:xfrm>
              </p:grpSpPr>
              <p:grpSp>
                <p:nvGrpSpPr>
                  <p:cNvPr id="3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528" y="1048"/>
                    <a:ext cx="742" cy="186"/>
                    <a:chOff x="1565" y="2568"/>
                    <a:chExt cx="1118" cy="281"/>
                  </a:xfrm>
                </p:grpSpPr>
                <p:sp>
                  <p:nvSpPr>
                    <p:cNvPr id="3444" name="AutoShape 31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5" name="AutoShape 32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6" name="AutoShape 33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7" name="AutoShape 34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1" y="2328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3368" name="Group 3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52" y="1107"/>
                    <a:ext cx="772" cy="190"/>
                    <a:chOff x="1521" y="2571"/>
                    <a:chExt cx="1165" cy="285"/>
                  </a:xfrm>
                </p:grpSpPr>
                <p:sp>
                  <p:nvSpPr>
                    <p:cNvPr id="3440" name="AutoShape 36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15" y="2277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3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1" name="AutoShape 37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6" y="2282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2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2" name="AutoShape 38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3" y="2299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3" name="AutoShape 39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4" y="2334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1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3433" name="空心弧 3432"/>
              <p:cNvSpPr/>
              <p:nvPr/>
            </p:nvSpPr>
            <p:spPr>
              <a:xfrm>
                <a:off x="1462837" y="2397004"/>
                <a:ext cx="940359" cy="1183765"/>
              </a:xfrm>
              <a:prstGeom prst="blockArc">
                <a:avLst>
                  <a:gd name="adj1" fmla="val 13436803"/>
                  <a:gd name="adj2" fmla="val 18768295"/>
                  <a:gd name="adj3" fmla="val 25124"/>
                </a:avLst>
              </a:prstGeom>
              <a:gradFill flip="none" rotWithShape="1">
                <a:gsLst>
                  <a:gs pos="0">
                    <a:schemeClr val="bg1"/>
                  </a:gs>
                  <a:gs pos="50000">
                    <a:schemeClr val="bg1">
                      <a:lumMod val="95000"/>
                      <a:alpha val="43000"/>
                    </a:schemeClr>
                  </a:gs>
                  <a:gs pos="100000">
                    <a:schemeClr val="bg1">
                      <a:lumMod val="85000"/>
                      <a:alpha val="27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30" name="椭圆 5"/>
            <p:cNvSpPr/>
            <p:nvPr/>
          </p:nvSpPr>
          <p:spPr>
            <a:xfrm>
              <a:off x="4278591" y="2115053"/>
              <a:ext cx="216024" cy="21602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prstClr val="white"/>
                </a:solidFill>
              </a:endParaRPr>
            </a:p>
          </p:txBody>
        </p:sp>
        <p:sp>
          <p:nvSpPr>
            <p:cNvPr id="3431" name="TextBox 3430"/>
            <p:cNvSpPr txBox="1"/>
            <p:nvPr/>
          </p:nvSpPr>
          <p:spPr>
            <a:xfrm>
              <a:off x="4217986" y="2077417"/>
              <a:ext cx="346332" cy="533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600" b="1" dirty="0" smtClean="0">
                  <a:solidFill>
                    <a:prstClr val="black"/>
                  </a:solidFill>
                </a:rPr>
                <a:t>01324</a:t>
              </a:r>
              <a:r>
                <a:rPr lang="zh-CN" altLang="en-US" sz="9600" b="1" dirty="0" smtClean="0">
                  <a:solidFill>
                    <a:prstClr val="black"/>
                  </a:solidFill>
                </a:rPr>
                <a:t> </a:t>
              </a:r>
              <a:r>
                <a:rPr lang="en-US" altLang="zh-CN" sz="9600" b="1" dirty="0" smtClean="0">
                  <a:solidFill>
                    <a:prstClr val="black"/>
                  </a:solidFill>
                </a:rPr>
                <a:t>3271715</a:t>
              </a:r>
              <a:endParaRPr lang="zh-CN" altLang="en-US" sz="96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3469" name="Text Box 39"/>
          <p:cNvSpPr txBox="1">
            <a:spLocks noChangeArrowheads="1"/>
          </p:cNvSpPr>
          <p:nvPr/>
        </p:nvSpPr>
        <p:spPr bwMode="auto">
          <a:xfrm>
            <a:off x="6300192" y="5045996"/>
            <a:ext cx="2145431" cy="33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prstClr val="black"/>
              </a:buClr>
            </a:pPr>
            <a:r>
              <a:rPr lang="zh-CN" altLang="en-US" sz="12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这</a:t>
            </a:r>
            <a:r>
              <a:rPr lang="zh-CN" altLang="en-US" sz="12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是多少？ </a:t>
            </a:r>
            <a:endParaRPr lang="en-US" altLang="zh-CN" sz="1200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627784" y="7821488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锐得</a:t>
            </a:r>
            <a:r>
              <a:rPr lang="en-US" altLang="zh-CN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炫彩立体图表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  <a:hlinkClick r:id="rId3"/>
              </a:rPr>
              <a:t>www.ruideppt.net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endParaRPr lang="zh-CN" altLang="en-US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6" name="Picture 2" descr="http://www.bubblews.com/assets/images/news/661988911_136620897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050" y="75954"/>
            <a:ext cx="2680953" cy="16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0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427"/>
          <p:cNvGrpSpPr/>
          <p:nvPr/>
        </p:nvGrpSpPr>
        <p:grpSpPr>
          <a:xfrm>
            <a:off x="452759" y="1883143"/>
            <a:ext cx="9001822" cy="3513055"/>
            <a:chOff x="4156820" y="1995862"/>
            <a:chExt cx="457638" cy="614733"/>
          </a:xfrm>
        </p:grpSpPr>
        <p:grpSp>
          <p:nvGrpSpPr>
            <p:cNvPr id="28" name="组合 4"/>
            <p:cNvGrpSpPr/>
            <p:nvPr/>
          </p:nvGrpSpPr>
          <p:grpSpPr>
            <a:xfrm>
              <a:off x="4156820" y="1995862"/>
              <a:ext cx="457638" cy="588493"/>
              <a:chOff x="1448068" y="2327529"/>
              <a:chExt cx="974577" cy="1253240"/>
            </a:xfrm>
          </p:grpSpPr>
          <p:grpSp>
            <p:nvGrpSpPr>
              <p:cNvPr id="29" name="Group 23"/>
              <p:cNvGrpSpPr>
                <a:grpSpLocks/>
              </p:cNvGrpSpPr>
              <p:nvPr/>
            </p:nvGrpSpPr>
            <p:grpSpPr bwMode="auto">
              <a:xfrm>
                <a:off x="1448068" y="2327529"/>
                <a:ext cx="974577" cy="1013152"/>
                <a:chOff x="482" y="1929"/>
                <a:chExt cx="1097" cy="1140"/>
              </a:xfrm>
            </p:grpSpPr>
            <p:sp>
              <p:nvSpPr>
                <p:cNvPr id="3434" name="Oval 25"/>
                <p:cNvSpPr>
                  <a:spLocks noChangeArrowheads="1"/>
                </p:cNvSpPr>
                <p:nvPr/>
              </p:nvSpPr>
              <p:spPr bwMode="gray">
                <a:xfrm>
                  <a:off x="482" y="1929"/>
                  <a:ext cx="1097" cy="11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DDDDD"/>
                    </a:gs>
                    <a:gs pos="50000">
                      <a:srgbClr val="DDDDDD">
                        <a:gamma/>
                        <a:tint val="26667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5400000" scaled="1"/>
                </a:gradFill>
                <a:ln w="19050" algn="ctr">
                  <a:noFill/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prstClr val="black"/>
                    </a:solidFill>
                  </a:endParaRPr>
                </a:p>
              </p:txBody>
            </p:sp>
            <p:pic>
              <p:nvPicPr>
                <p:cNvPr id="3435" name="Picture 26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gray">
                <a:xfrm>
                  <a:off x="522" y="1970"/>
                  <a:ext cx="1024" cy="1049"/>
                </a:xfrm>
                <a:prstGeom prst="rect">
                  <a:avLst/>
                </a:prstGeom>
                <a:noFill/>
              </p:spPr>
            </p:pic>
            <p:sp>
              <p:nvSpPr>
                <p:cNvPr id="3436" name="Oval 27"/>
                <p:cNvSpPr>
                  <a:spLocks noChangeArrowheads="1"/>
                </p:cNvSpPr>
                <p:nvPr/>
              </p:nvSpPr>
              <p:spPr bwMode="gray">
                <a:xfrm>
                  <a:off x="522" y="1970"/>
                  <a:ext cx="1017" cy="1052"/>
                </a:xfrm>
                <a:prstGeom prst="ellipse">
                  <a:avLst/>
                </a:prstGeom>
                <a:solidFill>
                  <a:srgbClr val="C00000"/>
                </a:solidFill>
                <a:ln w="12700" algn="ctr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 b="1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endParaRPr>
                </a:p>
              </p:txBody>
            </p:sp>
            <p:grpSp>
              <p:nvGrpSpPr>
                <p:cNvPr id="30" name="Group 29"/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592" y="2792"/>
                  <a:ext cx="893" cy="226"/>
                  <a:chOff x="2528" y="1048"/>
                  <a:chExt cx="896" cy="249"/>
                </a:xfrm>
              </p:grpSpPr>
              <p:grpSp>
                <p:nvGrpSpPr>
                  <p:cNvPr id="3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528" y="1048"/>
                    <a:ext cx="742" cy="186"/>
                    <a:chOff x="1565" y="2568"/>
                    <a:chExt cx="1118" cy="281"/>
                  </a:xfrm>
                </p:grpSpPr>
                <p:sp>
                  <p:nvSpPr>
                    <p:cNvPr id="3444" name="AutoShape 31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5" name="AutoShape 32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6" name="AutoShape 33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7" name="AutoShape 34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1" y="2328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3368" name="Group 3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52" y="1107"/>
                    <a:ext cx="772" cy="190"/>
                    <a:chOff x="1521" y="2571"/>
                    <a:chExt cx="1165" cy="285"/>
                  </a:xfrm>
                </p:grpSpPr>
                <p:sp>
                  <p:nvSpPr>
                    <p:cNvPr id="3440" name="AutoShape 36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15" y="2277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3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1" name="AutoShape 37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6" y="2282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2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2" name="AutoShape 38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3" y="2299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3" name="AutoShape 39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4" y="2334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1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3433" name="空心弧 3432"/>
              <p:cNvSpPr/>
              <p:nvPr/>
            </p:nvSpPr>
            <p:spPr>
              <a:xfrm>
                <a:off x="1462837" y="2397004"/>
                <a:ext cx="940359" cy="1183765"/>
              </a:xfrm>
              <a:prstGeom prst="blockArc">
                <a:avLst>
                  <a:gd name="adj1" fmla="val 13436803"/>
                  <a:gd name="adj2" fmla="val 18768295"/>
                  <a:gd name="adj3" fmla="val 25124"/>
                </a:avLst>
              </a:prstGeom>
              <a:gradFill flip="none" rotWithShape="1">
                <a:gsLst>
                  <a:gs pos="0">
                    <a:schemeClr val="bg1"/>
                  </a:gs>
                  <a:gs pos="50000">
                    <a:schemeClr val="bg1">
                      <a:lumMod val="95000"/>
                      <a:alpha val="43000"/>
                    </a:schemeClr>
                  </a:gs>
                  <a:gs pos="100000">
                    <a:schemeClr val="bg1">
                      <a:lumMod val="85000"/>
                      <a:alpha val="27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30" name="椭圆 5"/>
            <p:cNvSpPr/>
            <p:nvPr/>
          </p:nvSpPr>
          <p:spPr>
            <a:xfrm>
              <a:off x="4278591" y="2115053"/>
              <a:ext cx="216024" cy="21602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prstClr val="white"/>
                </a:solidFill>
              </a:endParaRPr>
            </a:p>
          </p:txBody>
        </p:sp>
        <p:sp>
          <p:nvSpPr>
            <p:cNvPr id="3431" name="TextBox 3430"/>
            <p:cNvSpPr txBox="1"/>
            <p:nvPr/>
          </p:nvSpPr>
          <p:spPr>
            <a:xfrm>
              <a:off x="4217986" y="2077417"/>
              <a:ext cx="346332" cy="533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600" b="1" dirty="0" smtClean="0">
                  <a:solidFill>
                    <a:prstClr val="black"/>
                  </a:solidFill>
                </a:rPr>
                <a:t>0202</a:t>
              </a:r>
            </a:p>
            <a:p>
              <a:pPr algn="ctr"/>
              <a:r>
                <a:rPr lang="en-US" altLang="zh-CN" sz="9600" b="1" dirty="0" smtClean="0">
                  <a:solidFill>
                    <a:prstClr val="black"/>
                  </a:solidFill>
                </a:rPr>
                <a:t>2228639</a:t>
              </a:r>
              <a:endParaRPr lang="zh-CN" altLang="en-US" sz="96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3469" name="Text Box 39"/>
          <p:cNvSpPr txBox="1">
            <a:spLocks noChangeArrowheads="1"/>
          </p:cNvSpPr>
          <p:nvPr/>
        </p:nvSpPr>
        <p:spPr bwMode="auto">
          <a:xfrm>
            <a:off x="6300192" y="5045996"/>
            <a:ext cx="2145431" cy="33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prstClr val="black"/>
              </a:buClr>
            </a:pPr>
            <a:r>
              <a:rPr lang="zh-CN" altLang="en-US" sz="12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这</a:t>
            </a:r>
            <a:r>
              <a:rPr lang="zh-CN" altLang="en-US" sz="12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是多少？ </a:t>
            </a:r>
            <a:endParaRPr lang="en-US" altLang="zh-CN" sz="1200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627784" y="7821488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锐得</a:t>
            </a:r>
            <a:r>
              <a:rPr lang="en-US" altLang="zh-CN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炫彩立体图表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  <a:hlinkClick r:id="rId3"/>
              </a:rPr>
              <a:t>www.ruideppt.net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endParaRPr lang="zh-CN" altLang="en-US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6" name="Picture 2" descr="http://www.bubblews.com/assets/images/news/661988911_136620897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050" y="75954"/>
            <a:ext cx="2680953" cy="16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10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427"/>
          <p:cNvGrpSpPr/>
          <p:nvPr/>
        </p:nvGrpSpPr>
        <p:grpSpPr>
          <a:xfrm>
            <a:off x="452759" y="1883143"/>
            <a:ext cx="9001822" cy="3513055"/>
            <a:chOff x="4156820" y="1995862"/>
            <a:chExt cx="457638" cy="614733"/>
          </a:xfrm>
        </p:grpSpPr>
        <p:grpSp>
          <p:nvGrpSpPr>
            <p:cNvPr id="28" name="组合 4"/>
            <p:cNvGrpSpPr/>
            <p:nvPr/>
          </p:nvGrpSpPr>
          <p:grpSpPr>
            <a:xfrm>
              <a:off x="4156820" y="1995862"/>
              <a:ext cx="457638" cy="588493"/>
              <a:chOff x="1448068" y="2327529"/>
              <a:chExt cx="974577" cy="1253240"/>
            </a:xfrm>
          </p:grpSpPr>
          <p:grpSp>
            <p:nvGrpSpPr>
              <p:cNvPr id="29" name="Group 23"/>
              <p:cNvGrpSpPr>
                <a:grpSpLocks/>
              </p:cNvGrpSpPr>
              <p:nvPr/>
            </p:nvGrpSpPr>
            <p:grpSpPr bwMode="auto">
              <a:xfrm>
                <a:off x="1448068" y="2327529"/>
                <a:ext cx="974577" cy="1013152"/>
                <a:chOff x="482" y="1929"/>
                <a:chExt cx="1097" cy="1140"/>
              </a:xfrm>
            </p:grpSpPr>
            <p:sp>
              <p:nvSpPr>
                <p:cNvPr id="3434" name="Oval 25"/>
                <p:cNvSpPr>
                  <a:spLocks noChangeArrowheads="1"/>
                </p:cNvSpPr>
                <p:nvPr/>
              </p:nvSpPr>
              <p:spPr bwMode="gray">
                <a:xfrm>
                  <a:off x="482" y="1929"/>
                  <a:ext cx="1097" cy="11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DDDDD"/>
                    </a:gs>
                    <a:gs pos="50000">
                      <a:srgbClr val="DDDDDD">
                        <a:gamma/>
                        <a:tint val="26667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5400000" scaled="1"/>
                </a:gradFill>
                <a:ln w="19050" algn="ctr">
                  <a:noFill/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prstClr val="black"/>
                    </a:solidFill>
                  </a:endParaRPr>
                </a:p>
              </p:txBody>
            </p:sp>
            <p:pic>
              <p:nvPicPr>
                <p:cNvPr id="3435" name="Picture 26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gray">
                <a:xfrm>
                  <a:off x="522" y="1970"/>
                  <a:ext cx="1024" cy="1049"/>
                </a:xfrm>
                <a:prstGeom prst="rect">
                  <a:avLst/>
                </a:prstGeom>
                <a:noFill/>
              </p:spPr>
            </p:pic>
            <p:sp>
              <p:nvSpPr>
                <p:cNvPr id="3436" name="Oval 27"/>
                <p:cNvSpPr>
                  <a:spLocks noChangeArrowheads="1"/>
                </p:cNvSpPr>
                <p:nvPr/>
              </p:nvSpPr>
              <p:spPr bwMode="gray">
                <a:xfrm>
                  <a:off x="522" y="1970"/>
                  <a:ext cx="1017" cy="1052"/>
                </a:xfrm>
                <a:prstGeom prst="ellipse">
                  <a:avLst/>
                </a:prstGeom>
                <a:solidFill>
                  <a:srgbClr val="C00000"/>
                </a:solidFill>
                <a:ln w="12700" algn="ctr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 b="1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endParaRPr>
                </a:p>
              </p:txBody>
            </p:sp>
            <p:grpSp>
              <p:nvGrpSpPr>
                <p:cNvPr id="30" name="Group 29"/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592" y="2792"/>
                  <a:ext cx="893" cy="226"/>
                  <a:chOff x="2528" y="1048"/>
                  <a:chExt cx="896" cy="249"/>
                </a:xfrm>
              </p:grpSpPr>
              <p:grpSp>
                <p:nvGrpSpPr>
                  <p:cNvPr id="3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528" y="1048"/>
                    <a:ext cx="742" cy="186"/>
                    <a:chOff x="1565" y="2568"/>
                    <a:chExt cx="1118" cy="281"/>
                  </a:xfrm>
                </p:grpSpPr>
                <p:sp>
                  <p:nvSpPr>
                    <p:cNvPr id="3444" name="AutoShape 31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5" name="AutoShape 32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6" name="AutoShape 33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7" name="AutoShape 34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1" y="2328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3368" name="Group 3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52" y="1107"/>
                    <a:ext cx="772" cy="190"/>
                    <a:chOff x="1521" y="2571"/>
                    <a:chExt cx="1165" cy="285"/>
                  </a:xfrm>
                </p:grpSpPr>
                <p:sp>
                  <p:nvSpPr>
                    <p:cNvPr id="3440" name="AutoShape 36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15" y="2277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3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1" name="AutoShape 37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6" y="2282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2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2" name="AutoShape 38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3" y="2299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3" name="AutoShape 39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4" y="2334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1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3433" name="空心弧 3432"/>
              <p:cNvSpPr/>
              <p:nvPr/>
            </p:nvSpPr>
            <p:spPr>
              <a:xfrm>
                <a:off x="1462837" y="2397004"/>
                <a:ext cx="940359" cy="1183765"/>
              </a:xfrm>
              <a:prstGeom prst="blockArc">
                <a:avLst>
                  <a:gd name="adj1" fmla="val 13436803"/>
                  <a:gd name="adj2" fmla="val 18768295"/>
                  <a:gd name="adj3" fmla="val 25124"/>
                </a:avLst>
              </a:prstGeom>
              <a:gradFill flip="none" rotWithShape="1">
                <a:gsLst>
                  <a:gs pos="0">
                    <a:schemeClr val="bg1"/>
                  </a:gs>
                  <a:gs pos="50000">
                    <a:schemeClr val="bg1">
                      <a:lumMod val="95000"/>
                      <a:alpha val="43000"/>
                    </a:schemeClr>
                  </a:gs>
                  <a:gs pos="100000">
                    <a:schemeClr val="bg1">
                      <a:lumMod val="85000"/>
                      <a:alpha val="27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30" name="椭圆 5"/>
            <p:cNvSpPr/>
            <p:nvPr/>
          </p:nvSpPr>
          <p:spPr>
            <a:xfrm>
              <a:off x="4278591" y="2115053"/>
              <a:ext cx="216024" cy="21602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prstClr val="white"/>
                </a:solidFill>
              </a:endParaRPr>
            </a:p>
          </p:txBody>
        </p:sp>
        <p:sp>
          <p:nvSpPr>
            <p:cNvPr id="3431" name="TextBox 3430"/>
            <p:cNvSpPr txBox="1"/>
            <p:nvPr/>
          </p:nvSpPr>
          <p:spPr>
            <a:xfrm>
              <a:off x="4217986" y="2077417"/>
              <a:ext cx="346332" cy="533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600" b="1" dirty="0" smtClean="0">
                  <a:solidFill>
                    <a:prstClr val="black"/>
                  </a:solidFill>
                </a:rPr>
                <a:t>0845</a:t>
              </a:r>
            </a:p>
            <a:p>
              <a:pPr algn="ctr"/>
              <a:r>
                <a:rPr lang="en-US" altLang="zh-CN" sz="9600" b="1" dirty="0" smtClean="0">
                  <a:solidFill>
                    <a:prstClr val="black"/>
                  </a:solidFill>
                </a:rPr>
                <a:t>8884238</a:t>
              </a:r>
              <a:r>
                <a:rPr lang="zh-CN" altLang="en-US" sz="9600" b="1" dirty="0" smtClean="0">
                  <a:solidFill>
                    <a:prstClr val="black"/>
                  </a:solidFill>
                </a:rPr>
                <a:t> </a:t>
              </a:r>
              <a:endParaRPr lang="zh-CN" altLang="en-US" sz="96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3469" name="Text Box 39"/>
          <p:cNvSpPr txBox="1">
            <a:spLocks noChangeArrowheads="1"/>
          </p:cNvSpPr>
          <p:nvPr/>
        </p:nvSpPr>
        <p:spPr bwMode="auto">
          <a:xfrm>
            <a:off x="6300192" y="5045996"/>
            <a:ext cx="2145431" cy="33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prstClr val="black"/>
              </a:buClr>
            </a:pPr>
            <a:r>
              <a:rPr lang="zh-CN" altLang="en-US" sz="12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这</a:t>
            </a:r>
            <a:r>
              <a:rPr lang="zh-CN" altLang="en-US" sz="12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是多少？ </a:t>
            </a:r>
            <a:endParaRPr lang="en-US" altLang="zh-CN" sz="1200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627784" y="7821488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锐得</a:t>
            </a:r>
            <a:r>
              <a:rPr lang="en-US" altLang="zh-CN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炫彩立体图表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  <a:hlinkClick r:id="rId3"/>
              </a:rPr>
              <a:t>www.ruideppt.net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endParaRPr lang="zh-CN" altLang="en-US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6" name="Picture 2" descr="http://www.bubblews.com/assets/images/news/661988911_136620897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050" y="75954"/>
            <a:ext cx="2680953" cy="16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9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427"/>
          <p:cNvGrpSpPr/>
          <p:nvPr/>
        </p:nvGrpSpPr>
        <p:grpSpPr>
          <a:xfrm>
            <a:off x="452759" y="1883143"/>
            <a:ext cx="9001822" cy="3513055"/>
            <a:chOff x="4156820" y="1995862"/>
            <a:chExt cx="457638" cy="614733"/>
          </a:xfrm>
        </p:grpSpPr>
        <p:grpSp>
          <p:nvGrpSpPr>
            <p:cNvPr id="28" name="组合 4"/>
            <p:cNvGrpSpPr/>
            <p:nvPr/>
          </p:nvGrpSpPr>
          <p:grpSpPr>
            <a:xfrm>
              <a:off x="4156820" y="1995862"/>
              <a:ext cx="457638" cy="588493"/>
              <a:chOff x="1448068" y="2327529"/>
              <a:chExt cx="974577" cy="1253240"/>
            </a:xfrm>
          </p:grpSpPr>
          <p:grpSp>
            <p:nvGrpSpPr>
              <p:cNvPr id="29" name="Group 23"/>
              <p:cNvGrpSpPr>
                <a:grpSpLocks/>
              </p:cNvGrpSpPr>
              <p:nvPr/>
            </p:nvGrpSpPr>
            <p:grpSpPr bwMode="auto">
              <a:xfrm>
                <a:off x="1448068" y="2327529"/>
                <a:ext cx="974577" cy="1013152"/>
                <a:chOff x="482" y="1929"/>
                <a:chExt cx="1097" cy="1140"/>
              </a:xfrm>
            </p:grpSpPr>
            <p:sp>
              <p:nvSpPr>
                <p:cNvPr id="3434" name="Oval 25"/>
                <p:cNvSpPr>
                  <a:spLocks noChangeArrowheads="1"/>
                </p:cNvSpPr>
                <p:nvPr/>
              </p:nvSpPr>
              <p:spPr bwMode="gray">
                <a:xfrm>
                  <a:off x="482" y="1929"/>
                  <a:ext cx="1097" cy="114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DDDDD"/>
                    </a:gs>
                    <a:gs pos="50000">
                      <a:srgbClr val="DDDDDD">
                        <a:gamma/>
                        <a:tint val="26667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5400000" scaled="1"/>
                </a:gradFill>
                <a:ln w="19050" algn="ctr">
                  <a:noFill/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>
                    <a:solidFill>
                      <a:prstClr val="black"/>
                    </a:solidFill>
                  </a:endParaRPr>
                </a:p>
              </p:txBody>
            </p:sp>
            <p:pic>
              <p:nvPicPr>
                <p:cNvPr id="3435" name="Picture 26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gray">
                <a:xfrm>
                  <a:off x="522" y="1970"/>
                  <a:ext cx="1024" cy="1049"/>
                </a:xfrm>
                <a:prstGeom prst="rect">
                  <a:avLst/>
                </a:prstGeom>
                <a:noFill/>
              </p:spPr>
            </p:pic>
            <p:sp>
              <p:nvSpPr>
                <p:cNvPr id="3436" name="Oval 27"/>
                <p:cNvSpPr>
                  <a:spLocks noChangeArrowheads="1"/>
                </p:cNvSpPr>
                <p:nvPr/>
              </p:nvSpPr>
              <p:spPr bwMode="gray">
                <a:xfrm>
                  <a:off x="522" y="1970"/>
                  <a:ext cx="1017" cy="1052"/>
                </a:xfrm>
                <a:prstGeom prst="ellipse">
                  <a:avLst/>
                </a:prstGeom>
                <a:solidFill>
                  <a:srgbClr val="C00000"/>
                </a:solidFill>
                <a:ln w="12700" algn="ctr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effectLst>
                  <a:reflection blurRad="6350" stA="52000" endA="300" endPos="35000" dir="5400000" sy="-100000" algn="bl" rotWithShape="0"/>
                </a:effectLst>
              </p:spPr>
              <p:txBody>
                <a:bodyPr wrap="none" anchor="ctr"/>
                <a:lstStyle/>
                <a:p>
                  <a:endParaRPr lang="zh-CN" altLang="en-US" sz="2800" b="1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endParaRPr>
                </a:p>
              </p:txBody>
            </p:sp>
            <p:grpSp>
              <p:nvGrpSpPr>
                <p:cNvPr id="30" name="Group 29"/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592" y="2792"/>
                  <a:ext cx="893" cy="226"/>
                  <a:chOff x="2528" y="1048"/>
                  <a:chExt cx="896" cy="249"/>
                </a:xfrm>
              </p:grpSpPr>
              <p:grpSp>
                <p:nvGrpSpPr>
                  <p:cNvPr id="3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2528" y="1048"/>
                    <a:ext cx="742" cy="186"/>
                    <a:chOff x="1565" y="2568"/>
                    <a:chExt cx="1118" cy="281"/>
                  </a:xfrm>
                </p:grpSpPr>
                <p:sp>
                  <p:nvSpPr>
                    <p:cNvPr id="3444" name="AutoShape 31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5" name="AutoShape 32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6" name="AutoShape 33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7" name="AutoShape 34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1" y="2328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3368" name="Group 3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52" y="1107"/>
                    <a:ext cx="772" cy="190"/>
                    <a:chOff x="1521" y="2571"/>
                    <a:chExt cx="1165" cy="285"/>
                  </a:xfrm>
                </p:grpSpPr>
                <p:sp>
                  <p:nvSpPr>
                    <p:cNvPr id="3440" name="AutoShape 36"/>
                    <p:cNvSpPr>
                      <a:spLocks noChangeArrowheads="1"/>
                    </p:cNvSpPr>
                    <p:nvPr/>
                  </p:nvSpPr>
                  <p:spPr bwMode="white">
                    <a:xfrm rot="5263130">
                      <a:off x="1815" y="2277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3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1" name="AutoShape 37"/>
                    <p:cNvSpPr>
                      <a:spLocks noChangeArrowheads="1"/>
                    </p:cNvSpPr>
                    <p:nvPr/>
                  </p:nvSpPr>
                  <p:spPr bwMode="white">
                    <a:xfrm rot="6078281">
                      <a:off x="1996" y="2282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2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2" name="AutoShape 38"/>
                    <p:cNvSpPr>
                      <a:spLocks noChangeArrowheads="1"/>
                    </p:cNvSpPr>
                    <p:nvPr/>
                  </p:nvSpPr>
                  <p:spPr bwMode="white">
                    <a:xfrm rot="6373927">
                      <a:off x="2073" y="2299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3443" name="AutoShape 39"/>
                    <p:cNvSpPr>
                      <a:spLocks noChangeArrowheads="1"/>
                    </p:cNvSpPr>
                    <p:nvPr/>
                  </p:nvSpPr>
                  <p:spPr bwMode="white">
                    <a:xfrm rot="6906312">
                      <a:off x="2164" y="2334"/>
                      <a:ext cx="228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1100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 sz="280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3433" name="空心弧 3432"/>
              <p:cNvSpPr/>
              <p:nvPr/>
            </p:nvSpPr>
            <p:spPr>
              <a:xfrm>
                <a:off x="1462837" y="2397004"/>
                <a:ext cx="940359" cy="1183765"/>
              </a:xfrm>
              <a:prstGeom prst="blockArc">
                <a:avLst>
                  <a:gd name="adj1" fmla="val 13436803"/>
                  <a:gd name="adj2" fmla="val 18768295"/>
                  <a:gd name="adj3" fmla="val 25124"/>
                </a:avLst>
              </a:prstGeom>
              <a:gradFill flip="none" rotWithShape="1">
                <a:gsLst>
                  <a:gs pos="0">
                    <a:schemeClr val="bg1"/>
                  </a:gs>
                  <a:gs pos="50000">
                    <a:schemeClr val="bg1">
                      <a:lumMod val="95000"/>
                      <a:alpha val="43000"/>
                    </a:schemeClr>
                  </a:gs>
                  <a:gs pos="100000">
                    <a:schemeClr val="bg1">
                      <a:lumMod val="85000"/>
                      <a:alpha val="27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30" name="椭圆 5"/>
            <p:cNvSpPr/>
            <p:nvPr/>
          </p:nvSpPr>
          <p:spPr>
            <a:xfrm>
              <a:off x="4278591" y="2115053"/>
              <a:ext cx="216024" cy="21602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prstClr val="white"/>
                </a:solidFill>
              </a:endParaRPr>
            </a:p>
          </p:txBody>
        </p:sp>
        <p:sp>
          <p:nvSpPr>
            <p:cNvPr id="3431" name="TextBox 3430"/>
            <p:cNvSpPr txBox="1"/>
            <p:nvPr/>
          </p:nvSpPr>
          <p:spPr>
            <a:xfrm>
              <a:off x="4217986" y="2077417"/>
              <a:ext cx="346332" cy="533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600" b="1" dirty="0" smtClean="0">
                  <a:solidFill>
                    <a:prstClr val="black"/>
                  </a:solidFill>
                </a:rPr>
                <a:t>0202</a:t>
              </a:r>
            </a:p>
            <a:p>
              <a:pPr algn="ctr"/>
              <a:r>
                <a:rPr lang="en-US" altLang="zh-CN" sz="9600" b="1" dirty="0" smtClean="0">
                  <a:solidFill>
                    <a:prstClr val="black"/>
                  </a:solidFill>
                </a:rPr>
                <a:t>2228639</a:t>
              </a:r>
              <a:endParaRPr lang="zh-CN" altLang="en-US" sz="96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3469" name="Text Box 39"/>
          <p:cNvSpPr txBox="1">
            <a:spLocks noChangeArrowheads="1"/>
          </p:cNvSpPr>
          <p:nvPr/>
        </p:nvSpPr>
        <p:spPr bwMode="auto">
          <a:xfrm>
            <a:off x="6300192" y="5045996"/>
            <a:ext cx="2145431" cy="33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prstClr val="black"/>
              </a:buClr>
            </a:pPr>
            <a:r>
              <a:rPr lang="zh-CN" altLang="en-US" sz="12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这</a:t>
            </a:r>
            <a:r>
              <a:rPr lang="zh-CN" altLang="en-US" sz="12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是多少？ </a:t>
            </a:r>
            <a:endParaRPr lang="en-US" altLang="zh-CN" sz="1200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627784" y="7821488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锐得</a:t>
            </a:r>
            <a:r>
              <a:rPr lang="en-US" altLang="zh-CN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2400" b="1" spc="50" dirty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炫彩立体图表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  <a:hlinkClick r:id="rId3"/>
              </a:rPr>
              <a:t>www.ruideppt.net</a:t>
            </a:r>
            <a:endParaRPr lang="en-US" altLang="zh-CN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endParaRPr lang="zh-CN" altLang="en-US" sz="2400" b="1" spc="50" dirty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6" name="Picture 2" descr="http://www.bubblews.com/assets/images/news/661988911_136620897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050" y="75954"/>
            <a:ext cx="2680953" cy="16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9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6415153"/>
              </p:ext>
            </p:extLst>
          </p:nvPr>
        </p:nvGraphicFramePr>
        <p:xfrm>
          <a:off x="771884" y="1378919"/>
          <a:ext cx="6792416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87382" y="3861048"/>
            <a:ext cx="6792416" cy="2180310"/>
            <a:chOff x="-512210" y="2798216"/>
            <a:chExt cx="6792416" cy="1308060"/>
          </a:xfrm>
        </p:grpSpPr>
        <p:sp>
          <p:nvSpPr>
            <p:cNvPr id="9" name="Rounded Rectangle 8"/>
            <p:cNvSpPr/>
            <p:nvPr/>
          </p:nvSpPr>
          <p:spPr>
            <a:xfrm>
              <a:off x="-512210" y="2798216"/>
              <a:ext cx="6792416" cy="130806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-448356" y="2878630"/>
              <a:ext cx="6664708" cy="11803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lvl="0" algn="l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5200" kern="1200" dirty="0" smtClean="0"/>
                <a:t>复习 （测验</a:t>
              </a:r>
              <a:r>
                <a:rPr lang="en-US" altLang="zh-CN" sz="5200" kern="1200" dirty="0" smtClean="0"/>
                <a:t>1</a:t>
              </a:r>
              <a:r>
                <a:rPr lang="zh-CN" altLang="en-US" sz="5200" kern="1200" dirty="0" smtClean="0"/>
                <a:t> ） </a:t>
              </a:r>
              <a:r>
                <a:rPr lang="en-US" altLang="zh-CN" sz="5200" kern="1200" dirty="0" smtClean="0"/>
                <a:t>1-6</a:t>
              </a:r>
              <a:r>
                <a:rPr lang="zh-CN" altLang="en-US" sz="5200" kern="1200" dirty="0" smtClean="0"/>
                <a:t>  </a:t>
              </a:r>
              <a:endParaRPr lang="en-GB" sz="5200" kern="1200" dirty="0"/>
            </a:p>
          </p:txBody>
        </p:sp>
      </p:grpSp>
      <p:pic>
        <p:nvPicPr>
          <p:cNvPr id="2050" name="Picture 2" descr="http://www.freemake.com/blog/wp-content/uploads/2013/07/animated-gifs-giraffes-51.gif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394" y="332655"/>
            <a:ext cx="3765419" cy="4453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20cents-video.com/userdata/animated-gif/library/st_patricks_day_animated_gif_21.gif">
            <a:hlinkClick r:id="rId9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2555776" y="571006"/>
            <a:ext cx="4176464" cy="2425002"/>
          </a:xfrm>
          <a:prstGeom prst="wedgeEllipseCallout">
            <a:avLst>
              <a:gd name="adj1" fmla="val -20833"/>
              <a:gd name="adj2" fmla="val 9541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Are you ready ?</a:t>
            </a:r>
          </a:p>
          <a:p>
            <a:pPr algn="ctr"/>
            <a:r>
              <a:rPr lang="zh-CN" altLang="en-US" sz="4000" dirty="0" smtClean="0"/>
              <a:t>复习好了吗？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97428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345</Words>
  <Application>Microsoft Office PowerPoint</Application>
  <PresentationFormat>On-screen Show (4:3)</PresentationFormat>
  <Paragraphs>110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主题</vt:lpstr>
      <vt:lpstr>1_Office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nlc42</dc:creator>
  <cp:lastModifiedBy>Linda Cheng</cp:lastModifiedBy>
  <cp:revision>20</cp:revision>
  <dcterms:created xsi:type="dcterms:W3CDTF">2013-09-23T13:19:00Z</dcterms:created>
  <dcterms:modified xsi:type="dcterms:W3CDTF">2013-10-22T03:33:08Z</dcterms:modified>
</cp:coreProperties>
</file>