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9"/>
  </p:notesMasterIdLst>
  <p:handoutMasterIdLst>
    <p:handoutMasterId r:id="rId10"/>
  </p:handoutMasterIdLst>
  <p:sldIdLst>
    <p:sldId id="280" r:id="rId2"/>
    <p:sldId id="263" r:id="rId3"/>
    <p:sldId id="278" r:id="rId4"/>
    <p:sldId id="279" r:id="rId5"/>
    <p:sldId id="281" r:id="rId6"/>
    <p:sldId id="283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718" autoAdjust="0"/>
  </p:normalViewPr>
  <p:slideViewPr>
    <p:cSldViewPr>
      <p:cViewPr varScale="1">
        <p:scale>
          <a:sx n="104" d="100"/>
          <a:sy n="104" d="100"/>
        </p:scale>
        <p:origin x="-18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44FE0-07B6-45D4-A861-E0AC890CFFFC}" type="datetimeFigureOut">
              <a:rPr lang="en-GB" smtClean="0"/>
              <a:pPr/>
              <a:t>13/09/2013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380B9-5548-430D-B258-700B394348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259F8-FE33-46D0-8593-DCB9570897E2}" type="datetimeFigureOut">
              <a:rPr lang="en-GB" smtClean="0"/>
              <a:pPr/>
              <a:t>13/09/2013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E3475-A46F-4BF3-88C7-2206D8F26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9567AE-D672-4FFE-A029-248203A2BB8B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dirty="0" smtClean="0"/>
              <a:t>This work is licensed under Creative Commons Attribution Non Commercial License http://creativecommons.org/licenses/by-nc/3.0/  Please attribute Bianca </a:t>
            </a:r>
            <a:r>
              <a:rPr lang="en-GB" dirty="0" err="1" smtClean="0"/>
              <a:t>Belgiorno</a:t>
            </a:r>
            <a:r>
              <a:rPr lang="en-GB" dirty="0" smtClean="0"/>
              <a:t> when re-using.</a:t>
            </a:r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8EE7E-4FE9-491E-A122-7059F076A73B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9C42E-5285-4D09-A32D-C758C874185E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116C4-5347-4A0F-A84B-B390BD43DC56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DE64B-B574-4D72-B47C-5FDF8F68286C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36D784-4031-4586-B23A-CF40D7B63143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14E25-D4CC-47DE-8AB4-20A1FCA7AFA9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3E24-68A0-40D2-BE4B-DDD98640335C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45C97-C0CA-40E9-9E13-968D9E28A37E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0B204AA-9EDB-48B9-A1B4-CD06069E2DC2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68737C-C866-4641-9F21-3D5664A357E0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127B89-C0BB-428C-B33D-F9BAD1D0FAAA}" type="datetime1">
              <a:rPr lang="en-US" smtClean="0"/>
              <a:pPr/>
              <a:t>9/13/2013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dirty="0" smtClean="0"/>
              <a:t>This work is licensed under Creative Commons Attribution Non Commercial License http://creativecommons.org/licenses/by-nc/3.0/  Please attribute Bianca </a:t>
            </a:r>
            <a:r>
              <a:rPr lang="en-GB" dirty="0" err="1" smtClean="0"/>
              <a:t>Belgiorno</a:t>
            </a:r>
            <a:r>
              <a:rPr lang="en-GB" dirty="0" smtClean="0"/>
              <a:t> when re-using.</a:t>
            </a:r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4.wav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5.wav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7" Type="http://schemas.openxmlformats.org/officeDocument/2006/relationships/image" Target="../media/image4.png"/><Relationship Id="rId2" Type="http://schemas.openxmlformats.org/officeDocument/2006/relationships/audio" Target="../media/audio8.wav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audio10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8" name="Rectangle 17"/>
          <p:cNvSpPr/>
          <p:nvPr/>
        </p:nvSpPr>
        <p:spPr>
          <a:xfrm>
            <a:off x="2339752" y="116632"/>
            <a:ext cx="4318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 smtClean="0"/>
              <a:t>La </a:t>
            </a:r>
            <a:r>
              <a:rPr lang="en-GB" sz="2400" b="1" dirty="0" err="1" smtClean="0"/>
              <a:t>pronuncia</a:t>
            </a:r>
            <a:r>
              <a:rPr lang="en-GB" sz="2400" b="1" dirty="0" smtClean="0"/>
              <a:t>: </a:t>
            </a:r>
            <a:r>
              <a:rPr lang="en-GB" sz="2400" b="1" dirty="0" err="1" smtClean="0"/>
              <a:t>alcune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regole</a:t>
            </a:r>
            <a:endParaRPr lang="en-GB" sz="105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1844824"/>
            <a:ext cx="76328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It is not difficult to pronounce Italian and the spelling is quite easy because the same sounds are always spelt in the some way.</a:t>
            </a:r>
          </a:p>
          <a:p>
            <a:r>
              <a:rPr lang="en-GB" sz="2000" dirty="0" smtClean="0"/>
              <a:t>If you learn the following roles you will be able to pronounce all Italian words correctly.</a:t>
            </a:r>
            <a:endParaRPr lang="en-GB" sz="20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1268760"/>
            <a:ext cx="410445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 + </a:t>
            </a:r>
            <a:r>
              <a:rPr lang="en-GB" dirty="0" err="1" smtClean="0"/>
              <a:t>i</a:t>
            </a:r>
            <a:r>
              <a:rPr lang="en-GB" dirty="0" smtClean="0"/>
              <a:t>  or c + e  = </a:t>
            </a:r>
            <a:r>
              <a:rPr lang="en-GB" b="1" i="1" dirty="0" err="1" smtClean="0"/>
              <a:t>ch</a:t>
            </a:r>
            <a:r>
              <a:rPr lang="en-GB" b="1" dirty="0" smtClean="0"/>
              <a:t>  sound    </a:t>
            </a:r>
          </a:p>
          <a:p>
            <a:r>
              <a:rPr lang="en-GB" sz="2000" dirty="0" err="1" smtClean="0"/>
              <a:t>ci</a:t>
            </a:r>
            <a:r>
              <a:rPr lang="en-GB" sz="2000" dirty="0" smtClean="0"/>
              <a:t>  &gt; cinema, </a:t>
            </a:r>
            <a:r>
              <a:rPr lang="en-GB" sz="2000" dirty="0" err="1" smtClean="0"/>
              <a:t>cinque</a:t>
            </a:r>
            <a:r>
              <a:rPr lang="en-GB" sz="2000" dirty="0" smtClean="0"/>
              <a:t>, </a:t>
            </a:r>
            <a:r>
              <a:rPr lang="en-GB" sz="2000" dirty="0" err="1" smtClean="0"/>
              <a:t>cipolla</a:t>
            </a:r>
            <a:r>
              <a:rPr lang="en-GB" sz="2000" dirty="0" smtClean="0"/>
              <a:t> </a:t>
            </a:r>
          </a:p>
          <a:p>
            <a:r>
              <a:rPr lang="en-GB" sz="2000" dirty="0" err="1" smtClean="0"/>
              <a:t>ce</a:t>
            </a:r>
            <a:r>
              <a:rPr lang="en-GB" sz="2000" dirty="0" smtClean="0"/>
              <a:t> &gt; </a:t>
            </a:r>
            <a:r>
              <a:rPr lang="en-GB" sz="2000" dirty="0" err="1" smtClean="0"/>
              <a:t>cena</a:t>
            </a:r>
            <a:r>
              <a:rPr lang="en-GB" sz="2000" dirty="0" smtClean="0"/>
              <a:t>, </a:t>
            </a:r>
            <a:r>
              <a:rPr lang="en-GB" sz="2000" dirty="0" err="1" smtClean="0"/>
              <a:t>cenerentola</a:t>
            </a:r>
            <a:endParaRPr lang="en-GB" sz="2000" dirty="0" smtClean="0"/>
          </a:p>
          <a:p>
            <a:r>
              <a:rPr lang="en-GB" sz="1600" dirty="0" smtClean="0"/>
              <a:t>  </a:t>
            </a:r>
          </a:p>
          <a:p>
            <a:endParaRPr lang="en-GB" sz="1600" dirty="0" smtClean="0"/>
          </a:p>
          <a:p>
            <a:r>
              <a:rPr lang="en-GB" sz="1600" b="1" i="1" dirty="0" smtClean="0"/>
              <a:t>  k</a:t>
            </a:r>
            <a:r>
              <a:rPr lang="en-GB" sz="1600" b="1" dirty="0" smtClean="0"/>
              <a:t> sound</a:t>
            </a:r>
          </a:p>
          <a:p>
            <a:r>
              <a:rPr lang="en-GB" sz="2000" dirty="0" smtClean="0"/>
              <a:t>ca &gt; casa, camera, </a:t>
            </a:r>
            <a:r>
              <a:rPr lang="en-GB" sz="2000" dirty="0" err="1" smtClean="0"/>
              <a:t>cameriere</a:t>
            </a:r>
            <a:endParaRPr lang="en-GB" sz="2000" dirty="0" smtClean="0"/>
          </a:p>
          <a:p>
            <a:r>
              <a:rPr lang="en-GB" sz="2000" dirty="0" smtClean="0"/>
              <a:t>co &gt; Como, </a:t>
            </a:r>
            <a:r>
              <a:rPr lang="en-GB" sz="2000" dirty="0" err="1" smtClean="0"/>
              <a:t>comodo</a:t>
            </a:r>
            <a:r>
              <a:rPr lang="en-GB" sz="2000" dirty="0" smtClean="0"/>
              <a:t>, </a:t>
            </a:r>
          </a:p>
          <a:p>
            <a:r>
              <a:rPr lang="en-GB" sz="2000" dirty="0" smtClean="0"/>
              <a:t>cu &gt; cupola  </a:t>
            </a:r>
            <a:endParaRPr lang="en-GB" sz="2400" dirty="0" smtClean="0"/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116632"/>
            <a:ext cx="248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Sounds with “c”</a:t>
            </a:r>
            <a:endParaRPr lang="en-GB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45720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i="1" dirty="0" smtClean="0"/>
              <a:t>  k</a:t>
            </a:r>
            <a:r>
              <a:rPr lang="en-GB" b="1" dirty="0" smtClean="0"/>
              <a:t> sound    </a:t>
            </a:r>
          </a:p>
          <a:p>
            <a:r>
              <a:rPr lang="en-GB" dirty="0" smtClean="0"/>
              <a:t>chi  &gt; </a:t>
            </a:r>
            <a:r>
              <a:rPr lang="en-GB" dirty="0" err="1" smtClean="0"/>
              <a:t>chimica</a:t>
            </a:r>
            <a:r>
              <a:rPr lang="en-GB" dirty="0" smtClean="0"/>
              <a:t>, chi, </a:t>
            </a:r>
            <a:r>
              <a:rPr lang="en-GB" dirty="0" err="1" smtClean="0"/>
              <a:t>chiama</a:t>
            </a:r>
            <a:endParaRPr lang="en-GB" dirty="0" smtClean="0"/>
          </a:p>
          <a:p>
            <a:r>
              <a:rPr lang="en-GB" dirty="0" err="1" smtClean="0"/>
              <a:t>che</a:t>
            </a:r>
            <a:r>
              <a:rPr lang="en-GB" dirty="0" smtClean="0"/>
              <a:t> &gt;  </a:t>
            </a:r>
            <a:r>
              <a:rPr lang="en-GB" dirty="0" err="1" smtClean="0"/>
              <a:t>che</a:t>
            </a:r>
            <a:endParaRPr lang="en-GB" dirty="0" smtClean="0"/>
          </a:p>
        </p:txBody>
      </p:sp>
      <p:pic>
        <p:nvPicPr>
          <p:cNvPr id="1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179512" y="1700808"/>
            <a:ext cx="304800" cy="304800"/>
          </a:xfrm>
          <a:prstGeom prst="rect">
            <a:avLst/>
          </a:prstGeom>
        </p:spPr>
      </p:pic>
      <p:pic>
        <p:nvPicPr>
          <p:cNvPr id="1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179512" y="3068960"/>
            <a:ext cx="304800" cy="304800"/>
          </a:xfrm>
          <a:prstGeom prst="rect">
            <a:avLst/>
          </a:prstGeom>
        </p:spPr>
      </p:pic>
      <p:pic>
        <p:nvPicPr>
          <p:cNvPr id="1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4427984" y="1772816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4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22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434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1268760"/>
            <a:ext cx="41044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</a:t>
            </a:r>
            <a:r>
              <a:rPr lang="en-GB" b="1" dirty="0" smtClean="0"/>
              <a:t>   </a:t>
            </a:r>
          </a:p>
          <a:p>
            <a:r>
              <a:rPr lang="en-GB" sz="2000" dirty="0" err="1" smtClean="0"/>
              <a:t>gi</a:t>
            </a:r>
            <a:r>
              <a:rPr lang="en-GB" sz="2000" dirty="0" smtClean="0"/>
              <a:t>  &gt; </a:t>
            </a:r>
            <a:r>
              <a:rPr lang="en-GB" sz="2000" dirty="0" err="1" smtClean="0"/>
              <a:t>giacca</a:t>
            </a:r>
            <a:r>
              <a:rPr lang="en-GB" sz="2000" dirty="0" smtClean="0"/>
              <a:t>, </a:t>
            </a:r>
            <a:r>
              <a:rPr lang="en-GB" sz="2000" dirty="0" err="1" smtClean="0"/>
              <a:t>parmigiano</a:t>
            </a:r>
            <a:r>
              <a:rPr lang="en-GB" sz="2000" dirty="0" smtClean="0"/>
              <a:t>  </a:t>
            </a:r>
          </a:p>
          <a:p>
            <a:r>
              <a:rPr lang="en-GB" sz="2000" dirty="0" err="1" smtClean="0"/>
              <a:t>ge</a:t>
            </a:r>
            <a:r>
              <a:rPr lang="en-GB" sz="2000" dirty="0" smtClean="0"/>
              <a:t> &gt; </a:t>
            </a:r>
            <a:r>
              <a:rPr lang="en-GB" sz="2000" dirty="0" err="1" smtClean="0"/>
              <a:t>Genova</a:t>
            </a:r>
            <a:r>
              <a:rPr lang="en-GB" sz="2000" dirty="0" smtClean="0"/>
              <a:t>, gelato</a:t>
            </a:r>
          </a:p>
          <a:p>
            <a:r>
              <a:rPr lang="en-GB" sz="1600" dirty="0" smtClean="0"/>
              <a:t>  </a:t>
            </a:r>
          </a:p>
          <a:p>
            <a:r>
              <a:rPr lang="en-GB" sz="1600" b="1" i="1" dirty="0" smtClean="0"/>
              <a:t>  </a:t>
            </a:r>
            <a:endParaRPr lang="en-GB" sz="1600" b="1" dirty="0" smtClean="0"/>
          </a:p>
          <a:p>
            <a:r>
              <a:rPr lang="en-GB" sz="2000" dirty="0" err="1" smtClean="0"/>
              <a:t>ga</a:t>
            </a:r>
            <a:r>
              <a:rPr lang="en-GB" sz="2000" dirty="0" smtClean="0"/>
              <a:t> &gt; </a:t>
            </a:r>
            <a:r>
              <a:rPr lang="en-GB" sz="2000" dirty="0" err="1" smtClean="0"/>
              <a:t>Galles</a:t>
            </a:r>
            <a:r>
              <a:rPr lang="en-GB" sz="2000" dirty="0" smtClean="0"/>
              <a:t>, garage, </a:t>
            </a:r>
            <a:r>
              <a:rPr lang="en-GB" sz="2000" dirty="0" err="1" smtClean="0"/>
              <a:t>collega</a:t>
            </a:r>
            <a:endParaRPr lang="en-GB" sz="2000" dirty="0" smtClean="0"/>
          </a:p>
          <a:p>
            <a:r>
              <a:rPr lang="en-GB" sz="2000" dirty="0" smtClean="0"/>
              <a:t>go &gt; gondola, </a:t>
            </a:r>
            <a:r>
              <a:rPr lang="en-GB" sz="2000" dirty="0" err="1" smtClean="0"/>
              <a:t>gonna</a:t>
            </a:r>
            <a:r>
              <a:rPr lang="en-GB" sz="2000" dirty="0" smtClean="0"/>
              <a:t> </a:t>
            </a:r>
          </a:p>
          <a:p>
            <a:r>
              <a:rPr lang="en-GB" sz="2000" dirty="0" err="1" smtClean="0"/>
              <a:t>gu</a:t>
            </a:r>
            <a:r>
              <a:rPr lang="en-GB" sz="2000" dirty="0" smtClean="0"/>
              <a:t> &gt; Gucci  </a:t>
            </a:r>
            <a:endParaRPr lang="en-GB" sz="2400" dirty="0" smtClean="0"/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059832" y="188640"/>
            <a:ext cx="2525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Sounds with “g”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i="1" dirty="0" smtClean="0"/>
              <a:t>  k</a:t>
            </a:r>
            <a:r>
              <a:rPr lang="en-GB" b="1" dirty="0" smtClean="0"/>
              <a:t> sound    </a:t>
            </a:r>
          </a:p>
          <a:p>
            <a:r>
              <a:rPr lang="en-GB" dirty="0" err="1" smtClean="0"/>
              <a:t>ghi</a:t>
            </a:r>
            <a:r>
              <a:rPr lang="en-GB" dirty="0" smtClean="0"/>
              <a:t>  &gt; Lamborghini, </a:t>
            </a:r>
            <a:r>
              <a:rPr lang="en-GB" dirty="0" err="1" smtClean="0"/>
              <a:t>Inghilterra</a:t>
            </a:r>
            <a:endParaRPr lang="en-GB" dirty="0" smtClean="0"/>
          </a:p>
          <a:p>
            <a:r>
              <a:rPr lang="en-GB" dirty="0" err="1" smtClean="0"/>
              <a:t>ghe</a:t>
            </a:r>
            <a:r>
              <a:rPr lang="en-GB" dirty="0" smtClean="0"/>
              <a:t> &gt; spaghetti</a:t>
            </a:r>
          </a:p>
        </p:txBody>
      </p:sp>
      <p:pic>
        <p:nvPicPr>
          <p:cNvPr id="1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179512" y="1700808"/>
            <a:ext cx="304800" cy="304800"/>
          </a:xfrm>
          <a:prstGeom prst="rect">
            <a:avLst/>
          </a:prstGeom>
        </p:spPr>
      </p:pic>
      <p:pic>
        <p:nvPicPr>
          <p:cNvPr id="1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179512" y="2924944"/>
            <a:ext cx="304800" cy="304800"/>
          </a:xfrm>
          <a:prstGeom prst="rect">
            <a:avLst/>
          </a:prstGeom>
        </p:spPr>
      </p:pic>
      <p:pic>
        <p:nvPicPr>
          <p:cNvPr id="1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4427984" y="1772816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4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22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434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3275856" y="188640"/>
            <a:ext cx="2074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Sounds with “</a:t>
            </a:r>
            <a:r>
              <a:rPr lang="en-GB" b="1" dirty="0" err="1" smtClean="0"/>
              <a:t>gli</a:t>
            </a:r>
            <a:r>
              <a:rPr lang="en-GB" b="1" dirty="0" smtClean="0"/>
              <a:t>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03648" y="1484784"/>
            <a:ext cx="292740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studenti</a:t>
            </a:r>
            <a:r>
              <a:rPr lang="en-GB" dirty="0" smtClean="0"/>
              <a:t> </a:t>
            </a:r>
            <a:r>
              <a:rPr lang="en-GB" sz="1600" i="1" dirty="0" smtClean="0"/>
              <a:t>(the students)</a:t>
            </a:r>
          </a:p>
          <a:p>
            <a:endParaRPr lang="en-GB" i="1" dirty="0" smtClean="0"/>
          </a:p>
          <a:p>
            <a:r>
              <a:rPr lang="en-GB" dirty="0" err="1" smtClean="0"/>
              <a:t>Ta</a:t>
            </a:r>
            <a:r>
              <a:rPr lang="en-GB" b="1" dirty="0" err="1" smtClean="0"/>
              <a:t>gli</a:t>
            </a:r>
            <a:r>
              <a:rPr lang="en-GB" dirty="0" err="1" smtClean="0"/>
              <a:t>atelle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err="1" smtClean="0"/>
              <a:t>Bi</a:t>
            </a:r>
            <a:r>
              <a:rPr lang="en-GB" b="1" dirty="0" err="1" smtClean="0"/>
              <a:t>gli</a:t>
            </a:r>
            <a:r>
              <a:rPr lang="en-GB" dirty="0" err="1" smtClean="0"/>
              <a:t>etto</a:t>
            </a:r>
            <a:r>
              <a:rPr lang="en-GB" dirty="0" smtClean="0"/>
              <a:t> </a:t>
            </a:r>
            <a:r>
              <a:rPr lang="en-GB" sz="1600" i="1" dirty="0" smtClean="0"/>
              <a:t>(ticket)</a:t>
            </a:r>
            <a:endParaRPr lang="en-GB" i="1" dirty="0" smtClean="0"/>
          </a:p>
          <a:p>
            <a:endParaRPr lang="en-GB" dirty="0" smtClean="0"/>
          </a:p>
          <a:p>
            <a:r>
              <a:rPr lang="en-GB" dirty="0" err="1" smtClean="0"/>
              <a:t>Fami</a:t>
            </a:r>
            <a:r>
              <a:rPr lang="en-GB" b="1" dirty="0" err="1" smtClean="0"/>
              <a:t>gli</a:t>
            </a:r>
            <a:r>
              <a:rPr lang="en-GB" dirty="0" err="1" smtClean="0"/>
              <a:t>a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err="1" smtClean="0"/>
              <a:t>Fi</a:t>
            </a:r>
            <a:r>
              <a:rPr lang="en-GB" b="1" dirty="0" err="1" smtClean="0"/>
              <a:t>gli</a:t>
            </a:r>
            <a:r>
              <a:rPr lang="en-GB" dirty="0" err="1" smtClean="0"/>
              <a:t>o</a:t>
            </a:r>
            <a:r>
              <a:rPr lang="en-GB" dirty="0" smtClean="0"/>
              <a:t> </a:t>
            </a:r>
            <a:r>
              <a:rPr lang="en-GB" sz="1600" i="1" dirty="0" smtClean="0"/>
              <a:t>(son)</a:t>
            </a:r>
            <a:endParaRPr lang="en-GB" i="1" dirty="0" smtClean="0"/>
          </a:p>
          <a:p>
            <a:endParaRPr lang="en-GB" dirty="0"/>
          </a:p>
        </p:txBody>
      </p:sp>
      <p:pic>
        <p:nvPicPr>
          <p:cNvPr id="20" name="gli">
            <a:hlinkClick r:id="" action="ppaction://media"/>
          </p:cNvPr>
          <p:cNvPicPr>
            <a:picLocks noRot="1" noChangeAspect="1"/>
          </p:cNvPicPr>
          <p:nvPr>
            <a:wavAudioFile r:embed="rId2" name="gli"/>
          </p:nvPr>
        </p:nvPicPr>
        <p:blipFill>
          <a:blip r:embed="rId4" cstate="print"/>
          <a:stretch>
            <a:fillRect/>
          </a:stretch>
        </p:blipFill>
        <p:spPr>
          <a:xfrm>
            <a:off x="1043608" y="1340768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45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1979712" y="116632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Sounds with “</a:t>
            </a:r>
            <a:r>
              <a:rPr lang="en-GB" b="1" dirty="0" err="1" smtClean="0"/>
              <a:t>bu</a:t>
            </a:r>
            <a:r>
              <a:rPr lang="en-GB" b="1" dirty="0" smtClean="0"/>
              <a:t>” + vowel , “</a:t>
            </a:r>
            <a:r>
              <a:rPr lang="en-GB" b="1" dirty="0" err="1" smtClean="0"/>
              <a:t>gu</a:t>
            </a:r>
            <a:r>
              <a:rPr lang="en-GB" b="1" dirty="0" smtClean="0"/>
              <a:t>” + vowel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03648" y="1484784"/>
            <a:ext cx="31165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Buongiorno</a:t>
            </a:r>
            <a:r>
              <a:rPr lang="en-GB" dirty="0" smtClean="0"/>
              <a:t> </a:t>
            </a:r>
            <a:endParaRPr lang="en-GB" sz="1600" i="1" dirty="0" smtClean="0"/>
          </a:p>
          <a:p>
            <a:endParaRPr lang="en-GB" i="1" dirty="0" smtClean="0"/>
          </a:p>
          <a:p>
            <a:r>
              <a:rPr lang="en-GB" dirty="0" err="1" smtClean="0"/>
              <a:t>Buono</a:t>
            </a:r>
            <a:r>
              <a:rPr lang="en-GB" dirty="0" smtClean="0"/>
              <a:t> </a:t>
            </a:r>
            <a:r>
              <a:rPr lang="en-GB" i="1" dirty="0" smtClean="0"/>
              <a:t>(good)</a:t>
            </a:r>
          </a:p>
          <a:p>
            <a:endParaRPr lang="en-GB" dirty="0" smtClean="0"/>
          </a:p>
          <a:p>
            <a:r>
              <a:rPr lang="en-GB" dirty="0" err="1" smtClean="0"/>
              <a:t>Guida</a:t>
            </a:r>
            <a:r>
              <a:rPr lang="en-GB" dirty="0" smtClean="0"/>
              <a:t> </a:t>
            </a:r>
            <a:r>
              <a:rPr lang="en-GB" i="1" dirty="0" smtClean="0"/>
              <a:t>(guide)</a:t>
            </a:r>
          </a:p>
          <a:p>
            <a:endParaRPr lang="en-GB" dirty="0" smtClean="0"/>
          </a:p>
          <a:p>
            <a:r>
              <a:rPr lang="en-GB" dirty="0" smtClean="0"/>
              <a:t>Lingua </a:t>
            </a:r>
            <a:r>
              <a:rPr lang="en-GB" i="1" dirty="0" smtClean="0"/>
              <a:t>(language, tongue)</a:t>
            </a:r>
          </a:p>
          <a:p>
            <a:endParaRPr lang="en-GB" dirty="0"/>
          </a:p>
        </p:txBody>
      </p:sp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755576" y="2060848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2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2771800" y="116632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Sounds with “sc”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9592" y="1844824"/>
            <a:ext cx="35686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sc</a:t>
            </a:r>
            <a:r>
              <a:rPr lang="en-GB" dirty="0" smtClean="0"/>
              <a:t> before “</a:t>
            </a:r>
            <a:r>
              <a:rPr lang="en-GB" dirty="0" err="1" smtClean="0"/>
              <a:t>i</a:t>
            </a:r>
            <a:r>
              <a:rPr lang="en-GB" dirty="0" smtClean="0"/>
              <a:t>” or “e” = </a:t>
            </a:r>
            <a:r>
              <a:rPr lang="en-GB" i="1" dirty="0" err="1" smtClean="0"/>
              <a:t>sh</a:t>
            </a:r>
            <a:r>
              <a:rPr lang="en-GB" dirty="0" smtClean="0"/>
              <a:t> sound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Otherwise like </a:t>
            </a:r>
            <a:r>
              <a:rPr lang="en-GB" i="1" dirty="0" err="1" smtClean="0"/>
              <a:t>sk</a:t>
            </a:r>
            <a:r>
              <a:rPr lang="en-GB" dirty="0" smtClean="0"/>
              <a:t> sound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44008" y="1844824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/>
              <a:buChar char="Ø"/>
            </a:pPr>
            <a:r>
              <a:rPr lang="en-GB" b="1" dirty="0" smtClean="0"/>
              <a:t> </a:t>
            </a:r>
            <a:r>
              <a:rPr lang="en-GB" b="1" dirty="0" err="1" smtClean="0"/>
              <a:t>sciare</a:t>
            </a:r>
            <a:r>
              <a:rPr lang="en-GB" b="1" dirty="0" smtClean="0"/>
              <a:t> </a:t>
            </a:r>
            <a:r>
              <a:rPr lang="en-GB" dirty="0" smtClean="0"/>
              <a:t>(to ski), </a:t>
            </a:r>
            <a:r>
              <a:rPr lang="en-GB" b="1" dirty="0" err="1" smtClean="0"/>
              <a:t>pesce</a:t>
            </a:r>
            <a:r>
              <a:rPr lang="en-GB" b="1" dirty="0" smtClean="0"/>
              <a:t> </a:t>
            </a:r>
            <a:r>
              <a:rPr lang="en-GB" dirty="0" smtClean="0"/>
              <a:t>(fish)</a:t>
            </a:r>
          </a:p>
          <a:p>
            <a:pPr>
              <a:buFont typeface="Wingdings"/>
              <a:buChar char="Ø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Font typeface="Wingdings"/>
              <a:buChar char="Ø"/>
            </a:pPr>
            <a:r>
              <a:rPr lang="en-GB" b="1" dirty="0" smtClean="0"/>
              <a:t> </a:t>
            </a:r>
            <a:r>
              <a:rPr lang="en-GB" b="1" dirty="0" err="1" smtClean="0"/>
              <a:t>scusi</a:t>
            </a:r>
            <a:r>
              <a:rPr lang="en-GB" dirty="0" smtClean="0"/>
              <a:t> (sorry), </a:t>
            </a:r>
            <a:r>
              <a:rPr lang="en-GB" b="1" dirty="0" err="1" smtClean="0"/>
              <a:t>tedeschi</a:t>
            </a:r>
            <a:r>
              <a:rPr lang="en-GB" dirty="0" smtClean="0"/>
              <a:t> (</a:t>
            </a:r>
            <a:r>
              <a:rPr lang="en-GB" dirty="0" err="1" smtClean="0"/>
              <a:t>germans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  <p:pic>
        <p:nvPicPr>
          <p:cNvPr id="14" name="sciare, pesce">
            <a:hlinkClick r:id="" action="ppaction://media"/>
          </p:cNvPr>
          <p:cNvPicPr>
            <a:picLocks noRot="1" noChangeAspect="1"/>
          </p:cNvPicPr>
          <p:nvPr>
            <a:wavAudioFile r:embed="rId2" name="sciare, pesce"/>
          </p:nvPr>
        </p:nvPicPr>
        <p:blipFill>
          <a:blip r:embed="rId5" cstate="print"/>
          <a:stretch>
            <a:fillRect/>
          </a:stretch>
        </p:blipFill>
        <p:spPr>
          <a:xfrm>
            <a:off x="4788024" y="1628800"/>
            <a:ext cx="304800" cy="304800"/>
          </a:xfrm>
          <a:prstGeom prst="rect">
            <a:avLst/>
          </a:prstGeom>
        </p:spPr>
      </p:pic>
      <p:pic>
        <p:nvPicPr>
          <p:cNvPr id="15" name="Scusi tedeschi">
            <a:hlinkClick r:id="" action="ppaction://media"/>
          </p:cNvPr>
          <p:cNvPicPr>
            <a:picLocks noRot="1" noChangeAspect="1"/>
          </p:cNvPicPr>
          <p:nvPr>
            <a:wavAudioFile r:embed="rId3" name="Scusi tedeschi"/>
          </p:nvPr>
        </p:nvPicPr>
        <p:blipFill>
          <a:blip r:embed="rId6" cstate="print"/>
          <a:stretch>
            <a:fillRect/>
          </a:stretch>
        </p:blipFill>
        <p:spPr>
          <a:xfrm>
            <a:off x="4788024" y="270892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8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9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3707904" y="11663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Vowels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03848" y="1124744"/>
            <a:ext cx="1758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A,  E,  I,  O,  U</a:t>
            </a:r>
          </a:p>
          <a:p>
            <a:endParaRPr lang="en-GB" i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043608" y="2276872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Generally you need to say every single vowel. When two or more vowels </a:t>
            </a:r>
            <a:r>
              <a:rPr lang="en-GB" dirty="0" err="1" smtClean="0"/>
              <a:t>accur</a:t>
            </a:r>
            <a:r>
              <a:rPr lang="en-GB" dirty="0" smtClean="0"/>
              <a:t> in a row, they are always pronounced separately, as in </a:t>
            </a:r>
            <a:r>
              <a:rPr lang="en-GB" sz="2000" b="1" dirty="0" smtClean="0"/>
              <a:t>Australia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3356992"/>
            <a:ext cx="6415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Can you read this tricky </a:t>
            </a:r>
            <a:r>
              <a:rPr lang="en-GB" dirty="0" smtClean="0"/>
              <a:t>word?    </a:t>
            </a:r>
            <a:r>
              <a:rPr lang="en-GB" sz="2800" dirty="0" err="1" smtClean="0"/>
              <a:t>aiuola</a:t>
            </a:r>
            <a:r>
              <a:rPr lang="en-GB" sz="2800" dirty="0" smtClean="0"/>
              <a:t>  </a:t>
            </a:r>
            <a:r>
              <a:rPr lang="en-GB" dirty="0" smtClean="0"/>
              <a:t>(flowerbed)</a:t>
            </a:r>
            <a:endParaRPr lang="en-GB" dirty="0"/>
          </a:p>
        </p:txBody>
      </p:sp>
      <p:pic>
        <p:nvPicPr>
          <p:cNvPr id="14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2843808" y="1196752"/>
            <a:ext cx="304800" cy="304800"/>
          </a:xfrm>
          <a:prstGeom prst="rect">
            <a:avLst/>
          </a:prstGeom>
        </p:spPr>
      </p:pic>
      <p:pic>
        <p:nvPicPr>
          <p:cNvPr id="15" name="aiuola">
            <a:hlinkClick r:id="" action="ppaction://media"/>
          </p:cNvPr>
          <p:cNvPicPr>
            <a:picLocks noRot="1" noChangeAspect="1"/>
          </p:cNvPicPr>
          <p:nvPr>
            <a:wavAudioFile r:embed="rId3" name="aiuola"/>
          </p:nvPr>
        </p:nvPicPr>
        <p:blipFill>
          <a:blip r:embed="rId7" cstate="print"/>
          <a:stretch>
            <a:fillRect/>
          </a:stretch>
        </p:blipFill>
        <p:spPr>
          <a:xfrm>
            <a:off x="4644008" y="3212976"/>
            <a:ext cx="304800" cy="304800"/>
          </a:xfrm>
          <a:prstGeom prst="rect">
            <a:avLst/>
          </a:prstGeom>
        </p:spPr>
      </p:pic>
      <p:pic>
        <p:nvPicPr>
          <p:cNvPr id="16" name="Australia">
            <a:hlinkClick r:id="" action="ppaction://media"/>
          </p:cNvPr>
          <p:cNvPicPr>
            <a:picLocks noRot="1" noChangeAspect="1"/>
          </p:cNvPicPr>
          <p:nvPr>
            <a:wavAudioFile r:embed="rId4" name="Australia"/>
          </p:nvPr>
        </p:nvPicPr>
        <p:blipFill>
          <a:blip r:embed="rId6" cstate="print"/>
          <a:stretch>
            <a:fillRect/>
          </a:stretch>
        </p:blipFill>
        <p:spPr>
          <a:xfrm>
            <a:off x="827584" y="2780928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2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508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16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462</TotalTime>
  <Words>444</Words>
  <Application>Microsoft Office PowerPoint</Application>
  <PresentationFormat>On-screen Show (4:3)</PresentationFormat>
  <Paragraphs>68</Paragraphs>
  <Slides>7</Slides>
  <Notes>0</Notes>
  <HiddenSlides>0</HiddenSlides>
  <MMClips>13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 </cp:lastModifiedBy>
  <cp:revision>69</cp:revision>
  <dcterms:created xsi:type="dcterms:W3CDTF">2013-09-09T20:24:04Z</dcterms:created>
  <dcterms:modified xsi:type="dcterms:W3CDTF">2013-09-13T11:25:21Z</dcterms:modified>
</cp:coreProperties>
</file>