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92" r:id="rId3"/>
    <p:sldId id="296" r:id="rId4"/>
    <p:sldId id="297" r:id="rId5"/>
    <p:sldId id="259" r:id="rId6"/>
    <p:sldId id="295" r:id="rId7"/>
    <p:sldId id="298" r:id="rId8"/>
    <p:sldId id="299" r:id="rId9"/>
    <p:sldId id="300" r:id="rId10"/>
    <p:sldId id="276" r:id="rId11"/>
    <p:sldId id="301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3A8E"/>
    <a:srgbClr val="E1B5E1"/>
    <a:srgbClr val="F2DEF2"/>
    <a:srgbClr val="CB7FCB"/>
    <a:srgbClr val="8064A2"/>
    <a:srgbClr val="6C1348"/>
    <a:srgbClr val="005C84"/>
    <a:srgbClr val="007C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795" autoAdjust="0"/>
  </p:normalViewPr>
  <p:slideViewPr>
    <p:cSldViewPr>
      <p:cViewPr varScale="1">
        <p:scale>
          <a:sx n="77" d="100"/>
          <a:sy n="77" d="100"/>
        </p:scale>
        <p:origin x="-95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F4B07D-42DF-4868-A4F8-06D22E6319EA}" type="datetimeFigureOut">
              <a:rPr lang="en-GB" smtClean="0"/>
              <a:t>15/07/2013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517AFF-E427-48FC-A916-93826DF44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4004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D04DA3-2757-423C-A458-97821EF11294}" type="datetimeFigureOut">
              <a:rPr lang="en-GB" smtClean="0"/>
              <a:t>15/07/2013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DC43D-C7EE-4DAE-BF5A-55F9151D6B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200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DC43D-C7EE-4DAE-BF5A-55F9151D6B6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5991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DC43D-C7EE-4DAE-BF5A-55F9151D6B6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9054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DC43D-C7EE-4DAE-BF5A-55F9151D6B61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9054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3AA8A-2D4E-4803-966A-FC7D9195A9B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8799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DC43D-C7EE-4DAE-BF5A-55F9151D6B61}" type="slidenum">
              <a:rPr lang="en-GB" smtClean="0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4828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DC43D-C7EE-4DAE-BF5A-55F9151D6B61}" type="slidenum">
              <a:rPr lang="en-GB" smtClean="0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4828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DC43D-C7EE-4DAE-BF5A-55F9151D6B6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4828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DC43D-C7EE-4DAE-BF5A-55F9151D6B6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4828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DC43D-C7EE-4DAE-BF5A-55F9151D6B6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4828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DC43D-C7EE-4DAE-BF5A-55F9151D6B6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4828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DC43D-C7EE-4DAE-BF5A-55F9151D6B6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482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9127-CC23-4007-BA0E-F999874DA794}" type="datetimeFigureOut">
              <a:rPr lang="en-GB" smtClean="0"/>
              <a:t>15/07/2013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19709-CC7C-4C63-9C6F-FCAE5C2E2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298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9127-CC23-4007-BA0E-F999874DA794}" type="datetimeFigureOut">
              <a:rPr lang="en-GB" smtClean="0"/>
              <a:t>15/07/2013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19709-CC7C-4C63-9C6F-FCAE5C2E2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875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9127-CC23-4007-BA0E-F999874DA794}" type="datetimeFigureOut">
              <a:rPr lang="en-GB" smtClean="0"/>
              <a:t>15/07/2013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19709-CC7C-4C63-9C6F-FCAE5C2E2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93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9127-CC23-4007-BA0E-F999874DA794}" type="datetimeFigureOut">
              <a:rPr lang="en-GB" smtClean="0"/>
              <a:t>15/07/2013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19709-CC7C-4C63-9C6F-FCAE5C2E2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0739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9127-CC23-4007-BA0E-F999874DA794}" type="datetimeFigureOut">
              <a:rPr lang="en-GB" smtClean="0"/>
              <a:t>15/07/2013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19709-CC7C-4C63-9C6F-FCAE5C2E2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768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9127-CC23-4007-BA0E-F999874DA794}" type="datetimeFigureOut">
              <a:rPr lang="en-GB" smtClean="0"/>
              <a:t>15/07/2013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19709-CC7C-4C63-9C6F-FCAE5C2E2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068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9127-CC23-4007-BA0E-F999874DA794}" type="datetimeFigureOut">
              <a:rPr lang="en-GB" smtClean="0"/>
              <a:t>15/07/2013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19709-CC7C-4C63-9C6F-FCAE5C2E2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95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9127-CC23-4007-BA0E-F999874DA794}" type="datetimeFigureOut">
              <a:rPr lang="en-GB" smtClean="0"/>
              <a:t>15/07/2013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19709-CC7C-4C63-9C6F-FCAE5C2E2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944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9127-CC23-4007-BA0E-F999874DA794}" type="datetimeFigureOut">
              <a:rPr lang="en-GB" smtClean="0"/>
              <a:t>15/07/2013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19709-CC7C-4C63-9C6F-FCAE5C2E2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418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9127-CC23-4007-BA0E-F999874DA794}" type="datetimeFigureOut">
              <a:rPr lang="en-GB" smtClean="0"/>
              <a:t>15/07/2013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19709-CC7C-4C63-9C6F-FCAE5C2E2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259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9127-CC23-4007-BA0E-F999874DA794}" type="datetimeFigureOut">
              <a:rPr lang="en-GB" smtClean="0"/>
              <a:t>15/07/2013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19709-CC7C-4C63-9C6F-FCAE5C2E2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7807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B9127-CC23-4007-BA0E-F999874DA794}" type="datetimeFigureOut">
              <a:rPr lang="en-GB" smtClean="0"/>
              <a:t>15/07/2013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19709-CC7C-4C63-9C6F-FCAE5C2E2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211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://www.llas.ac.uk/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humbox.ac.uk/" TargetMode="External"/><Relationship Id="rId3" Type="http://schemas.openxmlformats.org/officeDocument/2006/relationships/hyperlink" Target="http://bit.ly/oerinfokit" TargetMode="External"/><Relationship Id="rId7" Type="http://schemas.openxmlformats.org/officeDocument/2006/relationships/hyperlink" Target="http://www.jorum.ac.uk/" TargetMode="External"/><Relationship Id="rId12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eb2rights.org.uk/" TargetMode="External"/><Relationship Id="rId11" Type="http://schemas.openxmlformats.org/officeDocument/2006/relationships/image" Target="../media/image4.gif"/><Relationship Id="rId5" Type="http://schemas.openxmlformats.org/officeDocument/2006/relationships/hyperlink" Target="http://bit.ly/UKOER3SynthesisReport" TargetMode="External"/><Relationship Id="rId10" Type="http://schemas.openxmlformats.org/officeDocument/2006/relationships/hyperlink" Target="http://loro.open.ac.uk/" TargetMode="External"/><Relationship Id="rId4" Type="http://schemas.openxmlformats.org/officeDocument/2006/relationships/hyperlink" Target="http://www.jisc.ac.uk/" TargetMode="External"/><Relationship Id="rId9" Type="http://schemas.openxmlformats.org/officeDocument/2006/relationships/hyperlink" Target="http://languagebox.ac.uk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cml.ac.uk/shapingthefuture/identity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4.gif"/><Relationship Id="rId4" Type="http://schemas.openxmlformats.org/officeDocument/2006/relationships/hyperlink" Target="http://www.hefce.ac.uk/pubs/hefce/2009/09_41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oerinfoki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9599" y="1628800"/>
            <a:ext cx="8494238" cy="1783023"/>
          </a:xfrm>
        </p:spPr>
        <p:txBody>
          <a:bodyPr anchor="b">
            <a:normAutofit/>
          </a:bodyPr>
          <a:lstStyle/>
          <a:p>
            <a:pPr algn="l"/>
            <a:r>
              <a:rPr lang="en-GB" sz="3200" dirty="0">
                <a:solidFill>
                  <a:schemeClr val="bg1">
                    <a:lumMod val="50000"/>
                  </a:schemeClr>
                </a:solidFill>
                <a:latin typeface="Gill Sans Std Light" pitchFamily="34" charset="0"/>
              </a:rPr>
              <a:t>Shaken and stirred: maximising the benefits of open practice through ‘blended’ OER communities of language </a:t>
            </a:r>
            <a:r>
              <a:rPr lang="en-GB" sz="3200" dirty="0" smtClean="0">
                <a:solidFill>
                  <a:schemeClr val="bg1">
                    <a:lumMod val="50000"/>
                  </a:schemeClr>
                </a:solidFill>
                <a:latin typeface="Gill Sans Std Light" pitchFamily="34" charset="0"/>
              </a:rPr>
              <a:t>teachers</a:t>
            </a:r>
            <a:endParaRPr lang="en-GB" sz="3200" dirty="0">
              <a:solidFill>
                <a:schemeClr val="bg1">
                  <a:lumMod val="50000"/>
                </a:schemeClr>
              </a:solidFill>
              <a:latin typeface="Gill Sans Std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599" y="3789040"/>
            <a:ext cx="7924745" cy="186396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GB" sz="2400" dirty="0" smtClean="0">
                <a:solidFill>
                  <a:schemeClr val="bg1">
                    <a:lumMod val="50000"/>
                  </a:schemeClr>
                </a:solidFill>
                <a:latin typeface="Gill Sans Std Light" pitchFamily="34" charset="0"/>
              </a:rPr>
              <a:t>Kate Borthwick</a:t>
            </a:r>
          </a:p>
          <a:p>
            <a:pPr algn="l"/>
            <a:r>
              <a:rPr lang="en-GB" sz="2400" dirty="0" smtClean="0">
                <a:solidFill>
                  <a:schemeClr val="bg1">
                    <a:lumMod val="50000"/>
                  </a:schemeClr>
                </a:solidFill>
                <a:latin typeface="Gill Sans Std Light" pitchFamily="34" charset="0"/>
              </a:rPr>
              <a:t>University of Southampton</a:t>
            </a:r>
          </a:p>
          <a:p>
            <a:pPr algn="l"/>
            <a:endParaRPr lang="en-GB" sz="2000" dirty="0">
              <a:solidFill>
                <a:schemeClr val="bg1">
                  <a:lumMod val="50000"/>
                </a:schemeClr>
              </a:solidFill>
              <a:latin typeface="Gill Sans Std Light" pitchFamily="34" charset="0"/>
            </a:endParaRPr>
          </a:p>
          <a:p>
            <a:pPr algn="l"/>
            <a:r>
              <a:rPr lang="en-GB" sz="2000" dirty="0" err="1" smtClean="0">
                <a:solidFill>
                  <a:schemeClr val="bg1">
                    <a:lumMod val="50000"/>
                  </a:schemeClr>
                </a:solidFill>
                <a:latin typeface="Gill Sans Std Light" pitchFamily="34" charset="0"/>
              </a:rPr>
              <a:t>WorldCALL</a:t>
            </a: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  <a:latin typeface="Gill Sans Std Light" pitchFamily="34" charset="0"/>
              </a:rPr>
              <a:t>: sustainability and computer assisted language learning</a:t>
            </a:r>
            <a:endParaRPr lang="en-GB" sz="2000" dirty="0">
              <a:solidFill>
                <a:schemeClr val="bg1">
                  <a:lumMod val="50000"/>
                </a:schemeClr>
              </a:solidFill>
              <a:latin typeface="Gill Sans Std Light" pitchFamily="34" charset="0"/>
            </a:endParaRPr>
          </a:p>
          <a:p>
            <a:pPr algn="l"/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  <a:latin typeface="Gill Sans Std Light" pitchFamily="34" charset="0"/>
              </a:rPr>
              <a:t>Glasgow, July 10-13, 2013</a:t>
            </a:r>
            <a:endParaRPr lang="en-GB" sz="1800" dirty="0">
              <a:solidFill>
                <a:schemeClr val="bg1">
                  <a:lumMod val="50000"/>
                </a:schemeClr>
              </a:solidFill>
              <a:latin typeface="Gill Sans Std Light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19599" y="3573016"/>
            <a:ext cx="6575812" cy="0"/>
          </a:xfrm>
          <a:prstGeom prst="line">
            <a:avLst/>
          </a:prstGeom>
          <a:ln w="57150">
            <a:solidFill>
              <a:srgbClr val="8F3A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985" y="260648"/>
            <a:ext cx="3836852" cy="79208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rgbClr val="8F3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683568" y="6021288"/>
            <a:ext cx="280831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>
                <a:solidFill>
                  <a:schemeClr val="bg1"/>
                </a:solidFill>
                <a:latin typeface="Gill Sans MT" pitchFamily="34" charset="0"/>
              </a:rPr>
              <a:t>LLAS</a:t>
            </a:r>
          </a:p>
          <a:p>
            <a:r>
              <a:rPr lang="en-GB" sz="900" dirty="0" smtClean="0">
                <a:solidFill>
                  <a:schemeClr val="bg1"/>
                </a:solidFill>
                <a:latin typeface="Gill Sans MT" pitchFamily="34" charset="0"/>
              </a:rPr>
              <a:t>Centre </a:t>
            </a:r>
            <a:r>
              <a:rPr lang="en-GB" sz="900" dirty="0">
                <a:solidFill>
                  <a:schemeClr val="bg1"/>
                </a:solidFill>
                <a:latin typeface="Gill Sans MT" pitchFamily="34" charset="0"/>
              </a:rPr>
              <a:t>for Languages, Linguistics and Area Studies</a:t>
            </a:r>
            <a:br>
              <a:rPr lang="en-GB" sz="900" dirty="0">
                <a:solidFill>
                  <a:schemeClr val="bg1"/>
                </a:solidFill>
                <a:latin typeface="Gill Sans MT" pitchFamily="34" charset="0"/>
              </a:rPr>
            </a:br>
            <a:r>
              <a:rPr lang="en-GB" sz="900" dirty="0">
                <a:solidFill>
                  <a:schemeClr val="bg1"/>
                </a:solidFill>
                <a:latin typeface="Gill Sans MT" pitchFamily="34" charset="0"/>
              </a:rPr>
              <a:t>University of Southampton </a:t>
            </a:r>
          </a:p>
          <a:p>
            <a:r>
              <a:rPr lang="en-GB" sz="900" dirty="0" smtClean="0">
                <a:solidFill>
                  <a:schemeClr val="bg1"/>
                </a:solidFill>
                <a:latin typeface="Gill Sans MT" pitchFamily="34" charset="0"/>
              </a:rPr>
              <a:t>Southampton, </a:t>
            </a:r>
            <a:r>
              <a:rPr lang="en-GB" sz="900" dirty="0">
                <a:solidFill>
                  <a:schemeClr val="bg1"/>
                </a:solidFill>
                <a:latin typeface="Gill Sans MT" pitchFamily="34" charset="0"/>
              </a:rPr>
              <a:t>SO17 1BJ </a:t>
            </a:r>
            <a:br>
              <a:rPr lang="en-GB" sz="900" dirty="0">
                <a:solidFill>
                  <a:schemeClr val="bg1"/>
                </a:solidFill>
                <a:latin typeface="Gill Sans MT" pitchFamily="34" charset="0"/>
              </a:rPr>
            </a:br>
            <a:r>
              <a:rPr lang="de-DE" sz="900" dirty="0">
                <a:solidFill>
                  <a:schemeClr val="bg1"/>
                </a:solidFill>
                <a:latin typeface="Gill Sans MT" pitchFamily="34" charset="0"/>
              </a:rPr>
              <a:t>+44 (0) 23 8059 6860 </a:t>
            </a:r>
            <a:r>
              <a:rPr lang="en-GB" sz="900" b="1" dirty="0">
                <a:solidFill>
                  <a:schemeClr val="bg1"/>
                </a:solidFill>
                <a:latin typeface="Gill Sans MT" pitchFamily="34" charset="0"/>
              </a:rPr>
              <a:t>|</a:t>
            </a:r>
            <a:r>
              <a:rPr lang="en-GB" sz="900" dirty="0">
                <a:solidFill>
                  <a:schemeClr val="bg1"/>
                </a:solidFill>
                <a:latin typeface="Gill Sans MT" pitchFamily="34" charset="0"/>
              </a:rPr>
              <a:t> </a:t>
            </a:r>
            <a:r>
              <a:rPr lang="en-GB" sz="900" dirty="0" smtClean="0">
                <a:solidFill>
                  <a:schemeClr val="bg1"/>
                </a:solidFill>
                <a:latin typeface="Gill Sans MT" pitchFamily="34" charset="0"/>
              </a:rPr>
              <a:t>@LLASCentre </a:t>
            </a:r>
            <a:r>
              <a:rPr lang="en-GB" sz="900" b="1" dirty="0" smtClean="0">
                <a:solidFill>
                  <a:schemeClr val="bg1"/>
                </a:solidFill>
                <a:latin typeface="Gill Sans MT" pitchFamily="34" charset="0"/>
              </a:rPr>
              <a:t>|</a:t>
            </a:r>
            <a:r>
              <a:rPr lang="en-GB" sz="900" dirty="0">
                <a:solidFill>
                  <a:schemeClr val="bg1"/>
                </a:solidFill>
                <a:latin typeface="Gill Sans MT" pitchFamily="34" charset="0"/>
              </a:rPr>
              <a:t> </a:t>
            </a:r>
            <a:r>
              <a:rPr lang="en-GB" sz="900" dirty="0" smtClean="0">
                <a:solidFill>
                  <a:schemeClr val="bg1"/>
                </a:solidFill>
                <a:latin typeface="Gill Sans MT" pitchFamily="34" charset="0"/>
                <a:hlinkClick r:id="rId4"/>
              </a:rPr>
              <a:t>www.llas.ac.uk</a:t>
            </a:r>
            <a:endParaRPr lang="en-GB" sz="900" dirty="0">
              <a:solidFill>
                <a:schemeClr val="bg1"/>
              </a:solidFill>
              <a:latin typeface="Gill Sans MT" pitchFamily="34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6261" y="6206753"/>
            <a:ext cx="28892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7311" y="5653002"/>
            <a:ext cx="8382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019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424936" cy="4968552"/>
          </a:xfrm>
        </p:spPr>
        <p:txBody>
          <a:bodyPr>
            <a:normAutofit/>
          </a:bodyPr>
          <a:lstStyle/>
          <a:p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Gill Sans Std Light" pitchFamily="34" charset="0"/>
              </a:rPr>
              <a:t>OER </a:t>
            </a:r>
            <a:r>
              <a:rPr lang="en-GB" sz="2400" dirty="0" err="1">
                <a:solidFill>
                  <a:schemeClr val="bg1">
                    <a:lumMod val="50000"/>
                  </a:schemeClr>
                </a:solidFill>
                <a:latin typeface="Gill Sans Std Light" pitchFamily="34" charset="0"/>
              </a:rPr>
              <a:t>Infokit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Gill Sans Std Light" pitchFamily="34" charset="0"/>
              </a:rPr>
              <a:t>: </a:t>
            </a:r>
            <a:r>
              <a:rPr lang="en-GB" sz="2400" b="1" dirty="0">
                <a:hlinkClick r:id="rId3"/>
              </a:rPr>
              <a:t>http://bit.ly/oerinfokit</a:t>
            </a:r>
            <a:endParaRPr lang="en-GB" sz="2400" b="1" dirty="0"/>
          </a:p>
          <a:p>
            <a:r>
              <a:rPr lang="en-GB" sz="2400" dirty="0" smtClean="0">
                <a:solidFill>
                  <a:schemeClr val="bg1">
                    <a:lumMod val="50000"/>
                  </a:schemeClr>
                </a:solidFill>
                <a:latin typeface="Gill Sans Std Light" pitchFamily="34" charset="0"/>
              </a:rPr>
              <a:t>The JISC (info about OER projects): </a:t>
            </a:r>
            <a:r>
              <a:rPr lang="en-GB" sz="2400" dirty="0" smtClean="0">
                <a:solidFill>
                  <a:schemeClr val="bg1">
                    <a:lumMod val="50000"/>
                  </a:schemeClr>
                </a:solidFill>
                <a:latin typeface="Gill Sans Std Light" pitchFamily="34" charset="0"/>
                <a:hlinkClick r:id="rId4"/>
              </a:rPr>
              <a:t>www.jisc.ac.uk</a:t>
            </a:r>
            <a:endParaRPr lang="en-GB" sz="2400" dirty="0" smtClean="0">
              <a:solidFill>
                <a:schemeClr val="bg1">
                  <a:lumMod val="50000"/>
                </a:schemeClr>
              </a:solidFill>
              <a:latin typeface="Gill Sans Std Light" pitchFamily="34" charset="0"/>
            </a:endParaRPr>
          </a:p>
          <a:p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Gill Sans Std Light" pitchFamily="34" charset="0"/>
              </a:rPr>
              <a:t>OER Synthesis and evaluation report </a:t>
            </a:r>
            <a:r>
              <a:rPr lang="en-GB" sz="2400" dirty="0">
                <a:hlinkClick r:id="rId5"/>
              </a:rPr>
              <a:t>http://bit.ly/UKOER3SynthesisReport</a:t>
            </a:r>
            <a:endParaRPr lang="en-GB" sz="2400" dirty="0"/>
          </a:p>
          <a:p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Gill Sans Std Light" pitchFamily="34" charset="0"/>
              </a:rPr>
              <a:t>Copyright advice: 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Gill Sans Std Light" pitchFamily="34" charset="0"/>
                <a:hlinkClick r:id="rId6"/>
              </a:rPr>
              <a:t>http://www.web2rights.org.uk</a:t>
            </a:r>
            <a:r>
              <a:rPr lang="en-GB" sz="2400" dirty="0" smtClean="0">
                <a:solidFill>
                  <a:schemeClr val="bg1">
                    <a:lumMod val="50000"/>
                  </a:schemeClr>
                </a:solidFill>
                <a:latin typeface="Gill Sans Std Light" pitchFamily="34" charset="0"/>
                <a:hlinkClick r:id="rId6"/>
              </a:rPr>
              <a:t>/</a:t>
            </a:r>
            <a:r>
              <a:rPr lang="en-GB" sz="2400" dirty="0" smtClean="0">
                <a:solidFill>
                  <a:schemeClr val="bg1">
                    <a:lumMod val="50000"/>
                  </a:schemeClr>
                </a:solidFill>
                <a:latin typeface="Gill Sans Std Light" pitchFamily="34" charset="0"/>
              </a:rPr>
              <a:t> </a:t>
            </a:r>
            <a:endParaRPr lang="en-GB" sz="2400" dirty="0">
              <a:solidFill>
                <a:schemeClr val="bg1">
                  <a:lumMod val="50000"/>
                </a:schemeClr>
              </a:solidFill>
              <a:latin typeface="Gill Sans Std Light" pitchFamily="34" charset="0"/>
            </a:endParaRPr>
          </a:p>
          <a:p>
            <a:pPr marL="0" indent="0">
              <a:buNone/>
            </a:pPr>
            <a:r>
              <a:rPr lang="en-GB" sz="2400" b="1" dirty="0" smtClean="0"/>
              <a:t>Some repositories:</a:t>
            </a:r>
          </a:p>
          <a:p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Gill Sans Std Light" pitchFamily="34" charset="0"/>
              </a:rPr>
              <a:t>Jorum: 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Gill Sans Std Light" pitchFamily="34" charset="0"/>
                <a:hlinkClick r:id="rId7"/>
              </a:rPr>
              <a:t>www.jorum.ac.uk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Gill Sans Std Light" pitchFamily="34" charset="0"/>
              </a:rPr>
              <a:t> </a:t>
            </a:r>
          </a:p>
          <a:p>
            <a:r>
              <a:rPr lang="en-GB" sz="2400" dirty="0" err="1" smtClean="0">
                <a:solidFill>
                  <a:schemeClr val="bg1">
                    <a:lumMod val="50000"/>
                  </a:schemeClr>
                </a:solidFill>
                <a:latin typeface="Gill Sans Std Light" pitchFamily="34" charset="0"/>
              </a:rPr>
              <a:t>HumBox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Gill Sans Std Light" pitchFamily="34" charset="0"/>
              </a:rPr>
              <a:t>: </a:t>
            </a:r>
            <a:r>
              <a:rPr lang="en-GB" sz="2400" dirty="0" smtClean="0">
                <a:solidFill>
                  <a:schemeClr val="bg1">
                    <a:lumMod val="50000"/>
                  </a:schemeClr>
                </a:solidFill>
                <a:latin typeface="Gill Sans Std Light" pitchFamily="34" charset="0"/>
                <a:hlinkClick r:id="rId8"/>
              </a:rPr>
              <a:t>www.humbox.ac.uk</a:t>
            </a:r>
            <a:endParaRPr lang="en-GB" sz="2400" dirty="0" smtClean="0">
              <a:solidFill>
                <a:schemeClr val="bg1">
                  <a:lumMod val="50000"/>
                </a:schemeClr>
              </a:solidFill>
              <a:latin typeface="Gill Sans Std Light" pitchFamily="34" charset="0"/>
            </a:endParaRPr>
          </a:p>
          <a:p>
            <a:r>
              <a:rPr lang="en-GB" sz="2400" dirty="0" err="1" smtClean="0">
                <a:solidFill>
                  <a:schemeClr val="bg1">
                    <a:lumMod val="50000"/>
                  </a:schemeClr>
                </a:solidFill>
                <a:latin typeface="Gill Sans Std Light" pitchFamily="34" charset="0"/>
              </a:rPr>
              <a:t>LanguageBox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Gill Sans Std Light" pitchFamily="34" charset="0"/>
              </a:rPr>
              <a:t>: 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Gill Sans Std Light" pitchFamily="34" charset="0"/>
                <a:hlinkClick r:id="rId9"/>
              </a:rPr>
              <a:t>http://</a:t>
            </a:r>
            <a:r>
              <a:rPr lang="en-GB" sz="2400" dirty="0" smtClean="0">
                <a:solidFill>
                  <a:schemeClr val="bg1">
                    <a:lumMod val="50000"/>
                  </a:schemeClr>
                </a:solidFill>
                <a:latin typeface="Gill Sans Std Light" pitchFamily="34" charset="0"/>
                <a:hlinkClick r:id="rId9"/>
              </a:rPr>
              <a:t>languagebox.ac.uk</a:t>
            </a:r>
            <a:endParaRPr lang="en-GB" sz="2400" dirty="0" smtClean="0">
              <a:solidFill>
                <a:schemeClr val="bg1">
                  <a:lumMod val="50000"/>
                </a:schemeClr>
              </a:solidFill>
              <a:latin typeface="Gill Sans Std Light" pitchFamily="34" charset="0"/>
            </a:endParaRPr>
          </a:p>
          <a:p>
            <a:r>
              <a:rPr lang="en-GB" sz="2400" dirty="0" smtClean="0">
                <a:solidFill>
                  <a:schemeClr val="bg1">
                    <a:lumMod val="50000"/>
                  </a:schemeClr>
                </a:solidFill>
                <a:latin typeface="Gill Sans Std Light" pitchFamily="34" charset="0"/>
              </a:rPr>
              <a:t>LORO (Language Open Resources Online): 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Gill Sans Std Light" pitchFamily="34" charset="0"/>
                <a:hlinkClick r:id="rId10"/>
              </a:rPr>
              <a:t>http://loro.open.ac.uk</a:t>
            </a:r>
            <a:r>
              <a:rPr lang="en-GB" sz="2400" dirty="0" smtClean="0">
                <a:solidFill>
                  <a:schemeClr val="bg1">
                    <a:lumMod val="50000"/>
                  </a:schemeClr>
                </a:solidFill>
                <a:latin typeface="Gill Sans Std Light" pitchFamily="34" charset="0"/>
                <a:hlinkClick r:id="rId10"/>
              </a:rPr>
              <a:t>/</a:t>
            </a:r>
            <a:r>
              <a:rPr lang="en-GB" sz="2400" dirty="0" smtClean="0">
                <a:solidFill>
                  <a:schemeClr val="bg1">
                    <a:lumMod val="50000"/>
                  </a:schemeClr>
                </a:solidFill>
                <a:latin typeface="Gill Sans Std Light" pitchFamily="34" charset="0"/>
              </a:rPr>
              <a:t> </a:t>
            </a:r>
          </a:p>
          <a:p>
            <a:pPr marL="0" indent="0">
              <a:buNone/>
            </a:pPr>
            <a:endParaRPr lang="en-GB" sz="2400" dirty="0" smtClean="0">
              <a:solidFill>
                <a:schemeClr val="bg1">
                  <a:lumMod val="50000"/>
                </a:schemeClr>
              </a:solidFill>
              <a:latin typeface="Gill Sans Std Light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562" y="260648"/>
            <a:ext cx="8280920" cy="864096"/>
          </a:xfrm>
        </p:spPr>
        <p:txBody>
          <a:bodyPr>
            <a:noAutofit/>
          </a:bodyPr>
          <a:lstStyle/>
          <a:p>
            <a:pPr algn="r"/>
            <a:r>
              <a:rPr lang="en-GB" sz="3200" b="1" dirty="0">
                <a:solidFill>
                  <a:srgbClr val="8F3A8E"/>
                </a:solidFill>
                <a:latin typeface="Gill Sans Std" pitchFamily="34" charset="0"/>
              </a:rPr>
              <a:t>Useful links for info and advice (OERs)</a:t>
            </a:r>
            <a:endParaRPr lang="en-GB" sz="3200" b="1" dirty="0">
              <a:solidFill>
                <a:srgbClr val="8F3A8E"/>
              </a:solidFill>
              <a:effectLst/>
              <a:latin typeface="Gill Sans Std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rgbClr val="8F3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165304"/>
            <a:ext cx="2376264" cy="567174"/>
          </a:xfrm>
          <a:prstGeom prst="rect">
            <a:avLst/>
          </a:prstGeom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6261" y="6206753"/>
            <a:ext cx="28892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909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424936" cy="4968552"/>
          </a:xfrm>
        </p:spPr>
        <p:txBody>
          <a:bodyPr>
            <a:normAutofit/>
          </a:bodyPr>
          <a:lstStyle/>
          <a:p>
            <a:r>
              <a:rPr lang="en-GB" sz="2400" dirty="0"/>
              <a:t>Coleman, J. 2004, Modern Languages in British universities: past and present, Arts and Humanities in Higher Education, 3(2), 147–162.</a:t>
            </a:r>
          </a:p>
          <a:p>
            <a:r>
              <a:rPr lang="en-GB" sz="2400" dirty="0" err="1"/>
              <a:t>Klapper</a:t>
            </a:r>
            <a:r>
              <a:rPr lang="en-GB" sz="2400" dirty="0"/>
              <a:t>, J. 2006, Understanding and Developing Good Practice: Language Teaching in Higher Education. London: CILT. </a:t>
            </a:r>
          </a:p>
          <a:p>
            <a:r>
              <a:rPr lang="en-GB" sz="2400" dirty="0"/>
              <a:t>Howarth, P. 2011, Language Centres and Academic Departments. Available online: </a:t>
            </a:r>
            <a:r>
              <a:rPr lang="en-GB" sz="2400" dirty="0">
                <a:hlinkClick r:id="rId3"/>
              </a:rPr>
              <a:t>http://www.ucml.ac.uk/shapingthefuture/identity</a:t>
            </a:r>
            <a:endParaRPr lang="en-GB" sz="2400" dirty="0"/>
          </a:p>
          <a:p>
            <a:r>
              <a:rPr lang="en-GB" sz="2400" dirty="0"/>
              <a:t>Review of Modern Foreign Languages provision in higher education in England, HEFCE, by M. Worton: </a:t>
            </a:r>
            <a:r>
              <a:rPr lang="en-GB" sz="2400" dirty="0">
                <a:hlinkClick r:id="rId4"/>
              </a:rPr>
              <a:t>http://www.hefce.ac.uk/pubs/hefce/2009/09_41/</a:t>
            </a:r>
            <a:r>
              <a:rPr lang="en-GB" sz="2400" dirty="0"/>
              <a:t> </a:t>
            </a:r>
            <a:endParaRPr lang="en-GB" sz="2400" dirty="0">
              <a:solidFill>
                <a:schemeClr val="bg1">
                  <a:lumMod val="50000"/>
                </a:schemeClr>
              </a:solidFill>
              <a:latin typeface="Gill Sans Std Light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562" y="260648"/>
            <a:ext cx="8280920" cy="864096"/>
          </a:xfrm>
        </p:spPr>
        <p:txBody>
          <a:bodyPr>
            <a:noAutofit/>
          </a:bodyPr>
          <a:lstStyle/>
          <a:p>
            <a:pPr algn="r"/>
            <a:r>
              <a:rPr lang="en-GB" sz="3200" b="1" dirty="0" smtClean="0">
                <a:solidFill>
                  <a:srgbClr val="8F3A8E"/>
                </a:solidFill>
                <a:latin typeface="Gill Sans Std" pitchFamily="34" charset="0"/>
              </a:rPr>
              <a:t>References</a:t>
            </a:r>
            <a:endParaRPr lang="en-GB" sz="3200" b="1" dirty="0">
              <a:solidFill>
                <a:srgbClr val="8F3A8E"/>
              </a:solidFill>
              <a:effectLst/>
              <a:latin typeface="Gill Sans Std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rgbClr val="8F3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165304"/>
            <a:ext cx="2376264" cy="567174"/>
          </a:xfrm>
          <a:prstGeom prst="rect">
            <a:avLst/>
          </a:prstGeom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6261" y="6206753"/>
            <a:ext cx="28892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318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013576" cy="4248472"/>
          </a:xfrm>
        </p:spPr>
        <p:txBody>
          <a:bodyPr>
            <a:normAutofit/>
          </a:bodyPr>
          <a:lstStyle/>
          <a:p>
            <a:pPr lvl="0"/>
            <a:r>
              <a:rPr lang="en-GB" sz="2400" dirty="0" smtClean="0">
                <a:latin typeface="Gill Sans Std Light" pitchFamily="34" charset="0"/>
              </a:rPr>
              <a:t>Finding A Voice through Open Resources (JISC)</a:t>
            </a:r>
          </a:p>
          <a:p>
            <a:pPr lvl="0"/>
            <a:r>
              <a:rPr lang="en-GB" sz="2400" dirty="0" smtClean="0">
                <a:latin typeface="Gill Sans Std Light" pitchFamily="34" charset="0"/>
              </a:rPr>
              <a:t>Part-time, hourly-paid language tutors</a:t>
            </a:r>
          </a:p>
          <a:p>
            <a:pPr lvl="0"/>
            <a:r>
              <a:rPr lang="en-GB" sz="2400" dirty="0" smtClean="0">
                <a:latin typeface="Gill Sans Std Light" pitchFamily="34" charset="0"/>
              </a:rPr>
              <a:t>Sharing existing resources</a:t>
            </a:r>
          </a:p>
          <a:p>
            <a:pPr lvl="0"/>
            <a:r>
              <a:rPr lang="en-GB" sz="2400" dirty="0" smtClean="0">
                <a:latin typeface="Gill Sans Std Light" pitchFamily="34" charset="0"/>
              </a:rPr>
              <a:t>Creating new transition resources for prospective university applicants: ‘taste of’ new languages; language study at HE</a:t>
            </a:r>
          </a:p>
          <a:p>
            <a:pPr lvl="0"/>
            <a:r>
              <a:rPr lang="en-GB" sz="2400" dirty="0" smtClean="0">
                <a:latin typeface="Gill Sans Std Light" pitchFamily="34" charset="0"/>
              </a:rPr>
              <a:t>Collaboration: Southampton, SOAS, UCL SSEES, Aston, Newcastle</a:t>
            </a:r>
          </a:p>
          <a:p>
            <a:pPr lvl="0"/>
            <a:endParaRPr lang="en-GB" sz="2400" dirty="0" smtClean="0">
              <a:solidFill>
                <a:schemeClr val="bg1">
                  <a:lumMod val="50000"/>
                </a:schemeClr>
              </a:solidFill>
              <a:latin typeface="Gill Sans Std Light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800" y="260648"/>
            <a:ext cx="8280920" cy="864096"/>
          </a:xfrm>
        </p:spPr>
        <p:txBody>
          <a:bodyPr>
            <a:normAutofit/>
          </a:bodyPr>
          <a:lstStyle/>
          <a:p>
            <a:pPr algn="r"/>
            <a:r>
              <a:rPr lang="en-GB" sz="4000" b="1" dirty="0" smtClean="0">
                <a:solidFill>
                  <a:srgbClr val="8F3A8E"/>
                </a:solidFill>
                <a:effectLst/>
                <a:latin typeface="Gill Sans Std" pitchFamily="34" charset="0"/>
              </a:rPr>
              <a:t>The FAVOR project</a:t>
            </a:r>
            <a:endParaRPr lang="en-GB" sz="4000" b="1" dirty="0">
              <a:solidFill>
                <a:srgbClr val="8F3A8E"/>
              </a:solidFill>
              <a:effectLst/>
              <a:latin typeface="Gill Sans Std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rgbClr val="8F3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165304"/>
            <a:ext cx="2376264" cy="567174"/>
          </a:xfrm>
          <a:prstGeom prst="rect">
            <a:avLst/>
          </a:prstGeom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6261" y="6206753"/>
            <a:ext cx="28892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04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013576" cy="4392488"/>
          </a:xfrm>
        </p:spPr>
        <p:txBody>
          <a:bodyPr>
            <a:normAutofit/>
          </a:bodyPr>
          <a:lstStyle/>
          <a:p>
            <a:pPr>
              <a:tabLst>
                <a:tab pos="360363" algn="l"/>
              </a:tabLst>
            </a:pPr>
            <a:r>
              <a:rPr lang="en-GB" sz="2400" dirty="0" smtClean="0">
                <a:latin typeface="Gill Sans Std Light" pitchFamily="34" charset="0"/>
              </a:rPr>
              <a:t>Often unrecognised and undervalued</a:t>
            </a:r>
          </a:p>
          <a:p>
            <a:pPr>
              <a:tabLst>
                <a:tab pos="360363" algn="l"/>
              </a:tabLst>
            </a:pPr>
            <a:r>
              <a:rPr lang="en-GB" sz="2400" dirty="0" smtClean="0">
                <a:latin typeface="Gill Sans Std Light" pitchFamily="34" charset="0"/>
              </a:rPr>
              <a:t>Employed in ‘Language Centres’ separate from academic </a:t>
            </a:r>
            <a:r>
              <a:rPr lang="en-GB" sz="2400" dirty="0" err="1" smtClean="0">
                <a:latin typeface="Gill Sans Std Light" pitchFamily="34" charset="0"/>
              </a:rPr>
              <a:t>depts</a:t>
            </a:r>
            <a:endParaRPr lang="en-GB" sz="2400" dirty="0" smtClean="0">
              <a:latin typeface="Gill Sans Std Light" pitchFamily="34" charset="0"/>
            </a:endParaRPr>
          </a:p>
          <a:p>
            <a:pPr>
              <a:tabLst>
                <a:tab pos="360363" algn="l"/>
              </a:tabLst>
            </a:pPr>
            <a:r>
              <a:rPr lang="en-GB" sz="2400" dirty="0" smtClean="0">
                <a:latin typeface="Gill Sans Std Light" pitchFamily="34" charset="0"/>
              </a:rPr>
              <a:t>Teaching-only contracts (Coleman, J, 2004)</a:t>
            </a:r>
          </a:p>
          <a:p>
            <a:pPr>
              <a:tabLst>
                <a:tab pos="360363" algn="l"/>
              </a:tabLst>
            </a:pPr>
            <a:r>
              <a:rPr lang="en-GB" sz="2400" dirty="0" smtClean="0">
                <a:latin typeface="Gill Sans Std Light" pitchFamily="34" charset="0"/>
              </a:rPr>
              <a:t>“…</a:t>
            </a:r>
            <a:r>
              <a:rPr lang="en-GB" sz="2400" i="1" dirty="0" smtClean="0">
                <a:latin typeface="Gill Sans Std Light" pitchFamily="34" charset="0"/>
              </a:rPr>
              <a:t>could be forgiven for feeling like second-class citizens</a:t>
            </a:r>
            <a:r>
              <a:rPr lang="en-GB" sz="2400" dirty="0" smtClean="0">
                <a:latin typeface="Gill Sans Std Light" pitchFamily="34" charset="0"/>
              </a:rPr>
              <a:t>,” </a:t>
            </a:r>
            <a:r>
              <a:rPr lang="en-GB" sz="2400" dirty="0" err="1" smtClean="0">
                <a:latin typeface="Gill Sans Std Light" pitchFamily="34" charset="0"/>
              </a:rPr>
              <a:t>Klapper</a:t>
            </a:r>
            <a:r>
              <a:rPr lang="en-GB" sz="2400" dirty="0" smtClean="0">
                <a:latin typeface="Gill Sans Std Light" pitchFamily="34" charset="0"/>
              </a:rPr>
              <a:t>, J. (2006)</a:t>
            </a:r>
          </a:p>
          <a:p>
            <a:pPr>
              <a:tabLst>
                <a:tab pos="360363" algn="l"/>
              </a:tabLst>
            </a:pPr>
            <a:r>
              <a:rPr lang="en-GB" sz="2400" dirty="0" smtClean="0">
                <a:latin typeface="Gill Sans Std Light" pitchFamily="34" charset="0"/>
              </a:rPr>
              <a:t>Intensive teaching schedules</a:t>
            </a:r>
          </a:p>
          <a:p>
            <a:pPr>
              <a:tabLst>
                <a:tab pos="360363" algn="l"/>
              </a:tabLst>
            </a:pPr>
            <a:r>
              <a:rPr lang="en-GB" sz="2400" dirty="0" smtClean="0">
                <a:latin typeface="Gill Sans Std Light" pitchFamily="34" charset="0"/>
              </a:rPr>
              <a:t>Lack of opportunity to engage with academic life and professional development opportunities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rgbClr val="8F3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800" y="260648"/>
            <a:ext cx="8280920" cy="864096"/>
          </a:xfrm>
        </p:spPr>
        <p:txBody>
          <a:bodyPr>
            <a:normAutofit/>
          </a:bodyPr>
          <a:lstStyle/>
          <a:p>
            <a:pPr algn="r"/>
            <a:r>
              <a:rPr lang="en-GB" sz="4000" b="1" dirty="0" smtClean="0">
                <a:solidFill>
                  <a:srgbClr val="8F3A8E"/>
                </a:solidFill>
                <a:latin typeface="Gill Sans Std" pitchFamily="34" charset="0"/>
              </a:rPr>
              <a:t>Issues for hourly-paid tutors</a:t>
            </a:r>
            <a:endParaRPr lang="en-GB" sz="4000" b="1" dirty="0">
              <a:solidFill>
                <a:srgbClr val="8F3A8E"/>
              </a:solidFill>
              <a:effectLst/>
              <a:latin typeface="Gill Sans Std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165304"/>
            <a:ext cx="2376264" cy="567174"/>
          </a:xfrm>
          <a:prstGeom prst="rect">
            <a:avLst/>
          </a:prstGeom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6261" y="6206753"/>
            <a:ext cx="28892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94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013576" cy="4896544"/>
          </a:xfrm>
        </p:spPr>
        <p:txBody>
          <a:bodyPr>
            <a:normAutofit/>
          </a:bodyPr>
          <a:lstStyle/>
          <a:p>
            <a:pPr>
              <a:tabLst>
                <a:tab pos="360363" algn="l"/>
              </a:tabLst>
            </a:pPr>
            <a:r>
              <a:rPr lang="en-GB" sz="2400" dirty="0" smtClean="0">
                <a:latin typeface="Gill Sans Std Light" pitchFamily="34" charset="0"/>
              </a:rPr>
              <a:t>Can demonstrate impact to institution as well as beyond</a:t>
            </a:r>
          </a:p>
          <a:p>
            <a:pPr>
              <a:tabLst>
                <a:tab pos="360363" algn="l"/>
              </a:tabLst>
            </a:pPr>
            <a:r>
              <a:rPr lang="en-GB" sz="2400" dirty="0" smtClean="0">
                <a:latin typeface="Gill Sans Std Light" pitchFamily="34" charset="0"/>
              </a:rPr>
              <a:t>Colleagues who work cross-sector, cross-institution can bring work together under one online profile</a:t>
            </a:r>
          </a:p>
          <a:p>
            <a:pPr>
              <a:tabLst>
                <a:tab pos="360363" algn="l"/>
              </a:tabLst>
            </a:pPr>
            <a:r>
              <a:rPr lang="en-GB" sz="2400" dirty="0" smtClean="0">
                <a:latin typeface="Gill Sans Std Light" pitchFamily="34" charset="0"/>
              </a:rPr>
              <a:t>Facilitates networking locally and beyond</a:t>
            </a:r>
          </a:p>
          <a:p>
            <a:pPr>
              <a:tabLst>
                <a:tab pos="360363" algn="l"/>
              </a:tabLst>
            </a:pPr>
            <a:r>
              <a:rPr lang="en-GB" sz="2400" dirty="0" smtClean="0">
                <a:latin typeface="Gill Sans Std Light" pitchFamily="34" charset="0"/>
              </a:rPr>
              <a:t>Creating new, high quality OERs raises profiles of creators</a:t>
            </a:r>
          </a:p>
          <a:p>
            <a:pPr>
              <a:tabLst>
                <a:tab pos="360363" algn="l"/>
              </a:tabLst>
            </a:pPr>
            <a:r>
              <a:rPr lang="en-GB" sz="2400" dirty="0" smtClean="0">
                <a:latin typeface="Gill Sans Std Light" pitchFamily="34" charset="0"/>
              </a:rPr>
              <a:t>Increases the pool of relevant, adaptable resources available</a:t>
            </a:r>
          </a:p>
          <a:p>
            <a:pPr>
              <a:tabLst>
                <a:tab pos="360363" algn="l"/>
              </a:tabLst>
            </a:pPr>
            <a:r>
              <a:rPr lang="en-GB" sz="2400" dirty="0" smtClean="0">
                <a:latin typeface="Gill Sans Std Light" pitchFamily="34" charset="0"/>
              </a:rPr>
              <a:t>Enhances digital literacy and professional practice</a:t>
            </a:r>
          </a:p>
          <a:p>
            <a:pPr marL="0" indent="0" algn="r">
              <a:buNone/>
              <a:tabLst>
                <a:tab pos="360363" algn="l"/>
              </a:tabLst>
            </a:pPr>
            <a:endParaRPr lang="en-GB" sz="1800" b="1" i="1" dirty="0" smtClean="0"/>
          </a:p>
          <a:p>
            <a:pPr marL="0" indent="0" algn="r">
              <a:buNone/>
              <a:tabLst>
                <a:tab pos="360363" algn="l"/>
              </a:tabLst>
            </a:pPr>
            <a:r>
              <a:rPr lang="en-GB" sz="1800" b="1" i="1" dirty="0" smtClean="0"/>
              <a:t>OER </a:t>
            </a:r>
            <a:r>
              <a:rPr lang="en-GB" sz="1800" b="1" i="1" dirty="0" err="1" smtClean="0"/>
              <a:t>Infokit</a:t>
            </a:r>
            <a:r>
              <a:rPr lang="en-GB" sz="1800" b="1" i="1" dirty="0" smtClean="0"/>
              <a:t>: </a:t>
            </a:r>
            <a:r>
              <a:rPr lang="en-GB" sz="1800" b="1" i="1" dirty="0" smtClean="0">
                <a:hlinkClick r:id="rId3"/>
              </a:rPr>
              <a:t>http</a:t>
            </a:r>
            <a:r>
              <a:rPr lang="en-GB" sz="1800" b="1" i="1" dirty="0">
                <a:hlinkClick r:id="rId3"/>
              </a:rPr>
              <a:t>://bit.ly/oerinfokit</a:t>
            </a:r>
            <a:endParaRPr lang="en-GB" sz="1800" i="1" dirty="0"/>
          </a:p>
          <a:p>
            <a:pPr marL="0" indent="0">
              <a:buNone/>
              <a:tabLst>
                <a:tab pos="360363" algn="l"/>
              </a:tabLst>
            </a:pPr>
            <a:endParaRPr lang="en-GB" sz="2400" dirty="0" smtClean="0">
              <a:latin typeface="Gill Sans Std Light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rgbClr val="8F3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800" y="260648"/>
            <a:ext cx="8280920" cy="864096"/>
          </a:xfrm>
        </p:spPr>
        <p:txBody>
          <a:bodyPr>
            <a:normAutofit/>
          </a:bodyPr>
          <a:lstStyle/>
          <a:p>
            <a:pPr algn="r"/>
            <a:r>
              <a:rPr lang="en-GB" sz="4000" b="1" dirty="0" smtClean="0">
                <a:solidFill>
                  <a:srgbClr val="8F3A8E"/>
                </a:solidFill>
                <a:effectLst/>
                <a:latin typeface="Gill Sans Std" pitchFamily="34" charset="0"/>
              </a:rPr>
              <a:t>Benefits of open practice</a:t>
            </a:r>
            <a:endParaRPr lang="en-GB" sz="4000" b="1" dirty="0">
              <a:solidFill>
                <a:srgbClr val="8F3A8E"/>
              </a:solidFill>
              <a:effectLst/>
              <a:latin typeface="Gill Sans Std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165304"/>
            <a:ext cx="2376264" cy="567174"/>
          </a:xfrm>
          <a:prstGeom prst="rect">
            <a:avLst/>
          </a:prstGeom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6261" y="6206753"/>
            <a:ext cx="28892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899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013576" cy="4536504"/>
          </a:xfrm>
        </p:spPr>
        <p:txBody>
          <a:bodyPr>
            <a:normAutofit fontScale="92500" lnSpcReduction="20000"/>
          </a:bodyPr>
          <a:lstStyle/>
          <a:p>
            <a:pPr>
              <a:tabLst>
                <a:tab pos="360363" algn="l"/>
              </a:tabLst>
            </a:pPr>
            <a:r>
              <a:rPr lang="en-GB" sz="2400" dirty="0" smtClean="0">
                <a:latin typeface="Gill Sans Std Light" pitchFamily="34" charset="0"/>
              </a:rPr>
              <a:t>Enhanced practice </a:t>
            </a:r>
          </a:p>
          <a:p>
            <a:pPr marL="0" indent="0">
              <a:buNone/>
              <a:tabLst>
                <a:tab pos="360363" algn="l"/>
              </a:tabLst>
            </a:pPr>
            <a:r>
              <a:rPr lang="en-GB" sz="2000" dirty="0" smtClean="0">
                <a:latin typeface="Gill Sans Std Light" pitchFamily="34" charset="0"/>
              </a:rPr>
              <a:t>	- new skills acquired</a:t>
            </a:r>
          </a:p>
          <a:p>
            <a:pPr marL="0" indent="0">
              <a:buNone/>
              <a:tabLst>
                <a:tab pos="360363" algn="l"/>
              </a:tabLst>
            </a:pPr>
            <a:r>
              <a:rPr lang="en-GB" sz="2000" i="1" dirty="0"/>
              <a:t>“I’ve learnt a lot. I say thank you very much for the project because for me it was great…now I’m so motivated to learn more.” </a:t>
            </a:r>
            <a:endParaRPr lang="en-GB" sz="2000" i="1" dirty="0" smtClean="0"/>
          </a:p>
          <a:p>
            <a:pPr marL="0" indent="0">
              <a:buNone/>
              <a:tabLst>
                <a:tab pos="360363" algn="l"/>
              </a:tabLst>
            </a:pPr>
            <a:endParaRPr lang="en-GB" sz="2000" i="1" dirty="0" smtClean="0"/>
          </a:p>
          <a:p>
            <a:pPr marL="0" indent="0">
              <a:buNone/>
              <a:tabLst>
                <a:tab pos="360363" algn="l"/>
              </a:tabLst>
            </a:pPr>
            <a:r>
              <a:rPr lang="en-GB" sz="2000" dirty="0" smtClean="0">
                <a:latin typeface="Gill Sans Std Light" pitchFamily="34" charset="0"/>
              </a:rPr>
              <a:t>	- </a:t>
            </a:r>
            <a:r>
              <a:rPr lang="en-GB" sz="2000" dirty="0">
                <a:latin typeface="Gill Sans Std Light" pitchFamily="34" charset="0"/>
              </a:rPr>
              <a:t>enhanced confidence</a:t>
            </a:r>
          </a:p>
          <a:p>
            <a:pPr marL="0" indent="0">
              <a:buNone/>
              <a:tabLst>
                <a:tab pos="360363" algn="l"/>
              </a:tabLst>
            </a:pPr>
            <a:r>
              <a:rPr lang="en-GB" sz="2000" dirty="0"/>
              <a:t>“</a:t>
            </a:r>
            <a:r>
              <a:rPr lang="en-GB" sz="2000" i="1" dirty="0"/>
              <a:t>I know that now, I am more confident in creating my own resources, so I know…I can go and do it faster and more efficiently</a:t>
            </a:r>
            <a:r>
              <a:rPr lang="en-GB" sz="2000" dirty="0"/>
              <a:t>” </a:t>
            </a:r>
            <a:endParaRPr lang="en-GB" sz="2000" dirty="0">
              <a:latin typeface="Gill Sans Std Light" pitchFamily="34" charset="0"/>
            </a:endParaRPr>
          </a:p>
          <a:p>
            <a:pPr marL="0" indent="0">
              <a:buNone/>
              <a:tabLst>
                <a:tab pos="360363" algn="l"/>
              </a:tabLst>
            </a:pPr>
            <a:endParaRPr lang="en-GB" sz="2000" dirty="0" smtClean="0">
              <a:latin typeface="Gill Sans Std Light" pitchFamily="34" charset="0"/>
            </a:endParaRPr>
          </a:p>
          <a:p>
            <a:pPr marL="0" indent="0">
              <a:buNone/>
              <a:tabLst>
                <a:tab pos="360363" algn="l"/>
              </a:tabLst>
            </a:pPr>
            <a:r>
              <a:rPr lang="en-GB" sz="2000" dirty="0">
                <a:latin typeface="Gill Sans Std Light" pitchFamily="34" charset="0"/>
              </a:rPr>
              <a:t>	</a:t>
            </a:r>
            <a:r>
              <a:rPr lang="en-GB" sz="2000" dirty="0" smtClean="0">
                <a:latin typeface="Gill Sans Std Light" pitchFamily="34" charset="0"/>
              </a:rPr>
              <a:t>- improved practice through self-reflection</a:t>
            </a:r>
          </a:p>
          <a:p>
            <a:pPr marL="0" indent="0">
              <a:buNone/>
              <a:tabLst>
                <a:tab pos="360363" algn="l"/>
              </a:tabLst>
            </a:pPr>
            <a:r>
              <a:rPr lang="en-GB" sz="2000" dirty="0">
                <a:latin typeface="Gill Sans Std Light" pitchFamily="34" charset="0"/>
              </a:rPr>
              <a:t>	</a:t>
            </a:r>
            <a:r>
              <a:rPr lang="en-GB" sz="2000" dirty="0" smtClean="0">
                <a:latin typeface="Gill Sans Std Light" pitchFamily="34" charset="0"/>
              </a:rPr>
              <a:t>- improved digital literacy (OER-creation, copyright, use of technology for teaching)</a:t>
            </a:r>
          </a:p>
          <a:p>
            <a:pPr marL="0" indent="0">
              <a:buNone/>
              <a:tabLst>
                <a:tab pos="360363" algn="l"/>
              </a:tabLst>
            </a:pPr>
            <a:endParaRPr lang="en-GB" sz="2000" dirty="0" smtClean="0">
              <a:latin typeface="Gill Sans Std Light" pitchFamily="34" charset="0"/>
            </a:endParaRPr>
          </a:p>
          <a:p>
            <a:pPr>
              <a:tabLst>
                <a:tab pos="360363" algn="l"/>
              </a:tabLst>
            </a:pPr>
            <a:r>
              <a:rPr lang="en-GB" sz="2400" dirty="0" smtClean="0">
                <a:latin typeface="Gill Sans Std Light" pitchFamily="34" charset="0"/>
              </a:rPr>
              <a:t>Increased feeling of ‘belonging’ via public profile and association to institution</a:t>
            </a:r>
          </a:p>
          <a:p>
            <a:pPr marL="0" indent="0">
              <a:buNone/>
              <a:tabLst>
                <a:tab pos="360363" algn="l"/>
              </a:tabLst>
            </a:pPr>
            <a:endParaRPr lang="en-GB" sz="2400" dirty="0" smtClean="0">
              <a:latin typeface="Gill Sans Std Light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rgbClr val="8F3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800" y="260648"/>
            <a:ext cx="8280920" cy="864096"/>
          </a:xfrm>
        </p:spPr>
        <p:txBody>
          <a:bodyPr>
            <a:normAutofit/>
          </a:bodyPr>
          <a:lstStyle/>
          <a:p>
            <a:pPr algn="r"/>
            <a:r>
              <a:rPr lang="en-GB" sz="4000" b="1" dirty="0" smtClean="0">
                <a:solidFill>
                  <a:srgbClr val="8F3A8E"/>
                </a:solidFill>
                <a:latin typeface="Gill Sans Std" pitchFamily="34" charset="0"/>
              </a:rPr>
              <a:t>FAVOR: findings</a:t>
            </a:r>
            <a:endParaRPr lang="en-GB" sz="4000" b="1" dirty="0">
              <a:solidFill>
                <a:srgbClr val="8F3A8E"/>
              </a:solidFill>
              <a:effectLst/>
              <a:latin typeface="Gill Sans Std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165304"/>
            <a:ext cx="2376264" cy="567174"/>
          </a:xfrm>
          <a:prstGeom prst="rect">
            <a:avLst/>
          </a:prstGeom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6261" y="6206753"/>
            <a:ext cx="28892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537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12776"/>
            <a:ext cx="7797552" cy="4320480"/>
          </a:xfrm>
        </p:spPr>
        <p:txBody>
          <a:bodyPr>
            <a:normAutofit fontScale="85000" lnSpcReduction="20000"/>
          </a:bodyPr>
          <a:lstStyle/>
          <a:p>
            <a:pPr>
              <a:tabLst>
                <a:tab pos="360363" algn="l"/>
              </a:tabLst>
            </a:pPr>
            <a:r>
              <a:rPr lang="en-GB" sz="2600" dirty="0" smtClean="0"/>
              <a:t>Change of practice</a:t>
            </a:r>
          </a:p>
          <a:p>
            <a:pPr marL="0" indent="0">
              <a:buNone/>
              <a:tabLst>
                <a:tab pos="360363" algn="l"/>
              </a:tabLst>
            </a:pPr>
            <a:r>
              <a:rPr lang="en-GB" sz="2600" dirty="0" smtClean="0"/>
              <a:t>		- New approaches and skills adopted</a:t>
            </a:r>
          </a:p>
          <a:p>
            <a:pPr marL="0" indent="0">
              <a:buNone/>
              <a:tabLst>
                <a:tab pos="360363" algn="l"/>
              </a:tabLst>
            </a:pPr>
            <a:r>
              <a:rPr lang="en-GB" sz="2600" dirty="0" smtClean="0"/>
              <a:t>		- motivation to try out new methods</a:t>
            </a:r>
          </a:p>
          <a:p>
            <a:pPr marL="0" indent="0">
              <a:buNone/>
              <a:tabLst>
                <a:tab pos="360363" algn="l"/>
              </a:tabLst>
            </a:pPr>
            <a:endParaRPr lang="en-GB" sz="2600" dirty="0"/>
          </a:p>
          <a:p>
            <a:pPr marL="0" lvl="0" indent="0">
              <a:buNone/>
              <a:tabLst>
                <a:tab pos="360363" algn="l"/>
              </a:tabLst>
            </a:pPr>
            <a:r>
              <a:rPr lang="en-GB" sz="2600" dirty="0">
                <a:solidFill>
                  <a:prstClr val="black"/>
                </a:solidFill>
              </a:rPr>
              <a:t>“</a:t>
            </a:r>
            <a:r>
              <a:rPr lang="en-GB" sz="2600" i="1" dirty="0">
                <a:solidFill>
                  <a:prstClr val="black"/>
                </a:solidFill>
              </a:rPr>
              <a:t>open practice is a way to work as a teacher, sharing not only resources but ideas, opinions with other teachers and learn from each other</a:t>
            </a:r>
            <a:r>
              <a:rPr lang="en-GB" sz="2600" dirty="0">
                <a:solidFill>
                  <a:prstClr val="black"/>
                </a:solidFill>
              </a:rPr>
              <a:t>.” </a:t>
            </a:r>
            <a:endParaRPr lang="en-GB" sz="2600" dirty="0" smtClean="0">
              <a:solidFill>
                <a:prstClr val="black"/>
              </a:solidFill>
            </a:endParaRPr>
          </a:p>
          <a:p>
            <a:pPr marL="0" lvl="0" indent="0">
              <a:buNone/>
              <a:tabLst>
                <a:tab pos="360363" algn="l"/>
              </a:tabLst>
            </a:pPr>
            <a:endParaRPr lang="en-GB" sz="2600" dirty="0">
              <a:solidFill>
                <a:prstClr val="black"/>
              </a:solidFill>
            </a:endParaRPr>
          </a:p>
          <a:p>
            <a:pPr>
              <a:tabLst>
                <a:tab pos="360363" algn="l"/>
              </a:tabLst>
            </a:pPr>
            <a:r>
              <a:rPr lang="en-GB" sz="2600" dirty="0" smtClean="0">
                <a:solidFill>
                  <a:prstClr val="black"/>
                </a:solidFill>
              </a:rPr>
              <a:t>Sustainability</a:t>
            </a:r>
          </a:p>
          <a:p>
            <a:pPr marL="0" indent="0">
              <a:buNone/>
              <a:tabLst>
                <a:tab pos="360363" algn="l"/>
              </a:tabLst>
            </a:pPr>
            <a:r>
              <a:rPr lang="en-GB" sz="2600" dirty="0">
                <a:solidFill>
                  <a:prstClr val="black"/>
                </a:solidFill>
              </a:rPr>
              <a:t>	</a:t>
            </a:r>
            <a:r>
              <a:rPr lang="en-GB" sz="2600" dirty="0" smtClean="0">
                <a:solidFill>
                  <a:prstClr val="black"/>
                </a:solidFill>
              </a:rPr>
              <a:t>	- use with students</a:t>
            </a:r>
          </a:p>
          <a:p>
            <a:pPr marL="0" indent="0">
              <a:buNone/>
              <a:tabLst>
                <a:tab pos="360363" algn="l"/>
              </a:tabLst>
            </a:pPr>
            <a:r>
              <a:rPr lang="en-GB" sz="2600" dirty="0">
                <a:solidFill>
                  <a:prstClr val="black"/>
                </a:solidFill>
              </a:rPr>
              <a:t>	</a:t>
            </a:r>
            <a:r>
              <a:rPr lang="en-GB" sz="2600" dirty="0" smtClean="0">
                <a:solidFill>
                  <a:prstClr val="black"/>
                </a:solidFill>
              </a:rPr>
              <a:t>	- long-lasting impact on teaching</a:t>
            </a:r>
            <a:endParaRPr lang="en-GB" sz="2600" dirty="0">
              <a:solidFill>
                <a:prstClr val="black"/>
              </a:solidFill>
            </a:endParaRPr>
          </a:p>
          <a:p>
            <a:pPr marL="0" indent="0">
              <a:buNone/>
              <a:tabLst>
                <a:tab pos="360363" algn="l"/>
              </a:tabLst>
            </a:pPr>
            <a:endParaRPr lang="en-GB" sz="2000" dirty="0" smtClean="0">
              <a:latin typeface="Gill Sans Std Light" pitchFamily="34" charset="0"/>
            </a:endParaRPr>
          </a:p>
          <a:p>
            <a:pPr marL="0" indent="0">
              <a:buNone/>
              <a:tabLst>
                <a:tab pos="360363" algn="l"/>
              </a:tabLst>
            </a:pPr>
            <a:r>
              <a:rPr lang="en-GB" sz="2400" dirty="0" smtClean="0">
                <a:latin typeface="Gill Sans Std Light" pitchFamily="34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rgbClr val="8F3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800" y="260648"/>
            <a:ext cx="8280920" cy="864096"/>
          </a:xfrm>
        </p:spPr>
        <p:txBody>
          <a:bodyPr>
            <a:normAutofit/>
          </a:bodyPr>
          <a:lstStyle/>
          <a:p>
            <a:pPr algn="r"/>
            <a:r>
              <a:rPr lang="en-GB" sz="4000" b="1" dirty="0" smtClean="0">
                <a:solidFill>
                  <a:srgbClr val="8F3A8E"/>
                </a:solidFill>
                <a:latin typeface="Gill Sans Std" pitchFamily="34" charset="0"/>
              </a:rPr>
              <a:t>FAVOR: findings</a:t>
            </a:r>
            <a:endParaRPr lang="en-GB" sz="4000" b="1" dirty="0">
              <a:solidFill>
                <a:srgbClr val="8F3A8E"/>
              </a:solidFill>
              <a:effectLst/>
              <a:latin typeface="Gill Sans Std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165304"/>
            <a:ext cx="2376264" cy="567174"/>
          </a:xfrm>
          <a:prstGeom prst="rect">
            <a:avLst/>
          </a:prstGeom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6261" y="6206753"/>
            <a:ext cx="28892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943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196752"/>
            <a:ext cx="7797552" cy="4536504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360363" algn="l"/>
              </a:tabLst>
            </a:pPr>
            <a:r>
              <a:rPr lang="en-GB" sz="2000" dirty="0" smtClean="0">
                <a:latin typeface="Gill Sans Std Light" pitchFamily="34" charset="0"/>
              </a:rPr>
              <a:t>Offline:</a:t>
            </a:r>
          </a:p>
          <a:p>
            <a:pPr>
              <a:tabLst>
                <a:tab pos="360363" algn="l"/>
              </a:tabLst>
            </a:pPr>
            <a:r>
              <a:rPr lang="en-GB" sz="2000" dirty="0" smtClean="0">
                <a:latin typeface="Gill Sans Std Light" pitchFamily="34" charset="0"/>
              </a:rPr>
              <a:t>Coordinator at each partner institution who recruited and managed at least 5 language tutors</a:t>
            </a:r>
          </a:p>
          <a:p>
            <a:pPr>
              <a:tabLst>
                <a:tab pos="360363" algn="l"/>
              </a:tabLst>
            </a:pPr>
            <a:r>
              <a:rPr lang="en-GB" sz="2000" dirty="0" smtClean="0">
                <a:latin typeface="Gill Sans Std Light" pitchFamily="34" charset="0"/>
              </a:rPr>
              <a:t>Each group met locally offline to share ideas, discuss what to publish, challenges of ‘going open’, peer review work</a:t>
            </a:r>
          </a:p>
          <a:p>
            <a:pPr>
              <a:tabLst>
                <a:tab pos="360363" algn="l"/>
              </a:tabLst>
            </a:pPr>
            <a:r>
              <a:rPr lang="en-GB" sz="2000" dirty="0" smtClean="0">
                <a:latin typeface="Gill Sans Std Light" pitchFamily="34" charset="0"/>
              </a:rPr>
              <a:t>Groups responsible for managing their own engagement with the project, times/places to meet </a:t>
            </a:r>
            <a:r>
              <a:rPr lang="en-GB" sz="2000" dirty="0" err="1" smtClean="0">
                <a:latin typeface="Gill Sans Std Light" pitchFamily="34" charset="0"/>
              </a:rPr>
              <a:t>etc</a:t>
            </a:r>
            <a:endParaRPr lang="en-GB" sz="2000" dirty="0" smtClean="0">
              <a:latin typeface="Gill Sans Std Light" pitchFamily="34" charset="0"/>
            </a:endParaRPr>
          </a:p>
          <a:p>
            <a:pPr>
              <a:tabLst>
                <a:tab pos="360363" algn="l"/>
              </a:tabLst>
            </a:pPr>
            <a:r>
              <a:rPr lang="en-GB" sz="2000" dirty="0" smtClean="0">
                <a:latin typeface="Gill Sans Std Light" pitchFamily="34" charset="0"/>
              </a:rPr>
              <a:t>Coordinators met offline and online with management team</a:t>
            </a:r>
            <a:endParaRPr lang="en-GB" sz="2400" dirty="0">
              <a:latin typeface="Gill Sans Std Light" pitchFamily="34" charset="0"/>
            </a:endParaRPr>
          </a:p>
          <a:p>
            <a:pPr marL="0" indent="0">
              <a:buNone/>
              <a:tabLst>
                <a:tab pos="360363" algn="l"/>
              </a:tabLst>
            </a:pPr>
            <a:endParaRPr lang="en-GB" sz="2000" dirty="0" smtClean="0">
              <a:latin typeface="Gill Sans Std Light" pitchFamily="34" charset="0"/>
            </a:endParaRPr>
          </a:p>
          <a:p>
            <a:pPr marL="0" indent="0">
              <a:buNone/>
              <a:tabLst>
                <a:tab pos="360363" algn="l"/>
              </a:tabLst>
            </a:pPr>
            <a:r>
              <a:rPr lang="en-GB" sz="2000" dirty="0" smtClean="0">
                <a:latin typeface="Gill Sans Std Light" pitchFamily="34" charset="0"/>
              </a:rPr>
              <a:t>Online:</a:t>
            </a:r>
          </a:p>
          <a:p>
            <a:pPr>
              <a:tabLst>
                <a:tab pos="360363" algn="l"/>
              </a:tabLst>
            </a:pPr>
            <a:r>
              <a:rPr lang="en-GB" sz="2000" dirty="0" smtClean="0">
                <a:latin typeface="Gill Sans Std Light" pitchFamily="34" charset="0"/>
              </a:rPr>
              <a:t>Wider project team sharing resources via </a:t>
            </a:r>
            <a:r>
              <a:rPr lang="en-GB" sz="2000" dirty="0" err="1" smtClean="0">
                <a:latin typeface="Gill Sans Std Light" pitchFamily="34" charset="0"/>
              </a:rPr>
              <a:t>LanguageBox</a:t>
            </a:r>
            <a:endParaRPr lang="en-GB" sz="2000" dirty="0" smtClean="0">
              <a:latin typeface="Gill Sans Std Light" pitchFamily="34" charset="0"/>
            </a:endParaRPr>
          </a:p>
          <a:p>
            <a:pPr>
              <a:tabLst>
                <a:tab pos="360363" algn="l"/>
              </a:tabLst>
            </a:pPr>
            <a:r>
              <a:rPr lang="en-GB" sz="2000" dirty="0" smtClean="0">
                <a:latin typeface="Gill Sans Std Light" pitchFamily="34" charset="0"/>
              </a:rPr>
              <a:t>Training sessions and online support from management team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rgbClr val="8F3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800" y="260648"/>
            <a:ext cx="8280920" cy="864096"/>
          </a:xfrm>
        </p:spPr>
        <p:txBody>
          <a:bodyPr>
            <a:normAutofit/>
          </a:bodyPr>
          <a:lstStyle/>
          <a:p>
            <a:pPr algn="r"/>
            <a:r>
              <a:rPr lang="en-GB" sz="4000" b="1" dirty="0" smtClean="0">
                <a:solidFill>
                  <a:srgbClr val="8F3A8E"/>
                </a:solidFill>
                <a:latin typeface="Gill Sans Std" pitchFamily="34" charset="0"/>
              </a:rPr>
              <a:t>Blended approach</a:t>
            </a:r>
            <a:endParaRPr lang="en-GB" sz="4000" b="1" dirty="0">
              <a:solidFill>
                <a:srgbClr val="8F3A8E"/>
              </a:solidFill>
              <a:effectLst/>
              <a:latin typeface="Gill Sans Std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165304"/>
            <a:ext cx="2376264" cy="567174"/>
          </a:xfrm>
          <a:prstGeom prst="rect">
            <a:avLst/>
          </a:prstGeom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6261" y="6206753"/>
            <a:ext cx="28892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337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12776"/>
            <a:ext cx="7797552" cy="4320480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360363" algn="l"/>
              </a:tabLst>
            </a:pPr>
            <a:endParaRPr lang="en-GB" sz="2000" dirty="0" smtClean="0">
              <a:latin typeface="Gill Sans Std Light" pitchFamily="34" charset="0"/>
            </a:endParaRPr>
          </a:p>
          <a:p>
            <a:pPr marL="0" indent="0">
              <a:buNone/>
              <a:tabLst>
                <a:tab pos="360363" algn="l"/>
              </a:tabLst>
            </a:pPr>
            <a:r>
              <a:rPr lang="en-GB" sz="2400" dirty="0" smtClean="0">
                <a:latin typeface="Gill Sans Std Light" pitchFamily="34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rgbClr val="8F3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800" y="260648"/>
            <a:ext cx="8280920" cy="864096"/>
          </a:xfrm>
        </p:spPr>
        <p:txBody>
          <a:bodyPr>
            <a:normAutofit/>
          </a:bodyPr>
          <a:lstStyle/>
          <a:p>
            <a:pPr algn="r"/>
            <a:r>
              <a:rPr lang="en-GB" sz="4000" b="1" dirty="0" smtClean="0">
                <a:solidFill>
                  <a:srgbClr val="8F3A8E"/>
                </a:solidFill>
                <a:latin typeface="Gill Sans Std" pitchFamily="34" charset="0"/>
              </a:rPr>
              <a:t>Cycle of support</a:t>
            </a:r>
            <a:endParaRPr lang="en-GB" sz="4000" b="1" dirty="0">
              <a:solidFill>
                <a:srgbClr val="8F3A8E"/>
              </a:solidFill>
              <a:effectLst/>
              <a:latin typeface="Gill Sans Std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165304"/>
            <a:ext cx="2376264" cy="567174"/>
          </a:xfrm>
          <a:prstGeom prst="rect">
            <a:avLst/>
          </a:prstGeom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6261" y="6206753"/>
            <a:ext cx="28892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467544" y="2293782"/>
            <a:ext cx="2592288" cy="2143329"/>
          </a:xfrm>
          <a:prstGeom prst="roundRect">
            <a:avLst/>
          </a:prstGeom>
          <a:noFill/>
          <a:ln>
            <a:solidFill>
              <a:schemeClr val="accent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547325" y="2552226"/>
            <a:ext cx="25202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Offline community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Gave direct support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Peer review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Knowledge exchange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Local networking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Learnt new skills</a:t>
            </a:r>
            <a:endParaRPr lang="en-GB" dirty="0"/>
          </a:p>
        </p:txBody>
      </p:sp>
      <p:sp>
        <p:nvSpPr>
          <p:cNvPr id="11" name="Rounded Rectangle 10"/>
          <p:cNvSpPr/>
          <p:nvPr/>
        </p:nvSpPr>
        <p:spPr>
          <a:xfrm>
            <a:off x="5680780" y="2314322"/>
            <a:ext cx="2736304" cy="2122790"/>
          </a:xfrm>
          <a:prstGeom prst="roundRect">
            <a:avLst/>
          </a:prstGeom>
          <a:noFill/>
          <a:ln>
            <a:solidFill>
              <a:schemeClr val="accent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5845623" y="2410066"/>
            <a:ext cx="278748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Online community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Networking further afield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Ideas, inspiration, encouragement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Knowledge exchange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Peer review</a:t>
            </a:r>
          </a:p>
          <a:p>
            <a:pPr marL="285750" indent="-285750">
              <a:buFontTx/>
              <a:buChar char="-"/>
            </a:pPr>
            <a:endParaRPr lang="en-GB" dirty="0"/>
          </a:p>
        </p:txBody>
      </p:sp>
      <p:sp>
        <p:nvSpPr>
          <p:cNvPr id="14" name="Curved Left Arrow 13"/>
          <p:cNvSpPr/>
          <p:nvPr/>
        </p:nvSpPr>
        <p:spPr>
          <a:xfrm rot="5400000">
            <a:off x="3797191" y="2763648"/>
            <a:ext cx="1080120" cy="4427047"/>
          </a:xfrm>
          <a:prstGeom prst="curvedLeftArrow">
            <a:avLst>
              <a:gd name="adj1" fmla="val 25000"/>
              <a:gd name="adj2" fmla="val 50000"/>
              <a:gd name="adj3" fmla="val 295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" name="Curved Left Arrow 15"/>
          <p:cNvSpPr/>
          <p:nvPr/>
        </p:nvSpPr>
        <p:spPr>
          <a:xfrm rot="-5400000">
            <a:off x="4001814" y="-343815"/>
            <a:ext cx="973836" cy="434300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80855" y="2708920"/>
            <a:ext cx="186640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Boosted confidence to ‘go open’ and in general</a:t>
            </a:r>
          </a:p>
          <a:p>
            <a:endParaRPr lang="en-GB" dirty="0"/>
          </a:p>
          <a:p>
            <a:r>
              <a:rPr lang="en-GB" dirty="0" smtClean="0"/>
              <a:t>More likely to continue ??</a:t>
            </a:r>
            <a:endParaRPr lang="en-GB" dirty="0"/>
          </a:p>
        </p:txBody>
      </p:sp>
      <p:sp>
        <p:nvSpPr>
          <p:cNvPr id="18" name="Left Arrow 17"/>
          <p:cNvSpPr/>
          <p:nvPr/>
        </p:nvSpPr>
        <p:spPr>
          <a:xfrm>
            <a:off x="5381588" y="2708920"/>
            <a:ext cx="299192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2167" y="3575507"/>
            <a:ext cx="328613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067605" y="2532718"/>
            <a:ext cx="328613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3688" y="3718404"/>
            <a:ext cx="328613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250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224" y="1124744"/>
            <a:ext cx="7797552" cy="4320480"/>
          </a:xfrm>
        </p:spPr>
        <p:txBody>
          <a:bodyPr>
            <a:normAutofit fontScale="92500"/>
          </a:bodyPr>
          <a:lstStyle/>
          <a:p>
            <a:pPr marL="0" indent="0">
              <a:buNone/>
              <a:tabLst>
                <a:tab pos="360363" algn="l"/>
              </a:tabLst>
            </a:pPr>
            <a:r>
              <a:rPr lang="en-GB" sz="2400" dirty="0" smtClean="0">
                <a:latin typeface="Gill Sans Std Light" pitchFamily="34" charset="0"/>
              </a:rPr>
              <a:t>Getting started:</a:t>
            </a:r>
          </a:p>
          <a:p>
            <a:pPr>
              <a:tabLst>
                <a:tab pos="360363" algn="l"/>
              </a:tabLst>
            </a:pPr>
            <a:r>
              <a:rPr lang="en-GB" sz="2400" dirty="0" smtClean="0">
                <a:latin typeface="Gill Sans Std Light" pitchFamily="34" charset="0"/>
              </a:rPr>
              <a:t>Devise a materials-creation project to work on (digital) which has an inherent use, interest and value to the group</a:t>
            </a:r>
          </a:p>
          <a:p>
            <a:pPr>
              <a:tabLst>
                <a:tab pos="360363" algn="l"/>
              </a:tabLst>
            </a:pPr>
            <a:r>
              <a:rPr lang="en-GB" sz="2400" dirty="0" smtClean="0">
                <a:latin typeface="Gill Sans Std Light" pitchFamily="34" charset="0"/>
              </a:rPr>
              <a:t>Recruit volunteers to work on it</a:t>
            </a:r>
          </a:p>
          <a:p>
            <a:pPr>
              <a:tabLst>
                <a:tab pos="360363" algn="l"/>
              </a:tabLst>
            </a:pPr>
            <a:r>
              <a:rPr lang="en-GB" sz="2400" dirty="0" smtClean="0">
                <a:latin typeface="Gill Sans Std Light" pitchFamily="34" charset="0"/>
              </a:rPr>
              <a:t>Decide where/when offline meetings might take place</a:t>
            </a:r>
          </a:p>
          <a:p>
            <a:pPr>
              <a:tabLst>
                <a:tab pos="360363" algn="l"/>
              </a:tabLst>
            </a:pPr>
            <a:r>
              <a:rPr lang="en-GB" sz="2400" dirty="0" smtClean="0">
                <a:latin typeface="Gill Sans Std Light" pitchFamily="34" charset="0"/>
              </a:rPr>
              <a:t>Discuss and develop individual materials, but with support and review from the group</a:t>
            </a:r>
          </a:p>
          <a:p>
            <a:pPr>
              <a:tabLst>
                <a:tab pos="360363" algn="l"/>
              </a:tabLst>
            </a:pPr>
            <a:r>
              <a:rPr lang="en-GB" sz="2400" dirty="0" smtClean="0">
                <a:latin typeface="Gill Sans Std Light" pitchFamily="34" charset="0"/>
              </a:rPr>
              <a:t>Publish work openly in a chosen location (use OER </a:t>
            </a:r>
            <a:r>
              <a:rPr lang="en-GB" sz="2400" dirty="0" err="1" smtClean="0">
                <a:latin typeface="Gill Sans Std Light" pitchFamily="34" charset="0"/>
              </a:rPr>
              <a:t>Infokit</a:t>
            </a:r>
            <a:r>
              <a:rPr lang="en-GB" sz="2400" dirty="0" smtClean="0">
                <a:latin typeface="Gill Sans Std Light" pitchFamily="34" charset="0"/>
              </a:rPr>
              <a:t> for advice if necessary)</a:t>
            </a:r>
          </a:p>
          <a:p>
            <a:pPr>
              <a:tabLst>
                <a:tab pos="360363" algn="l"/>
              </a:tabLst>
            </a:pPr>
            <a:r>
              <a:rPr lang="en-GB" sz="2400" dirty="0" smtClean="0">
                <a:latin typeface="Gill Sans Std Light" pitchFamily="34" charset="0"/>
              </a:rPr>
              <a:t>Publicise via local networks and social media</a:t>
            </a:r>
          </a:p>
          <a:p>
            <a:pPr marL="0" indent="0">
              <a:buNone/>
              <a:tabLst>
                <a:tab pos="360363" algn="l"/>
              </a:tabLst>
            </a:pPr>
            <a:r>
              <a:rPr lang="en-GB" sz="2400" dirty="0" smtClean="0">
                <a:latin typeface="Gill Sans Std Light" pitchFamily="34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rgbClr val="8F3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800" y="260648"/>
            <a:ext cx="8262664" cy="864096"/>
          </a:xfrm>
        </p:spPr>
        <p:txBody>
          <a:bodyPr>
            <a:normAutofit/>
          </a:bodyPr>
          <a:lstStyle/>
          <a:p>
            <a:pPr algn="r"/>
            <a:r>
              <a:rPr lang="en-GB" sz="4000" b="1" dirty="0" smtClean="0">
                <a:solidFill>
                  <a:srgbClr val="8F3A8E"/>
                </a:solidFill>
                <a:latin typeface="Gill Sans Std" pitchFamily="34" charset="0"/>
              </a:rPr>
              <a:t>Model</a:t>
            </a:r>
            <a:endParaRPr lang="en-GB" sz="4000" b="1" dirty="0">
              <a:solidFill>
                <a:srgbClr val="8F3A8E"/>
              </a:solidFill>
              <a:effectLst/>
              <a:latin typeface="Gill Sans Std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165304"/>
            <a:ext cx="2376264" cy="567174"/>
          </a:xfrm>
          <a:prstGeom prst="rect">
            <a:avLst/>
          </a:prstGeom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6261" y="6206753"/>
            <a:ext cx="28892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834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2036</TotalTime>
  <Words>603</Words>
  <Application>Microsoft Office PowerPoint</Application>
  <PresentationFormat>On-screen Show (4:3)</PresentationFormat>
  <Paragraphs>117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Shaken and stirred: maximising the benefits of open practice through ‘blended’ OER communities of language teachers</vt:lpstr>
      <vt:lpstr>The FAVOR project</vt:lpstr>
      <vt:lpstr>Issues for hourly-paid tutors</vt:lpstr>
      <vt:lpstr>Benefits of open practice</vt:lpstr>
      <vt:lpstr>FAVOR: findings</vt:lpstr>
      <vt:lpstr>FAVOR: findings</vt:lpstr>
      <vt:lpstr>Blended approach</vt:lpstr>
      <vt:lpstr>Cycle of support</vt:lpstr>
      <vt:lpstr>Model</vt:lpstr>
      <vt:lpstr>Useful links for info and advice (OERs)</vt:lpstr>
      <vt:lpstr>References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title</dc:title>
  <dc:creator>Georgin L.I.</dc:creator>
  <cp:lastModifiedBy>Borthwick K.E.</cp:lastModifiedBy>
  <cp:revision>407</cp:revision>
  <cp:lastPrinted>2013-07-08T12:10:21Z</cp:lastPrinted>
  <dcterms:created xsi:type="dcterms:W3CDTF">2011-06-08T14:55:26Z</dcterms:created>
  <dcterms:modified xsi:type="dcterms:W3CDTF">2013-07-15T12:45:53Z</dcterms:modified>
</cp:coreProperties>
</file>