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90" r:id="rId2"/>
    <p:sldId id="268" r:id="rId3"/>
    <p:sldId id="291" r:id="rId4"/>
    <p:sldId id="285" r:id="rId5"/>
    <p:sldId id="293" r:id="rId6"/>
    <p:sldId id="292" r:id="rId7"/>
    <p:sldId id="259" r:id="rId8"/>
    <p:sldId id="296" r:id="rId9"/>
    <p:sldId id="297" r:id="rId10"/>
    <p:sldId id="298" r:id="rId11"/>
    <p:sldId id="294" r:id="rId12"/>
    <p:sldId id="299" r:id="rId13"/>
    <p:sldId id="300" r:id="rId14"/>
    <p:sldId id="301" r:id="rId15"/>
    <p:sldId id="304" r:id="rId16"/>
    <p:sldId id="307" r:id="rId17"/>
    <p:sldId id="309" r:id="rId18"/>
    <p:sldId id="308" r:id="rId19"/>
    <p:sldId id="276" r:id="rId20"/>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F3A8E"/>
    <a:srgbClr val="E1B5E1"/>
    <a:srgbClr val="F2DEF2"/>
    <a:srgbClr val="CB7FCB"/>
    <a:srgbClr val="8064A2"/>
    <a:srgbClr val="6C1348"/>
    <a:srgbClr val="005C84"/>
    <a:srgbClr val="007C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795" autoAdjust="0"/>
  </p:normalViewPr>
  <p:slideViewPr>
    <p:cSldViewPr>
      <p:cViewPr varScale="1">
        <p:scale>
          <a:sx n="77" d="100"/>
          <a:sy n="77" d="100"/>
        </p:scale>
        <p:origin x="-95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3FF4B07D-42DF-4868-A4F8-06D22E6319EA}" type="datetimeFigureOut">
              <a:rPr lang="en-GB" smtClean="0"/>
              <a:t>20/03/2013</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BC517AFF-E427-48FC-A916-93826DF44A8B}" type="slidenum">
              <a:rPr lang="en-GB" smtClean="0"/>
              <a:t>‹#›</a:t>
            </a:fld>
            <a:endParaRPr lang="en-GB"/>
          </a:p>
        </p:txBody>
      </p:sp>
    </p:spTree>
    <p:extLst>
      <p:ext uri="{BB962C8B-B14F-4D97-AF65-F5344CB8AC3E}">
        <p14:creationId xmlns:p14="http://schemas.microsoft.com/office/powerpoint/2010/main" val="219400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78D04DA3-2757-423C-A458-97821EF11294}" type="datetimeFigureOut">
              <a:rPr lang="en-GB" smtClean="0"/>
              <a:t>20/03/2013</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B32DC43D-C7EE-4DAE-BF5A-55F9151D6B61}" type="slidenum">
              <a:rPr lang="en-GB" smtClean="0"/>
              <a:t>‹#›</a:t>
            </a:fld>
            <a:endParaRPr lang="en-GB"/>
          </a:p>
        </p:txBody>
      </p:sp>
    </p:spTree>
    <p:extLst>
      <p:ext uri="{BB962C8B-B14F-4D97-AF65-F5344CB8AC3E}">
        <p14:creationId xmlns:p14="http://schemas.microsoft.com/office/powerpoint/2010/main" val="2266200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humbox.ac.uk/3664/"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Hello, I’m Kate Borthwick and I am an academic coordinator for </a:t>
            </a:r>
            <a:r>
              <a:rPr lang="en-GB" baseline="0" dirty="0" err="1" smtClean="0"/>
              <a:t>elearning</a:t>
            </a:r>
            <a:r>
              <a:rPr lang="en-GB" baseline="0" dirty="0" smtClean="0"/>
              <a:t> at the Centre for Languages, Linguistics and Area Studies. The Centre for LLAS is based within the University of Southampton, and we are a research and enterprise group which supports and promotes the teaching and learning of languages in all educational sectors. We provide professional development events, resources and engage in research at national and international levels aimed at promoting the learning of languages. I’m going to talk about some of the projects that we have led within the language teacher community, related to OERs and open practice, and some of the other community groups and support services and resources out there on the web.</a:t>
            </a:r>
          </a:p>
        </p:txBody>
      </p:sp>
      <p:sp>
        <p:nvSpPr>
          <p:cNvPr id="4" name="Slide Number Placeholder 3"/>
          <p:cNvSpPr>
            <a:spLocks noGrp="1"/>
          </p:cNvSpPr>
          <p:nvPr>
            <p:ph type="sldNum" sz="quarter" idx="10"/>
          </p:nvPr>
        </p:nvSpPr>
        <p:spPr/>
        <p:txBody>
          <a:bodyPr/>
          <a:lstStyle/>
          <a:p>
            <a:fld id="{B32DC43D-C7EE-4DAE-BF5A-55F9151D6B61}" type="slidenum">
              <a:rPr lang="en-GB" smtClean="0"/>
              <a:t>1</a:t>
            </a:fld>
            <a:endParaRPr lang="en-GB"/>
          </a:p>
        </p:txBody>
      </p:sp>
    </p:spTree>
    <p:extLst>
      <p:ext uri="{BB962C8B-B14F-4D97-AF65-F5344CB8AC3E}">
        <p14:creationId xmlns:p14="http://schemas.microsoft.com/office/powerpoint/2010/main" val="845599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tabLst>
                <a:tab pos="360363" algn="l"/>
              </a:tabLst>
            </a:pPr>
            <a:r>
              <a:rPr lang="en-GB" sz="1200" dirty="0" smtClean="0">
                <a:latin typeface="Gill Sans Std Light" pitchFamily="34" charset="0"/>
              </a:rPr>
              <a:t>The</a:t>
            </a:r>
            <a:r>
              <a:rPr lang="en-GB" sz="1200" baseline="0" dirty="0" smtClean="0">
                <a:latin typeface="Gill Sans Std Light" pitchFamily="34" charset="0"/>
              </a:rPr>
              <a:t> activities taking place at each institution are as follows:</a:t>
            </a:r>
          </a:p>
          <a:p>
            <a:pPr marL="0" indent="0">
              <a:buNone/>
              <a:tabLst>
                <a:tab pos="360363" algn="l"/>
              </a:tabLst>
            </a:pPr>
            <a:endParaRPr lang="en-GB" sz="1200" baseline="0" dirty="0" smtClean="0">
              <a:latin typeface="Gill Sans Std Light"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latin typeface="Gill Sans Std Light" pitchFamily="34" charset="0"/>
              </a:rPr>
              <a:t>Southampton provided the original research. </a:t>
            </a:r>
            <a:r>
              <a:rPr lang="en-GB" dirty="0" smtClean="0"/>
              <a:t>The head researcher who collected the data originally, had few</a:t>
            </a:r>
            <a:r>
              <a:rPr lang="en-GB" baseline="0" dirty="0" smtClean="0"/>
              <a:t> concerns about opening up her data to the world – as you can see from her quotation – she was totally seduced by the concept of her work being used by other students and spreading and expanding in ways she could never have predicted. However she did have some concerns about the integrity of the materials and </a:t>
            </a:r>
            <a:r>
              <a:rPr lang="en-GB" dirty="0" smtClean="0"/>
              <a:t>worries about how the data may be used, or misused, after all these are personal testimonies – she felt it would be important to make sure that metadata and the context of presentation reflected “the spirit in which the materials were collected,” and the team have carefully considered how this material</a:t>
            </a:r>
            <a:r>
              <a:rPr lang="en-GB" baseline="0" dirty="0" smtClean="0"/>
              <a:t> should be presented online and with which creative commons licenses and other descriptive information.</a:t>
            </a:r>
            <a:r>
              <a:rPr lang="en-GB" dirty="0" smtClean="0"/>
              <a:t> She also noted that this particular group of interviewees had experienced extreme cultural oppression, and had a mistrust of officialdom – this meant that the issue of requesting additional permissions for open sharing was one which required great sensitivity. When the material</a:t>
            </a:r>
            <a:r>
              <a:rPr lang="en-GB" baseline="0" dirty="0" smtClean="0"/>
              <a:t> had originally been collected, making it open access had not been envisaged – and this is something, that with increased openness, researchers will need to consider.</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latin typeface="Gill Sans Std Light"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latin typeface="Gill Sans Std Light" pitchFamily="34" charset="0"/>
              </a:rPr>
              <a:t>We have also been digitising and publishing materials.</a:t>
            </a:r>
            <a:endParaRPr lang="en-GB" sz="1200" dirty="0" smtClean="0">
              <a:latin typeface="Gill Sans Std Light" pitchFamily="34" charset="0"/>
            </a:endParaRPr>
          </a:p>
        </p:txBody>
      </p:sp>
      <p:sp>
        <p:nvSpPr>
          <p:cNvPr id="4" name="Slide Number Placeholder 3"/>
          <p:cNvSpPr>
            <a:spLocks noGrp="1"/>
          </p:cNvSpPr>
          <p:nvPr>
            <p:ph type="sldNum" sz="quarter" idx="10"/>
          </p:nvPr>
        </p:nvSpPr>
        <p:spPr/>
        <p:txBody>
          <a:bodyPr/>
          <a:lstStyle/>
          <a:p>
            <a:fld id="{B32DC43D-C7EE-4DAE-BF5A-55F9151D6B61}" type="slidenum">
              <a:rPr lang="en-GB" smtClean="0"/>
              <a:t>10</a:t>
            </a:fld>
            <a:endParaRPr lang="en-GB"/>
          </a:p>
        </p:txBody>
      </p:sp>
    </p:spTree>
    <p:extLst>
      <p:ext uri="{BB962C8B-B14F-4D97-AF65-F5344CB8AC3E}">
        <p14:creationId xmlns:p14="http://schemas.microsoft.com/office/powerpoint/2010/main" val="3364482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tabLst>
                <a:tab pos="360363" algn="l"/>
              </a:tabLst>
            </a:pPr>
            <a:r>
              <a:rPr lang="en-GB" sz="1200" dirty="0" smtClean="0">
                <a:latin typeface="Gill Sans Std Light" pitchFamily="34" charset="0"/>
              </a:rPr>
              <a:t>From a resource</a:t>
            </a:r>
            <a:r>
              <a:rPr lang="en-GB" sz="1200" baseline="0" dirty="0" smtClean="0">
                <a:latin typeface="Gill Sans Std Light" pitchFamily="34" charset="0"/>
              </a:rPr>
              <a:t> point of view, tutors at Southampton are producing learning objects for research skills and have involved students in several aspects of the project: producing synopses in English for each recording, subtitling and checking audio files for clarity.</a:t>
            </a:r>
            <a:endParaRPr lang="en-GB" sz="1200" dirty="0" smtClean="0">
              <a:latin typeface="Gill Sans Std Light" pitchFamily="34" charset="0"/>
            </a:endParaRPr>
          </a:p>
          <a:p>
            <a:pPr marL="0" indent="0">
              <a:buFontTx/>
              <a:buNone/>
            </a:pPr>
            <a:endParaRPr lang="en-GB" dirty="0"/>
          </a:p>
        </p:txBody>
      </p:sp>
      <p:sp>
        <p:nvSpPr>
          <p:cNvPr id="4" name="Slide Number Placeholder 3"/>
          <p:cNvSpPr>
            <a:spLocks noGrp="1"/>
          </p:cNvSpPr>
          <p:nvPr>
            <p:ph type="sldNum" sz="quarter" idx="10"/>
          </p:nvPr>
        </p:nvSpPr>
        <p:spPr/>
        <p:txBody>
          <a:bodyPr/>
          <a:lstStyle/>
          <a:p>
            <a:fld id="{B32DC43D-C7EE-4DAE-BF5A-55F9151D6B61}" type="slidenum">
              <a:rPr lang="en-GB" smtClean="0"/>
              <a:t>11</a:t>
            </a:fld>
            <a:endParaRPr lang="en-GB"/>
          </a:p>
        </p:txBody>
      </p:sp>
    </p:spTree>
    <p:extLst>
      <p:ext uri="{BB962C8B-B14F-4D97-AF65-F5344CB8AC3E}">
        <p14:creationId xmlns:p14="http://schemas.microsoft.com/office/powerpoint/2010/main" val="3364482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smtClean="0"/>
              <a:t>Leeds has created a new module for final year students ‘discovering Spanish</a:t>
            </a:r>
            <a:r>
              <a:rPr lang="en-GB" baseline="0" dirty="0" smtClean="0"/>
              <a:t> voices abroad in a digital world’. This has run in the first semester of this last academic year and involves the preparation and production of a video documentary based on </a:t>
            </a:r>
            <a:r>
              <a:rPr lang="en-GB" baseline="0" dirty="0" err="1" smtClean="0"/>
              <a:t>OpenLIVES</a:t>
            </a:r>
            <a:r>
              <a:rPr lang="en-GB" baseline="0" dirty="0" smtClean="0"/>
              <a:t> materials. It entailed the learning of video production skills, research and interview skills and consideration of ethics and issues around open content and preparation of open content (as videos are intended to be OERs). The partner at Leeds has also produced autonomous learning activities based on OL data and has published all of his teaching content as he has delivered the module.</a:t>
            </a:r>
            <a:endParaRPr lang="en-GB" dirty="0"/>
          </a:p>
        </p:txBody>
      </p:sp>
      <p:sp>
        <p:nvSpPr>
          <p:cNvPr id="4" name="Slide Number Placeholder 3"/>
          <p:cNvSpPr>
            <a:spLocks noGrp="1"/>
          </p:cNvSpPr>
          <p:nvPr>
            <p:ph type="sldNum" sz="quarter" idx="10"/>
          </p:nvPr>
        </p:nvSpPr>
        <p:spPr/>
        <p:txBody>
          <a:bodyPr/>
          <a:lstStyle/>
          <a:p>
            <a:fld id="{B32DC43D-C7EE-4DAE-BF5A-55F9151D6B61}" type="slidenum">
              <a:rPr lang="en-GB" smtClean="0"/>
              <a:t>12</a:t>
            </a:fld>
            <a:endParaRPr lang="en-GB"/>
          </a:p>
        </p:txBody>
      </p:sp>
    </p:spTree>
    <p:extLst>
      <p:ext uri="{BB962C8B-B14F-4D97-AF65-F5344CB8AC3E}">
        <p14:creationId xmlns:p14="http://schemas.microsoft.com/office/powerpoint/2010/main" val="3364482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GB" dirty="0" smtClean="0">
                <a:latin typeface="Gill Sans Std Light" pitchFamily="34" charset="0"/>
              </a:rPr>
              <a:t>creation of interactive magazines – using a magazine software, these magazines</a:t>
            </a:r>
            <a:r>
              <a:rPr lang="en-GB" baseline="0" dirty="0" smtClean="0">
                <a:latin typeface="Gill Sans Std Light" pitchFamily="34" charset="0"/>
              </a:rPr>
              <a:t> can be leafed through and feature a range of primary and secondary sources which students found and copyright cleared</a:t>
            </a:r>
            <a:endParaRPr lang="en-GB" dirty="0" smtClean="0">
              <a:latin typeface="Gill Sans Std Light" pitchFamily="34" charset="0"/>
            </a:endParaRPr>
          </a:p>
          <a:p>
            <a:pPr marL="285750" indent="-285750">
              <a:buFontTx/>
              <a:buChar char="-"/>
            </a:pPr>
            <a:r>
              <a:rPr lang="en-GB" dirty="0" smtClean="0">
                <a:latin typeface="Gill Sans Std Light" pitchFamily="34" charset="0"/>
              </a:rPr>
              <a:t>Student videos describing experiences researching</a:t>
            </a:r>
            <a:r>
              <a:rPr lang="en-GB" baseline="0" dirty="0" smtClean="0">
                <a:latin typeface="Gill Sans Std Light" pitchFamily="34" charset="0"/>
              </a:rPr>
              <a:t> and creating magazines – these are available on </a:t>
            </a:r>
            <a:r>
              <a:rPr lang="en-GB" baseline="0" dirty="0" err="1" smtClean="0">
                <a:latin typeface="Gill Sans Std Light" pitchFamily="34" charset="0"/>
              </a:rPr>
              <a:t>HumBox</a:t>
            </a:r>
            <a:endParaRPr lang="en-GB" baseline="0" dirty="0" smtClean="0">
              <a:latin typeface="Gill Sans Std Light" pitchFamily="34" charset="0"/>
            </a:endParaRPr>
          </a:p>
          <a:p>
            <a:pPr marL="285750" indent="-285750">
              <a:buFontTx/>
              <a:buChar char="-"/>
            </a:pPr>
            <a:r>
              <a:rPr lang="en-GB" baseline="0" dirty="0" smtClean="0">
                <a:latin typeface="Gill Sans Std Light" pitchFamily="34" charset="0"/>
              </a:rPr>
              <a:t>Miguel (our partner at Portsmouth), got his students to record questions to put to one of the </a:t>
            </a:r>
            <a:r>
              <a:rPr lang="en-GB" baseline="0" dirty="0" err="1" smtClean="0">
                <a:latin typeface="Gill Sans Std Light" pitchFamily="34" charset="0"/>
              </a:rPr>
              <a:t>OpenLIVES</a:t>
            </a:r>
            <a:r>
              <a:rPr lang="en-GB" baseline="0" dirty="0" smtClean="0">
                <a:latin typeface="Gill Sans Std Light" pitchFamily="34" charset="0"/>
              </a:rPr>
              <a:t> interviewees, Germinal Luis Fernandez, and then he went to Spain to put these questions to him and record the answers. [This video is on Humbox – and it was subtitled by students at Southampton in a fabulous inter-institutional collaboration].</a:t>
            </a:r>
          </a:p>
          <a:p>
            <a:pPr marL="285750" indent="-285750">
              <a:buFontTx/>
              <a:buChar char="-"/>
            </a:pPr>
            <a:r>
              <a:rPr lang="en-GB" baseline="0" dirty="0" smtClean="0">
                <a:latin typeface="Gill Sans Std Light" pitchFamily="34" charset="0"/>
              </a:rPr>
              <a:t>In this semester, Miguel is using the student-created material with beginner students and final year students encouraging them to produce activities related to OL data.</a:t>
            </a:r>
            <a:endParaRPr lang="en-GB" dirty="0" smtClean="0">
              <a:latin typeface="Gill Sans Std Light" pitchFamily="34" charset="0"/>
            </a:endParaRPr>
          </a:p>
        </p:txBody>
      </p:sp>
      <p:sp>
        <p:nvSpPr>
          <p:cNvPr id="4" name="Slide Number Placeholder 3"/>
          <p:cNvSpPr>
            <a:spLocks noGrp="1"/>
          </p:cNvSpPr>
          <p:nvPr>
            <p:ph type="sldNum" sz="quarter" idx="10"/>
          </p:nvPr>
        </p:nvSpPr>
        <p:spPr/>
        <p:txBody>
          <a:bodyPr/>
          <a:lstStyle/>
          <a:p>
            <a:fld id="{B32DC43D-C7EE-4DAE-BF5A-55F9151D6B61}" type="slidenum">
              <a:rPr lang="en-GB" smtClean="0"/>
              <a:t>13</a:t>
            </a:fld>
            <a:endParaRPr lang="en-GB"/>
          </a:p>
        </p:txBody>
      </p:sp>
    </p:spTree>
    <p:extLst>
      <p:ext uri="{BB962C8B-B14F-4D97-AF65-F5344CB8AC3E}">
        <p14:creationId xmlns:p14="http://schemas.microsoft.com/office/powerpoint/2010/main" val="3364482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smtClean="0">
                <a:latin typeface="Gill Sans Std Light" pitchFamily="34" charset="0"/>
              </a:rPr>
              <a:t>So in summary, this project has</a:t>
            </a:r>
            <a:r>
              <a:rPr lang="en-GB" baseline="0" dirty="0" smtClean="0">
                <a:latin typeface="Gill Sans Std Light" pitchFamily="34" charset="0"/>
              </a:rPr>
              <a:t> achieved these things – through the medium of open working:</a:t>
            </a:r>
          </a:p>
          <a:p>
            <a:pPr marL="171450" indent="-171450">
              <a:buFont typeface="Arial" pitchFamily="34" charset="0"/>
              <a:buChar char="•"/>
            </a:pPr>
            <a:r>
              <a:rPr lang="en-GB" b="1" dirty="0" smtClean="0">
                <a:latin typeface="Gill Sans Std Light" pitchFamily="34" charset="0"/>
              </a:rPr>
              <a:t>Preserving</a:t>
            </a:r>
            <a:r>
              <a:rPr lang="en-GB" b="1" baseline="0" dirty="0" smtClean="0">
                <a:latin typeface="Gill Sans Std Light" pitchFamily="34" charset="0"/>
              </a:rPr>
              <a:t> and doing justice to research data</a:t>
            </a:r>
            <a:r>
              <a:rPr lang="en-GB" baseline="0" dirty="0" smtClean="0">
                <a:latin typeface="Gill Sans Std Light" pitchFamily="34" charset="0"/>
              </a:rPr>
              <a:t>: </a:t>
            </a:r>
            <a:r>
              <a:rPr lang="en-GB" dirty="0" smtClean="0">
                <a:latin typeface="Gill Sans Std Light" pitchFamily="34" charset="0"/>
              </a:rPr>
              <a:t>A bank of testimonies has now been created which is making use of data which would otherwise be sitting unused (and unloved) on an office shelf. The people who gave their stories to the researchers were very keen that their experiences should be heard, so in sharing these testimonies as open content we feel we are doing justice to these stories and the people who lived them.</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1" dirty="0" smtClean="0"/>
              <a:t>Producing student-centred teaching resources</a:t>
            </a:r>
            <a:r>
              <a:rPr lang="en-GB" sz="1200" dirty="0" smtClean="0"/>
              <a:t>: </a:t>
            </a:r>
            <a:r>
              <a:rPr lang="en-GB" dirty="0" smtClean="0"/>
              <a:t>In addition to being an archive these oral accounts are now being re-lived through the work that students and teachers are doing with the material in the classroom and beyond. Engaging students with the testimonies has involved classroom-based activities such as creating a magazine article using the data as well as actually helping to prepare the material for publication as OERs, which </a:t>
            </a:r>
            <a:r>
              <a:rPr lang="en-GB" dirty="0" err="1" smtClean="0"/>
              <a:t>inlcudes</a:t>
            </a:r>
            <a:r>
              <a:rPr lang="en-GB" dirty="0" smtClean="0"/>
              <a:t> writing summaries in English of the mainly Spanish language material. Indeed, in one case the students have actually had (indirect) contact with one of the people interviewed during the original research project. Students listened to his testimony then drafted questions to be put to him when their tutor met up with him in Barcelona, where he now lives. The resulting video was then subtitled in English by a different set of students to produce an entirely new OER (see </a:t>
            </a:r>
            <a:r>
              <a:rPr lang="en-GB" dirty="0" smtClean="0">
                <a:hlinkClick r:id="rId3"/>
              </a:rPr>
              <a:t>http://humbox.ac.uk/3664/</a:t>
            </a:r>
            <a:r>
              <a:rPr lang="en-GB" dirty="0" smtClean="0"/>
              <a:t>).</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1" dirty="0" smtClean="0"/>
              <a:t>Curriculum innovation and originality in teaching</a:t>
            </a:r>
            <a:r>
              <a:rPr lang="en-GB" sz="1200" dirty="0" smtClean="0"/>
              <a:t>: </a:t>
            </a:r>
            <a:r>
              <a:rPr lang="en-GB" dirty="0" smtClean="0"/>
              <a:t>This project has also led to innovation in the curriculum with one partner creating a new module based around the material which as been approved and is now in progress. For the project partners, themselves, the sharing of teaching ideas and the opportunity to link research and teaching has been particularly powerful. Talking to each other about the testimonies and how to incorporate them into the classroom has given a whole new lease of life to the research and has inspired some really excellent teaching ideas. Clearly OER does not lead, some might fear, to sameness or lack of originality in teaching as the ways in which the research data is being used and the personal stamp each partner is putting on the material shows how flexible and heterogeneous these OERs can be. They are very much living objects which can be mixed, matched, adapted, expanded, remixed and updated in a wide range of ways, each of which is unique and different.</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b="1" dirty="0" smtClean="0"/>
              <a:t>Beyond education: </a:t>
            </a:r>
            <a:r>
              <a:rPr lang="en-GB" dirty="0" smtClean="0"/>
              <a:t>Out there in the wider world there is the potential for </a:t>
            </a:r>
            <a:r>
              <a:rPr lang="en-GB" dirty="0" err="1" smtClean="0"/>
              <a:t>ongoing</a:t>
            </a:r>
            <a:r>
              <a:rPr lang="en-GB" dirty="0" smtClean="0"/>
              <a:t> interaction with a broad audience who might also be interested in, inspired by and active in using the raw data and the OERs created from it. Putting these very personal stories out into the world is  reaching out to a range of audiences who, it is hoped will, in their turn tell new stories through their engagement with and use of the material.</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b="1" dirty="0" smtClean="0"/>
              <a:t>Collegiality and trust: </a:t>
            </a:r>
            <a:r>
              <a:rPr lang="en-GB" dirty="0" smtClean="0"/>
              <a:t>In the highly competitive world of higher education this project has clearly shown that when colleagues work together across universities as a community of practice collegiality rather than competition prevails. Rather than giving away their institution’s Crown Jewels participants in this project are showing how their work can contribute more jewels to the crown through their creative use of the source material and indeed of the ideas (OERs) of others. </a:t>
            </a:r>
          </a:p>
          <a:p>
            <a:pPr marL="0" indent="0">
              <a:buFontTx/>
              <a:buNone/>
            </a:pPr>
            <a:r>
              <a:rPr lang="en-GB" dirty="0" smtClean="0">
                <a:latin typeface="Gill Sans Std Light" pitchFamily="34" charset="0"/>
              </a:rPr>
              <a:t>This is a project which is bringing</a:t>
            </a:r>
            <a:r>
              <a:rPr lang="en-GB" baseline="0" dirty="0" smtClean="0">
                <a:latin typeface="Gill Sans Std Light" pitchFamily="34" charset="0"/>
              </a:rPr>
              <a:t> open practice and the digital world into the heart of teaching and research and showing how this can be a really good thing.</a:t>
            </a:r>
          </a:p>
          <a:p>
            <a:pPr marL="0" indent="0">
              <a:buFontTx/>
              <a:buNone/>
            </a:pPr>
            <a:endParaRPr lang="en-GB" baseline="0" dirty="0" smtClean="0">
              <a:latin typeface="Gill Sans Std Light" pitchFamily="34" charset="0"/>
            </a:endParaRPr>
          </a:p>
          <a:p>
            <a:pPr marL="0" indent="0">
              <a:buFontTx/>
              <a:buNone/>
            </a:pPr>
            <a:r>
              <a:rPr lang="en-GB" baseline="0" dirty="0" smtClean="0">
                <a:latin typeface="Gill Sans Std Light" pitchFamily="34" charset="0"/>
              </a:rPr>
              <a:t>So I hope you can see that through all of our projects, we have seen an evolution in engagement from language educators with OERs, and also an evolution in understanding about how beneficial open practice can be.</a:t>
            </a:r>
            <a:endParaRPr lang="en-GB" dirty="0" smtClean="0">
              <a:latin typeface="Gill Sans Std Light" pitchFamily="34" charset="0"/>
            </a:endParaRPr>
          </a:p>
        </p:txBody>
      </p:sp>
      <p:sp>
        <p:nvSpPr>
          <p:cNvPr id="4" name="Slide Number Placeholder 3"/>
          <p:cNvSpPr>
            <a:spLocks noGrp="1"/>
          </p:cNvSpPr>
          <p:nvPr>
            <p:ph type="sldNum" sz="quarter" idx="10"/>
          </p:nvPr>
        </p:nvSpPr>
        <p:spPr/>
        <p:txBody>
          <a:bodyPr/>
          <a:lstStyle/>
          <a:p>
            <a:fld id="{B32DC43D-C7EE-4DAE-BF5A-55F9151D6B61}" type="slidenum">
              <a:rPr lang="en-GB" smtClean="0"/>
              <a:t>14</a:t>
            </a:fld>
            <a:endParaRPr lang="en-GB"/>
          </a:p>
        </p:txBody>
      </p:sp>
    </p:spTree>
    <p:extLst>
      <p:ext uri="{BB962C8B-B14F-4D97-AF65-F5344CB8AC3E}">
        <p14:creationId xmlns:p14="http://schemas.microsoft.com/office/powerpoint/2010/main" val="3364482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LLAS Centre</a:t>
            </a:r>
            <a:r>
              <a:rPr lang="en-GB" baseline="0" dirty="0" smtClean="0"/>
              <a:t> is one of several support services available to language teachers. I’m going to mention a few, but please share any others that you know through the chat window.</a:t>
            </a:r>
            <a:endParaRPr lang="en-GB" dirty="0" smtClean="0"/>
          </a:p>
          <a:p>
            <a:endParaRPr lang="en-GB" dirty="0" smtClean="0"/>
          </a:p>
          <a:p>
            <a:r>
              <a:rPr lang="en-GB" dirty="0" smtClean="0"/>
              <a:t>LLAS</a:t>
            </a:r>
            <a:r>
              <a:rPr lang="en-GB" baseline="0" dirty="0" smtClean="0"/>
              <a:t> runs several websites – in addition to the </a:t>
            </a:r>
            <a:r>
              <a:rPr lang="en-GB" baseline="0" dirty="0" err="1" smtClean="0"/>
              <a:t>HumBox</a:t>
            </a:r>
            <a:r>
              <a:rPr lang="en-GB" baseline="0" dirty="0" smtClean="0"/>
              <a:t> and the </a:t>
            </a:r>
            <a:r>
              <a:rPr lang="en-GB" baseline="0" dirty="0" err="1" smtClean="0"/>
              <a:t>LanguageBox</a:t>
            </a:r>
            <a:r>
              <a:rPr lang="en-GB" baseline="0" dirty="0" smtClean="0"/>
              <a:t> – which provides resources and other support for language teachers. Routes into Languages is a UK government funded project which seeks to increase the up-take of languages from school to university and ‘why study languages’ is a website of resources for school pupils, teachers and parents, which aims to interest students in language learning.</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This is complemented by a website called ‘studying</a:t>
            </a:r>
            <a:r>
              <a:rPr lang="en-GB" baseline="0" dirty="0" smtClean="0"/>
              <a:t> languages’ at university, which was largely written by student interns which provides support and information for prospective and current university languages students.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LLAS also holds two big </a:t>
            </a:r>
            <a:r>
              <a:rPr lang="en-GB" baseline="0" dirty="0" err="1" smtClean="0"/>
              <a:t>elearning</a:t>
            </a:r>
            <a:r>
              <a:rPr lang="en-GB" baseline="0" dirty="0" smtClean="0"/>
              <a:t> events each year: a symposium for HE teachers and a conference for teachers.</a:t>
            </a:r>
            <a:endParaRPr lang="en-GB" dirty="0" smtClean="0"/>
          </a:p>
        </p:txBody>
      </p:sp>
      <p:sp>
        <p:nvSpPr>
          <p:cNvPr id="4" name="Slide Number Placeholder 3"/>
          <p:cNvSpPr>
            <a:spLocks noGrp="1"/>
          </p:cNvSpPr>
          <p:nvPr>
            <p:ph type="sldNum" sz="quarter" idx="10"/>
          </p:nvPr>
        </p:nvSpPr>
        <p:spPr/>
        <p:txBody>
          <a:bodyPr/>
          <a:lstStyle/>
          <a:p>
            <a:fld id="{B32DC43D-C7EE-4DAE-BF5A-55F9151D6B61}" type="slidenum">
              <a:rPr lang="en-GB" smtClean="0"/>
              <a:t>15</a:t>
            </a:fld>
            <a:endParaRPr lang="en-GB"/>
          </a:p>
        </p:txBody>
      </p:sp>
    </p:spTree>
    <p:extLst>
      <p:ext uri="{BB962C8B-B14F-4D97-AF65-F5344CB8AC3E}">
        <p14:creationId xmlns:p14="http://schemas.microsoft.com/office/powerpoint/2010/main" val="2061905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Another excellent support</a:t>
            </a:r>
            <a:r>
              <a:rPr lang="en-GB" baseline="0" dirty="0" smtClean="0"/>
              <a:t> service is COERLL. </a:t>
            </a:r>
            <a:r>
              <a:rPr lang="en-GB" dirty="0" smtClean="0"/>
              <a:t>COERLL’s mission is to produce and disseminate</a:t>
            </a:r>
            <a:r>
              <a:rPr lang="en-GB" baseline="0" dirty="0" smtClean="0"/>
              <a:t> OERs, rather than simply online resources, although all of the 15 </a:t>
            </a:r>
            <a:r>
              <a:rPr lang="en-GB" baseline="0" dirty="0" err="1" smtClean="0"/>
              <a:t>centers</a:t>
            </a:r>
            <a:r>
              <a:rPr lang="en-GB" baseline="0" dirty="0" smtClean="0"/>
              <a:t> produces resources. Some of the </a:t>
            </a:r>
            <a:r>
              <a:rPr lang="en-GB" baseline="0" dirty="0" err="1" smtClean="0"/>
              <a:t>centers</a:t>
            </a:r>
            <a:r>
              <a:rPr lang="en-GB" baseline="0" dirty="0" smtClean="0"/>
              <a:t> focus on particular languages, e.g. Asian languages or Slavonic and East European languages. A full list can be found at the COERLL website. This includes LARC, based at San Diego.</a:t>
            </a:r>
          </a:p>
          <a:p>
            <a:endParaRPr lang="en-GB" baseline="0" dirty="0" smtClean="0"/>
          </a:p>
          <a:p>
            <a:r>
              <a:rPr lang="en-GB" baseline="0" dirty="0" smtClean="0"/>
              <a:t>A slide at the end of this presentation will include useful general links to OER sites, with information about how to get started and some of the benefits and challenges of OER.</a:t>
            </a:r>
            <a:endParaRPr lang="en-GB" dirty="0"/>
          </a:p>
        </p:txBody>
      </p:sp>
      <p:sp>
        <p:nvSpPr>
          <p:cNvPr id="4" name="Slide Number Placeholder 3"/>
          <p:cNvSpPr>
            <a:spLocks noGrp="1"/>
          </p:cNvSpPr>
          <p:nvPr>
            <p:ph type="sldNum" sz="quarter" idx="10"/>
          </p:nvPr>
        </p:nvSpPr>
        <p:spPr/>
        <p:txBody>
          <a:bodyPr/>
          <a:lstStyle/>
          <a:p>
            <a:fld id="{B32DC43D-C7EE-4DAE-BF5A-55F9151D6B61}" type="slidenum">
              <a:rPr lang="en-GB" smtClean="0"/>
              <a:t>16</a:t>
            </a:fld>
            <a:endParaRPr lang="en-GB"/>
          </a:p>
        </p:txBody>
      </p:sp>
    </p:spTree>
    <p:extLst>
      <p:ext uri="{BB962C8B-B14F-4D97-AF65-F5344CB8AC3E}">
        <p14:creationId xmlns:p14="http://schemas.microsoft.com/office/powerpoint/2010/main" val="2061905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LARC is another</a:t>
            </a:r>
            <a:r>
              <a:rPr lang="en-GB" baseline="0" dirty="0" smtClean="0"/>
              <a:t> example of one of the 15 Language Resource </a:t>
            </a:r>
            <a:r>
              <a:rPr lang="en-GB" baseline="0" dirty="0" err="1" smtClean="0"/>
              <a:t>Centers</a:t>
            </a:r>
            <a:r>
              <a:rPr lang="en-GB" baseline="0" dirty="0" smtClean="0"/>
              <a:t> funded by the US government. It is based at San Diego State University and offers a range of resources. I’ve included a link at the end of this presentation, to a map which shows all of the </a:t>
            </a:r>
            <a:r>
              <a:rPr lang="en-GB" baseline="0" dirty="0" err="1" smtClean="0"/>
              <a:t>centers</a:t>
            </a:r>
            <a:r>
              <a:rPr lang="en-GB" baseline="0" dirty="0" smtClean="0"/>
              <a:t> and can direct you to each of their websites.</a:t>
            </a:r>
            <a:endParaRPr lang="en-GB" dirty="0"/>
          </a:p>
        </p:txBody>
      </p:sp>
      <p:sp>
        <p:nvSpPr>
          <p:cNvPr id="4" name="Slide Number Placeholder 3"/>
          <p:cNvSpPr>
            <a:spLocks noGrp="1"/>
          </p:cNvSpPr>
          <p:nvPr>
            <p:ph type="sldNum" sz="quarter" idx="10"/>
          </p:nvPr>
        </p:nvSpPr>
        <p:spPr/>
        <p:txBody>
          <a:bodyPr/>
          <a:lstStyle/>
          <a:p>
            <a:fld id="{B32DC43D-C7EE-4DAE-BF5A-55F9151D6B61}" type="slidenum">
              <a:rPr lang="en-GB" smtClean="0"/>
              <a:t>17</a:t>
            </a:fld>
            <a:endParaRPr lang="en-GB"/>
          </a:p>
        </p:txBody>
      </p:sp>
    </p:spTree>
    <p:extLst>
      <p:ext uri="{BB962C8B-B14F-4D97-AF65-F5344CB8AC3E}">
        <p14:creationId xmlns:p14="http://schemas.microsoft.com/office/powerpoint/2010/main" val="2061905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Resources for language learning can be found in all the places</a:t>
            </a:r>
            <a:r>
              <a:rPr lang="en-GB" baseline="0" dirty="0" smtClean="0"/>
              <a:t> we have talked about: LORO, </a:t>
            </a:r>
            <a:r>
              <a:rPr lang="en-GB" baseline="0" dirty="0" err="1" smtClean="0"/>
              <a:t>LanguageBox</a:t>
            </a:r>
            <a:r>
              <a:rPr lang="en-GB" baseline="0" dirty="0" smtClean="0"/>
              <a:t>, </a:t>
            </a:r>
            <a:r>
              <a:rPr lang="en-GB" baseline="0" dirty="0" err="1" smtClean="0"/>
              <a:t>HumBox</a:t>
            </a:r>
            <a:r>
              <a:rPr lang="en-GB" baseline="0" dirty="0" smtClean="0"/>
              <a:t>, </a:t>
            </a:r>
            <a:r>
              <a:rPr lang="en-GB" baseline="0" dirty="0" err="1" smtClean="0"/>
              <a:t>OpenLearn</a:t>
            </a:r>
            <a:r>
              <a:rPr lang="en-GB" baseline="0" dirty="0" smtClean="0"/>
              <a:t>, Jorum, </a:t>
            </a:r>
            <a:r>
              <a:rPr lang="en-GB" baseline="0" dirty="0" err="1" smtClean="0"/>
              <a:t>Xpert</a:t>
            </a:r>
            <a:r>
              <a:rPr lang="en-GB" baseline="0" dirty="0" smtClean="0"/>
              <a:t>, also </a:t>
            </a:r>
            <a:r>
              <a:rPr lang="en-GB" baseline="0" dirty="0" err="1" smtClean="0"/>
              <a:t>iTunesU</a:t>
            </a:r>
            <a:r>
              <a:rPr lang="en-GB" baseline="0" dirty="0" smtClean="0"/>
              <a:t>, institutional open repositories and other sites – there are so many places to find useful resources and information. One way to keep track of all of this is to join a community site and subscribe to their Twitter or Facebook feeds.</a:t>
            </a:r>
          </a:p>
          <a:p>
            <a:endParaRPr lang="en-GB" baseline="0" dirty="0" smtClean="0"/>
          </a:p>
          <a:p>
            <a:r>
              <a:rPr lang="en-GB" baseline="0" dirty="0" smtClean="0"/>
              <a:t>Both LLAS and COERLL have twitter feeds.</a:t>
            </a:r>
          </a:p>
          <a:p>
            <a:r>
              <a:rPr lang="en-GB" baseline="0" dirty="0" smtClean="0"/>
              <a:t>MFL </a:t>
            </a:r>
            <a:r>
              <a:rPr lang="en-GB" baseline="0" dirty="0" err="1" smtClean="0"/>
              <a:t>Twitterers</a:t>
            </a:r>
            <a:r>
              <a:rPr lang="en-GB" baseline="0" dirty="0" smtClean="0"/>
              <a:t> is a list on Twitter that you can subscribe to. Follow list members to find out more about useful tools and resources. It is a very active largely UK-based community of language teachers. Post or search under the tag #</a:t>
            </a:r>
            <a:r>
              <a:rPr lang="en-GB" baseline="0" dirty="0" err="1" smtClean="0"/>
              <a:t>mfltwitterati</a:t>
            </a:r>
            <a:r>
              <a:rPr lang="en-GB" baseline="0" dirty="0" smtClean="0"/>
              <a:t>.</a:t>
            </a:r>
          </a:p>
          <a:p>
            <a:r>
              <a:rPr lang="en-GB" baseline="0" dirty="0" smtClean="0"/>
              <a:t>TES – The Times Educational Supplement, a magazine in the UK, regularly tweets about MFL topics and hosts a popular MFL forum, to which you can post questions. It also hosts a community site devoted to the sharing of teaching resources – you can join this and contribute your own work.</a:t>
            </a:r>
          </a:p>
          <a:p>
            <a:r>
              <a:rPr lang="en-GB" baseline="0" dirty="0" smtClean="0"/>
              <a:t>A UK newspaper called The Guardian also provides resources too.</a:t>
            </a:r>
          </a:p>
          <a:p>
            <a:endParaRPr lang="en-GB" baseline="0" dirty="0" smtClean="0"/>
          </a:p>
          <a:p>
            <a:r>
              <a:rPr lang="en-GB" baseline="0" dirty="0" smtClean="0"/>
              <a:t>The schools community is very active in the UK – please share any other networks that you use and join other communities to share ideas – there are so many places to find OERs now…</a:t>
            </a:r>
            <a:endParaRPr lang="en-GB" dirty="0"/>
          </a:p>
        </p:txBody>
      </p:sp>
      <p:sp>
        <p:nvSpPr>
          <p:cNvPr id="4" name="Slide Number Placeholder 3"/>
          <p:cNvSpPr>
            <a:spLocks noGrp="1"/>
          </p:cNvSpPr>
          <p:nvPr>
            <p:ph type="sldNum" sz="quarter" idx="10"/>
          </p:nvPr>
        </p:nvSpPr>
        <p:spPr/>
        <p:txBody>
          <a:bodyPr/>
          <a:lstStyle/>
          <a:p>
            <a:fld id="{B32DC43D-C7EE-4DAE-BF5A-55F9151D6B61}" type="slidenum">
              <a:rPr lang="en-GB" smtClean="0"/>
              <a:t>18</a:t>
            </a:fld>
            <a:endParaRPr lang="en-GB"/>
          </a:p>
        </p:txBody>
      </p:sp>
    </p:spTree>
    <p:extLst>
      <p:ext uri="{BB962C8B-B14F-4D97-AF65-F5344CB8AC3E}">
        <p14:creationId xmlns:p14="http://schemas.microsoft.com/office/powerpoint/2010/main" val="2061905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32DC43D-C7EE-4DAE-BF5A-55F9151D6B61}" type="slidenum">
              <a:rPr lang="en-GB" smtClean="0"/>
              <a:t>19</a:t>
            </a:fld>
            <a:endParaRPr lang="en-GB"/>
          </a:p>
        </p:txBody>
      </p:sp>
    </p:spTree>
    <p:extLst>
      <p:ext uri="{BB962C8B-B14F-4D97-AF65-F5344CB8AC3E}">
        <p14:creationId xmlns:p14="http://schemas.microsoft.com/office/powerpoint/2010/main" val="2061905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At LLAS, we have been involved – for the last 5 years -  in projects which have looked at different aspects of open practice.</a:t>
            </a:r>
          </a:p>
          <a:p>
            <a:endParaRPr lang="en-GB" dirty="0" smtClean="0"/>
          </a:p>
          <a:p>
            <a:r>
              <a:rPr lang="en-GB" dirty="0" smtClean="0"/>
              <a:t>Early</a:t>
            </a:r>
            <a:r>
              <a:rPr lang="en-GB" baseline="0" dirty="0" smtClean="0"/>
              <a:t> projects that we were involved in looked at creating the ‘perfect’ teaching and learning repository – </a:t>
            </a:r>
            <a:r>
              <a:rPr lang="en-GB" baseline="0" dirty="0" err="1" smtClean="0"/>
              <a:t>ie</a:t>
            </a:r>
            <a:r>
              <a:rPr lang="en-GB" baseline="0" dirty="0" smtClean="0"/>
              <a:t>. a good place to share teaching resources. These projects were fairly technical in focus – creating a site Language teachers liked, removing technical barriers to engagement, considering formats for sharing, the varied technicalities of the sites themselves. At this point in time, the technical outweighed other considerations on open practice – such as how and why practitioners would engage with it, pedagogical value, value to academic practice, implications for teaching, for students and so on.</a:t>
            </a:r>
            <a:endParaRPr lang="en-GB" dirty="0" smtClean="0"/>
          </a:p>
          <a:p>
            <a:endParaRPr lang="en-GB" dirty="0" smtClean="0"/>
          </a:p>
          <a:p>
            <a:r>
              <a:rPr lang="en-GB" dirty="0" smtClean="0"/>
              <a:t>These projects led to the creation</a:t>
            </a:r>
            <a:r>
              <a:rPr lang="en-GB" baseline="0" dirty="0" smtClean="0"/>
              <a:t> of the repository, the </a:t>
            </a:r>
            <a:r>
              <a:rPr lang="en-GB" baseline="0" dirty="0" err="1" smtClean="0"/>
              <a:t>LanguageBox</a:t>
            </a:r>
            <a:r>
              <a:rPr lang="en-GB" baseline="0" dirty="0" smtClean="0"/>
              <a:t>. This site was the result of an evolution over time of different repositories which changed in response to user comments and feedback – from language teachers. So it was very much built with input from the language teaching community. You will recognise the site – the basic platform has gone on to be used by other repositories – LORO is an evolution of the platform. </a:t>
            </a:r>
            <a:r>
              <a:rPr lang="en-GB" baseline="0" dirty="0" err="1" smtClean="0"/>
              <a:t>LanguageBox</a:t>
            </a:r>
            <a:r>
              <a:rPr lang="en-GB" baseline="0" dirty="0" smtClean="0"/>
              <a:t> still exists and is used by a global community that grows all the time and includes school teachers, HE teachers and a wide range of languages from MFL to community languages.</a:t>
            </a:r>
          </a:p>
        </p:txBody>
      </p:sp>
      <p:sp>
        <p:nvSpPr>
          <p:cNvPr id="4" name="Slide Number Placeholder 3"/>
          <p:cNvSpPr>
            <a:spLocks noGrp="1"/>
          </p:cNvSpPr>
          <p:nvPr>
            <p:ph type="sldNum" sz="quarter" idx="10"/>
          </p:nvPr>
        </p:nvSpPr>
        <p:spPr/>
        <p:txBody>
          <a:bodyPr/>
          <a:lstStyle/>
          <a:p>
            <a:fld id="{B32DC43D-C7EE-4DAE-BF5A-55F9151D6B61}" type="slidenum">
              <a:rPr lang="en-GB" smtClean="0"/>
              <a:t>2</a:t>
            </a:fld>
            <a:endParaRPr lang="en-GB"/>
          </a:p>
        </p:txBody>
      </p:sp>
    </p:spTree>
    <p:extLst>
      <p:ext uri="{BB962C8B-B14F-4D97-AF65-F5344CB8AC3E}">
        <p14:creationId xmlns:p14="http://schemas.microsoft.com/office/powerpoint/2010/main" val="2061905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So having built a website that we liked and wanted to</a:t>
            </a:r>
            <a:r>
              <a:rPr lang="en-GB" baseline="0" dirty="0" smtClean="0"/>
              <a:t> use for sharing, our later open practice projects sought to explore what open practice might mean for humanities academics and language tutors.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r>
              <a:rPr lang="en-GB" baseline="0" dirty="0" smtClean="0"/>
              <a:t>Our first open practice project was called </a:t>
            </a:r>
            <a:r>
              <a:rPr lang="en-GB" baseline="0" dirty="0" err="1" smtClean="0"/>
              <a:t>HumBox</a:t>
            </a:r>
            <a:r>
              <a:rPr lang="en-GB" baseline="0" dirty="0" smtClean="0"/>
              <a:t> and it was a collaboration between 11 different humanities departments across the UK: the project aimed to encourage sharing of educational resources amongst different humanities practitioners – including language educators – and this website – the </a:t>
            </a:r>
            <a:r>
              <a:rPr lang="en-GB" baseline="0" dirty="0" err="1" smtClean="0"/>
              <a:t>HumBox</a:t>
            </a:r>
            <a:r>
              <a:rPr lang="en-GB" baseline="0" dirty="0" smtClean="0"/>
              <a:t>, was the focus for this activity. The </a:t>
            </a:r>
            <a:r>
              <a:rPr lang="en-GB" baseline="0" dirty="0" err="1" smtClean="0"/>
              <a:t>HumBox</a:t>
            </a:r>
            <a:r>
              <a:rPr lang="en-GB" baseline="0" dirty="0" smtClean="0"/>
              <a:t> is actively used today by a small, active community of contributors and many thousands of browsers. It contains a range of resources on all sorts of humanities-related subjects including philosophy, history, English, languages. It is a community site which is very much owned and driven by its user community – anyone can register on it.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You can see that it is also possible to create groups – like special interest groups – and to upload resources as part of a team or designated interest group. This particular one has been uploaded as part of the </a:t>
            </a:r>
            <a:r>
              <a:rPr lang="en-GB" baseline="0" dirty="0" err="1" smtClean="0"/>
              <a:t>OpenLIVES</a:t>
            </a:r>
            <a:r>
              <a:rPr lang="en-GB" baseline="0" dirty="0" smtClean="0"/>
              <a:t> team, a Spanish language OER project, which I’ll talk more about in a moment.</a:t>
            </a:r>
          </a:p>
        </p:txBody>
      </p:sp>
      <p:sp>
        <p:nvSpPr>
          <p:cNvPr id="4" name="Slide Number Placeholder 3"/>
          <p:cNvSpPr>
            <a:spLocks noGrp="1"/>
          </p:cNvSpPr>
          <p:nvPr>
            <p:ph type="sldNum" sz="quarter" idx="10"/>
          </p:nvPr>
        </p:nvSpPr>
        <p:spPr/>
        <p:txBody>
          <a:bodyPr/>
          <a:lstStyle/>
          <a:p>
            <a:fld id="{B32DC43D-C7EE-4DAE-BF5A-55F9151D6B61}" type="slidenum">
              <a:rPr lang="en-GB" smtClean="0"/>
              <a:t>3</a:t>
            </a:fld>
            <a:endParaRPr lang="en-GB"/>
          </a:p>
        </p:txBody>
      </p:sp>
    </p:spTree>
    <p:extLst>
      <p:ext uri="{BB962C8B-B14F-4D97-AF65-F5344CB8AC3E}">
        <p14:creationId xmlns:p14="http://schemas.microsoft.com/office/powerpoint/2010/main" val="2061905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aseline="0" dirty="0" smtClean="0"/>
              <a:t>The project which created </a:t>
            </a:r>
            <a:r>
              <a:rPr lang="en-GB" baseline="0" dirty="0" err="1" smtClean="0"/>
              <a:t>HumBox</a:t>
            </a:r>
            <a:r>
              <a:rPr lang="en-GB" baseline="0" dirty="0" smtClean="0"/>
              <a:t> and its community was an amazing one – and it is heartening to see the site going from strength to strength today. It is a site driven by its community of teachers. I think this </a:t>
            </a:r>
            <a:r>
              <a:rPr lang="en-GB" baseline="0" dirty="0" err="1" smtClean="0"/>
              <a:t>ongoing</a:t>
            </a:r>
            <a:r>
              <a:rPr lang="en-GB" baseline="0" dirty="0" smtClean="0"/>
              <a:t> activity is because </a:t>
            </a:r>
            <a:r>
              <a:rPr lang="en-GB" baseline="0" dirty="0" err="1" smtClean="0"/>
              <a:t>HumBox</a:t>
            </a:r>
            <a:r>
              <a:rPr lang="en-GB" baseline="0" dirty="0" smtClean="0"/>
              <a:t> users became champions for Open practice. They found that they enjoyed open working – and they enjoyed it because their academic practice was actually enhanced through engaging with it. And focussing particularly on digital literacy, they fed back to us that the project enhanced what they do in several ways:</a:t>
            </a:r>
          </a:p>
          <a:p>
            <a:pPr marL="0" indent="0">
              <a:buFontTx/>
              <a:buNone/>
            </a:pPr>
            <a:endParaRPr lang="en-GB" baseline="0" dirty="0" smtClean="0"/>
          </a:p>
          <a:p>
            <a:pPr marL="171450" indent="-171450">
              <a:buFont typeface="Arial" pitchFamily="34" charset="0"/>
              <a:buChar char="•"/>
            </a:pPr>
            <a:r>
              <a:rPr lang="en-GB" baseline="0" dirty="0" smtClean="0"/>
              <a:t>Digital literacy – publishing work openly – when participants in the project were considering what to publish, they had to consider format of the resource (to be shareable); content (was it too institution or context-specific to have meaning to others); metadata (how to stand back from their resources and describe them so that others would understand them and know how to use them); they had to identify shareable aspects of the resource which may not be related to content (approach, idea, </a:t>
            </a:r>
            <a:r>
              <a:rPr lang="en-GB" baseline="0" dirty="0" err="1" smtClean="0"/>
              <a:t>ped</a:t>
            </a:r>
            <a:r>
              <a:rPr lang="en-GB" baseline="0" dirty="0" smtClean="0"/>
              <a:t>. Method), and they were forced to reflect on the content and quality of their own work because it would be public.</a:t>
            </a:r>
          </a:p>
          <a:p>
            <a:pPr marL="171450" indent="-171450">
              <a:buFont typeface="Arial" pitchFamily="34" charset="0"/>
              <a:buChar char="•"/>
            </a:pPr>
            <a:r>
              <a:rPr lang="en-GB" baseline="0" dirty="0" smtClean="0"/>
              <a:t>Using the </a:t>
            </a:r>
            <a:r>
              <a:rPr lang="en-GB" baseline="0" dirty="0" err="1" smtClean="0"/>
              <a:t>HumBox</a:t>
            </a:r>
            <a:r>
              <a:rPr lang="en-GB" baseline="0" dirty="0" smtClean="0"/>
              <a:t> also demanded the creation of an online profile which could showcase teaching work and also link research and teaching – this encouraged our </a:t>
            </a:r>
            <a:r>
              <a:rPr lang="en-GB" baseline="0" dirty="0" err="1" smtClean="0"/>
              <a:t>Humboxers</a:t>
            </a:r>
            <a:r>
              <a:rPr lang="en-GB" baseline="0" dirty="0" smtClean="0"/>
              <a:t> to think about their digital footprint and their online profile in general – something that becomes increasingly relevant and important</a:t>
            </a:r>
          </a:p>
          <a:p>
            <a:pPr marL="171450" indent="-171450">
              <a:buFont typeface="Arial" pitchFamily="34" charset="0"/>
              <a:buChar char="•"/>
            </a:pPr>
            <a:r>
              <a:rPr lang="en-GB" baseline="0" dirty="0" smtClean="0"/>
              <a:t>Through the project they made contact with other audiences – new and unexpected audiences and this conveyed an understanding of how academic work can have new life in the online environment</a:t>
            </a:r>
          </a:p>
          <a:p>
            <a:pPr marL="171450" indent="-171450">
              <a:buFont typeface="Arial" pitchFamily="34" charset="0"/>
              <a:buChar char="•"/>
            </a:pPr>
            <a:r>
              <a:rPr lang="en-GB" baseline="0" dirty="0" err="1" smtClean="0"/>
              <a:t>Humboxers</a:t>
            </a:r>
            <a:r>
              <a:rPr lang="en-GB" baseline="0" dirty="0" smtClean="0"/>
              <a:t> also gained new ideas/approaches from others especially in innovative use of IT – and they got these ideas through reviewing and looking at the work of others, also published openly via the project</a:t>
            </a:r>
          </a:p>
          <a:p>
            <a:pPr marL="0" indent="0">
              <a:buFont typeface="Arial" pitchFamily="34" charset="0"/>
              <a:buNone/>
            </a:pPr>
            <a:endParaRPr lang="en-GB" baseline="0"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baseline="0" dirty="0" smtClean="0"/>
              <a:t>So there was a lot learnt and a lot of benefits felt through working on the project – and engaging with open practice. And actually, all of these activities are within the comfort zone of usual academic life (having a public profile for work; </a:t>
            </a:r>
            <a:r>
              <a:rPr lang="en-GB" sz="1200" kern="1200" dirty="0" smtClean="0">
                <a:solidFill>
                  <a:schemeClr val="tx1"/>
                </a:solidFill>
                <a:effectLst/>
                <a:latin typeface="+mn-lt"/>
                <a:ea typeface="+mn-ea"/>
                <a:cs typeface="+mn-cs"/>
              </a:rPr>
              <a:t>offering work for peer review, and reflection on pedagogical practice). So I think</a:t>
            </a:r>
            <a:r>
              <a:rPr lang="en-GB" sz="1200" kern="1200" baseline="0" dirty="0" smtClean="0">
                <a:solidFill>
                  <a:schemeClr val="tx1"/>
                </a:solidFill>
                <a:effectLst/>
                <a:latin typeface="+mn-lt"/>
                <a:ea typeface="+mn-ea"/>
                <a:cs typeface="+mn-cs"/>
              </a:rPr>
              <a:t> ultimately, this </a:t>
            </a:r>
            <a:r>
              <a:rPr lang="en-GB" sz="1200" kern="1200" baseline="0" dirty="0" err="1" smtClean="0">
                <a:solidFill>
                  <a:schemeClr val="tx1"/>
                </a:solidFill>
                <a:effectLst/>
                <a:latin typeface="+mn-lt"/>
                <a:ea typeface="+mn-ea"/>
                <a:cs typeface="+mn-cs"/>
              </a:rPr>
              <a:t>HumBox</a:t>
            </a:r>
            <a:r>
              <a:rPr lang="en-GB" sz="1200" kern="1200" baseline="0" dirty="0" smtClean="0">
                <a:solidFill>
                  <a:schemeClr val="tx1"/>
                </a:solidFill>
                <a:effectLst/>
                <a:latin typeface="+mn-lt"/>
                <a:ea typeface="+mn-ea"/>
                <a:cs typeface="+mn-cs"/>
              </a:rPr>
              <a:t> project was about a group of academic practitioners getting their heads around OERs and exploring how it fits with what they do everyday: </a:t>
            </a:r>
            <a:r>
              <a:rPr lang="en-GB" sz="1200" kern="1200" dirty="0" smtClean="0">
                <a:solidFill>
                  <a:schemeClr val="tx1"/>
                </a:solidFill>
                <a:effectLst/>
                <a:latin typeface="+mn-lt"/>
                <a:ea typeface="+mn-ea"/>
                <a:cs typeface="+mn-cs"/>
              </a:rPr>
              <a:t>project participants were revising their understanding of existing processes - but in a new context. The newness of ‘open’.</a:t>
            </a:r>
          </a:p>
        </p:txBody>
      </p:sp>
      <p:sp>
        <p:nvSpPr>
          <p:cNvPr id="4" name="Slide Number Placeholder 3"/>
          <p:cNvSpPr>
            <a:spLocks noGrp="1"/>
          </p:cNvSpPr>
          <p:nvPr>
            <p:ph type="sldNum" sz="quarter" idx="10"/>
          </p:nvPr>
        </p:nvSpPr>
        <p:spPr/>
        <p:txBody>
          <a:bodyPr/>
          <a:lstStyle/>
          <a:p>
            <a:fld id="{5C23AA8A-2D4E-4803-966A-FC7D9195A9BF}" type="slidenum">
              <a:rPr lang="en-GB" smtClean="0"/>
              <a:t>4</a:t>
            </a:fld>
            <a:endParaRPr lang="en-GB"/>
          </a:p>
        </p:txBody>
      </p:sp>
    </p:spTree>
    <p:extLst>
      <p:ext uri="{BB962C8B-B14F-4D97-AF65-F5344CB8AC3E}">
        <p14:creationId xmlns:p14="http://schemas.microsoft.com/office/powerpoint/2010/main" val="2880879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aseline="0" dirty="0" smtClean="0"/>
              <a:t>We took our improved understanding of open practice to our next project: we knew we had a repository which worked and we had a better understanding of how open practice could benefit teachers and have an impact on working in a digital world.</a:t>
            </a:r>
          </a:p>
          <a:p>
            <a:pPr marL="0" indent="0">
              <a:buFontTx/>
              <a:buNone/>
            </a:pPr>
            <a:endParaRPr lang="en-GB" baseline="0" dirty="0" smtClean="0"/>
          </a:p>
          <a:p>
            <a:pPr marL="0" indent="0">
              <a:buFontTx/>
              <a:buNone/>
            </a:pPr>
            <a:r>
              <a:rPr lang="en-GB" baseline="0" dirty="0" smtClean="0"/>
              <a:t>Our next project worked with Community-based language teachers teaching outside mainstream situations. We were essentially aiming to do similar things as in the </a:t>
            </a:r>
            <a:r>
              <a:rPr lang="en-GB" baseline="0" dirty="0" err="1" smtClean="0"/>
              <a:t>HumBox</a:t>
            </a:r>
            <a:r>
              <a:rPr lang="en-GB" baseline="0" dirty="0" smtClean="0"/>
              <a:t> project: get community-based teachers to share resources on an open site. We worked with Southampton City Council and Manchester Met Uni. On the JISC-funded Community Café project. We faced different challenges.</a:t>
            </a:r>
          </a:p>
          <a:p>
            <a:pPr marL="0" indent="0">
              <a:buFontTx/>
              <a:buNone/>
            </a:pPr>
            <a:endParaRPr lang="en-GB" baseline="0" dirty="0" smtClean="0"/>
          </a:p>
          <a:p>
            <a:pPr marL="171450" indent="-171450">
              <a:buFontTx/>
              <a:buChar char="-"/>
            </a:pPr>
            <a:r>
              <a:rPr lang="en-GB" baseline="0" dirty="0" smtClean="0"/>
              <a:t>Different challenges (see slide). They seemed like a group that could benefit from working on an open practice project - increased access to resources; sharing practice and ideas in an online community and importantly, improved digital literacy in their working lives.</a:t>
            </a:r>
          </a:p>
          <a:p>
            <a:pPr marL="171450" indent="-171450">
              <a:buFontTx/>
              <a:buChar char="-"/>
            </a:pPr>
            <a:r>
              <a:rPr lang="en-GB" baseline="0" dirty="0" smtClean="0"/>
              <a:t>Impact similar and more direct – practical aspects of the project had a great impact – teachers were enthusiastic to learn about open practice and the issues surrounding it and digital resource creation. They had no qualms about sharing their materials with the world – they just wanted the tools to do it. So rather than having conceptual fears and doubts (like the HB group), they were interested in the practicality of the ‘how’.</a:t>
            </a:r>
          </a:p>
          <a:p>
            <a:pPr marL="171450" indent="-171450">
              <a:buFontTx/>
              <a:buChar char="-"/>
            </a:pPr>
            <a:r>
              <a:rPr lang="en-GB" baseline="0" dirty="0" smtClean="0"/>
              <a:t>They make use of the new skills in their teaching and their coordinator has also seen an impact in their willingness to talk to each other and reflect on their teaching.</a:t>
            </a:r>
          </a:p>
          <a:p>
            <a:pPr marL="171450" indent="-171450">
              <a:buFontTx/>
              <a:buChar char="-"/>
            </a:pPr>
            <a:endParaRPr lang="en-GB" baseline="0" dirty="0" smtClean="0"/>
          </a:p>
          <a:p>
            <a:pPr marL="0" indent="0">
              <a:buFontTx/>
              <a:buNone/>
            </a:pPr>
            <a:r>
              <a:rPr lang="en-GB" baseline="0" dirty="0" smtClean="0"/>
              <a:t>So with this project, we saw how the focus of open practice could be a vehicle for the acquisition and absorption of new skills.</a:t>
            </a:r>
          </a:p>
        </p:txBody>
      </p:sp>
      <p:sp>
        <p:nvSpPr>
          <p:cNvPr id="4" name="Slide Number Placeholder 3"/>
          <p:cNvSpPr>
            <a:spLocks noGrp="1"/>
          </p:cNvSpPr>
          <p:nvPr>
            <p:ph type="sldNum" sz="quarter" idx="10"/>
          </p:nvPr>
        </p:nvSpPr>
        <p:spPr/>
        <p:txBody>
          <a:bodyPr/>
          <a:lstStyle/>
          <a:p>
            <a:fld id="{5C23AA8A-2D4E-4803-966A-FC7D9195A9BF}" type="slidenum">
              <a:rPr lang="en-GB" smtClean="0"/>
              <a:t>5</a:t>
            </a:fld>
            <a:endParaRPr lang="en-GB"/>
          </a:p>
        </p:txBody>
      </p:sp>
    </p:spTree>
    <p:extLst>
      <p:ext uri="{BB962C8B-B14F-4D97-AF65-F5344CB8AC3E}">
        <p14:creationId xmlns:p14="http://schemas.microsoft.com/office/powerpoint/2010/main" val="2880879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idea that open practice could be a vehicle for improving</a:t>
            </a:r>
            <a:r>
              <a:rPr lang="en-GB" baseline="0" dirty="0" smtClean="0"/>
              <a:t> practice and enhancing digital literacy and digital practice was something we actively explored in our next project – a project which has only just concluded.</a:t>
            </a:r>
            <a:endParaRPr lang="en-GB" dirty="0" smtClean="0"/>
          </a:p>
          <a:p>
            <a:endParaRPr lang="en-GB" dirty="0" smtClean="0"/>
          </a:p>
          <a:p>
            <a:r>
              <a:rPr lang="en-GB" dirty="0" smtClean="0"/>
              <a:t>The FAVOR project </a:t>
            </a:r>
            <a:r>
              <a:rPr lang="en-GB" baseline="0" dirty="0" smtClean="0"/>
              <a:t>was funded by JISC again and it worked with part-time, hourly-paid tutors to do two things: the first phase was to publish and share existing teaching resources as open content to build up a public, professional profile. The second phase was for the tutors to create ‘transition’ materials for prospective university students – these would be new OERs designed to assist potential students in understanding how languages are taught in HE, and to give a taste of some of the new languages that can be studied at HE level but not in school. The project was a collaboration between tutors at 5 UK universities– and we’ve been able to put over 300 new resources onto the </a:t>
            </a:r>
            <a:r>
              <a:rPr lang="en-GB" baseline="0" dirty="0" err="1" smtClean="0"/>
              <a:t>LanguageBox</a:t>
            </a:r>
            <a:r>
              <a:rPr lang="en-GB" baseline="0" dirty="0" smtClean="0"/>
              <a:t> which introduce new learners to languages.</a:t>
            </a:r>
          </a:p>
        </p:txBody>
      </p:sp>
      <p:sp>
        <p:nvSpPr>
          <p:cNvPr id="4" name="Slide Number Placeholder 3"/>
          <p:cNvSpPr>
            <a:spLocks noGrp="1"/>
          </p:cNvSpPr>
          <p:nvPr>
            <p:ph type="sldNum" sz="quarter" idx="10"/>
          </p:nvPr>
        </p:nvSpPr>
        <p:spPr/>
        <p:txBody>
          <a:bodyPr/>
          <a:lstStyle/>
          <a:p>
            <a:fld id="{5C23AA8A-2D4E-4803-966A-FC7D9195A9BF}" type="slidenum">
              <a:rPr lang="en-GB" smtClean="0"/>
              <a:t>6</a:t>
            </a:fld>
            <a:endParaRPr lang="en-GB"/>
          </a:p>
        </p:txBody>
      </p:sp>
    </p:spTree>
    <p:extLst>
      <p:ext uri="{BB962C8B-B14F-4D97-AF65-F5344CB8AC3E}">
        <p14:creationId xmlns:p14="http://schemas.microsoft.com/office/powerpoint/2010/main" val="2880879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a:t>
            </a:r>
            <a:r>
              <a:rPr lang="en-GB" baseline="0" dirty="0" smtClean="0"/>
              <a:t> so it has been the case. We have just finished an evaluation process which has looked at the impact of the project on tutors and it has become clear that open practice has once again acted as a vehicle to enhance practice:</a:t>
            </a:r>
          </a:p>
          <a:p>
            <a:endParaRPr lang="en-GB" baseline="0" dirty="0" smtClean="0"/>
          </a:p>
          <a:p>
            <a:pPr marL="0" indent="0">
              <a:buFontTx/>
              <a:buNone/>
            </a:pPr>
            <a:r>
              <a:rPr lang="en-GB" baseline="0" dirty="0" smtClean="0"/>
              <a:t>Tutors had found that working on the project had enhanced what they do:</a:t>
            </a:r>
          </a:p>
          <a:p>
            <a:pPr marL="171450" indent="-171450">
              <a:buFontTx/>
              <a:buChar char="-"/>
            </a:pPr>
            <a:r>
              <a:rPr lang="en-GB" baseline="0" dirty="0" smtClean="0"/>
              <a:t>They had acquired new skills in the use of different technologies for teaching. This new knowledge had either come through training workshops or through looking at the shared work of their peers and gleaning ideas from it.</a:t>
            </a:r>
          </a:p>
          <a:p>
            <a:pPr marL="171450" indent="-171450">
              <a:buFontTx/>
              <a:buChar char="-"/>
            </a:pPr>
            <a:r>
              <a:rPr lang="en-GB" baseline="0" dirty="0" smtClean="0"/>
              <a:t>Preparing their work for open publication had also led them to reflect on their work, the content, the quality, how it might be shared by others</a:t>
            </a:r>
          </a:p>
          <a:p>
            <a:pPr marL="171450" indent="-171450">
              <a:buFontTx/>
              <a:buChar char="-"/>
            </a:pPr>
            <a:r>
              <a:rPr lang="en-GB" baseline="0" dirty="0" smtClean="0"/>
              <a:t>They reported increased confidence in their resources because peer feedback was positive and downloads/ views were healthy by others</a:t>
            </a:r>
          </a:p>
          <a:p>
            <a:pPr marL="171450" indent="-171450">
              <a:buFontTx/>
              <a:buChar char="-"/>
            </a:pPr>
            <a:r>
              <a:rPr lang="en-GB" baseline="0" dirty="0" smtClean="0"/>
              <a:t>And their digital literacy was enhanced in a range of ways, from understanding more about copyright, open licensing to using technology in teaching or using tools to create digital materials.</a:t>
            </a:r>
          </a:p>
          <a:p>
            <a:pPr marL="0" indent="0">
              <a:buFontTx/>
              <a:buNone/>
            </a:pPr>
            <a:endParaRPr lang="en-GB" baseline="0" dirty="0" smtClean="0"/>
          </a:p>
          <a:p>
            <a:pPr marL="0" indent="0">
              <a:buFontTx/>
              <a:buNone/>
            </a:pPr>
            <a:r>
              <a:rPr lang="en-GB" baseline="0" dirty="0" smtClean="0"/>
              <a:t>And most tutors felt an increased sense of belonging to their institution because they were part of an institutional group online on </a:t>
            </a:r>
            <a:r>
              <a:rPr lang="en-GB" baseline="0" dirty="0" err="1" smtClean="0"/>
              <a:t>LanguageBox</a:t>
            </a:r>
            <a:r>
              <a:rPr lang="en-GB" baseline="0" dirty="0" smtClean="0"/>
              <a:t> and could proudly display their badge of belonging in a public way.</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Some reported actual practice change as part of the project – from seeing the work of others – particularly in the realm of technology and they have adopted new ways of working. Many are highly motivated to learn more and try out new ways of doing things. One tutor noted (see quote). Open practice has clearly been a vehicle for professional development for the tutors involved in this project.</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Into the longer term, the knowledge tutors have acquired is being put into practice immediately as they have intensive teaching loads. The knowledge will have a lasting impact on their work. Many intend to continue with open practice and also to involve their students (in fact they have already begun to do this) in their resource creation – and this reflects their intense interest in incorporating new ways of doing things into their teaching.</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So: the thread of our projects so far has been about open practice and the possibility of enhanced practice for teachers/academic staff when engaging with open working. But in the last project I’m going to talk about, we have begun to consider the students in all of this (I mean directly rather than as an audience for open resources).</a:t>
            </a:r>
          </a:p>
          <a:p>
            <a:pPr marL="0" indent="0">
              <a:buFontTx/>
              <a:buNone/>
            </a:pPr>
            <a:endParaRPr lang="en-GB" baseline="0" dirty="0" smtClean="0"/>
          </a:p>
        </p:txBody>
      </p:sp>
      <p:sp>
        <p:nvSpPr>
          <p:cNvPr id="4" name="Slide Number Placeholder 3"/>
          <p:cNvSpPr>
            <a:spLocks noGrp="1"/>
          </p:cNvSpPr>
          <p:nvPr>
            <p:ph type="sldNum" sz="quarter" idx="10"/>
          </p:nvPr>
        </p:nvSpPr>
        <p:spPr/>
        <p:txBody>
          <a:bodyPr/>
          <a:lstStyle/>
          <a:p>
            <a:fld id="{B32DC43D-C7EE-4DAE-BF5A-55F9151D6B61}" type="slidenum">
              <a:rPr lang="en-GB" smtClean="0"/>
              <a:t>7</a:t>
            </a:fld>
            <a:endParaRPr lang="en-GB"/>
          </a:p>
        </p:txBody>
      </p:sp>
    </p:spTree>
    <p:extLst>
      <p:ext uri="{BB962C8B-B14F-4D97-AF65-F5344CB8AC3E}">
        <p14:creationId xmlns:p14="http://schemas.microsoft.com/office/powerpoint/2010/main" val="3364482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 </a:t>
            </a:r>
            <a:r>
              <a:rPr lang="en-GB" dirty="0" err="1" smtClean="0"/>
              <a:t>OpenLIVES</a:t>
            </a:r>
            <a:r>
              <a:rPr lang="en-GB" dirty="0" smtClean="0"/>
              <a:t> project has</a:t>
            </a:r>
            <a:r>
              <a:rPr lang="en-GB" baseline="0" dirty="0" smtClean="0"/>
              <a:t> just concluded. This is a project, in many ways, seeks to ‘fill in the gaps’ by addressing students as producers of OERs and also drawing researchers into the mix.</a:t>
            </a:r>
            <a:endParaRPr lang="en-GB" dirty="0" smtClean="0"/>
          </a:p>
          <a:p>
            <a:endParaRPr lang="en-GB" baseline="0" dirty="0" smtClean="0"/>
          </a:p>
          <a:p>
            <a:r>
              <a:rPr lang="en-GB" baseline="0" dirty="0" smtClean="0"/>
              <a:t>The </a:t>
            </a:r>
            <a:r>
              <a:rPr lang="en-GB" baseline="0" dirty="0" err="1" smtClean="0"/>
              <a:t>Openlives</a:t>
            </a:r>
            <a:r>
              <a:rPr lang="en-GB" baseline="0" dirty="0" smtClean="0"/>
              <a:t> project is funded by the JISC under their digitisation strand – it runs from 2011 – Jan 2013. The LIVES bit stands for ‘Learning insights from Spanish </a:t>
            </a:r>
            <a:r>
              <a:rPr lang="en-GB" baseline="0" dirty="0" err="1" smtClean="0"/>
              <a:t>emigres</a:t>
            </a:r>
            <a:r>
              <a:rPr lang="en-GB" baseline="0" dirty="0" smtClean="0"/>
              <a:t>’ and it is a project which seeks to unite research and teaching through open practice. It is a collaboration between three different institutions: Southampton, Leeds and Portsmouth and it is led and managed by the Centre for LLAS. It aimed to do three broad things:</a:t>
            </a:r>
          </a:p>
          <a:p>
            <a:pPr marL="228600" indent="-228600">
              <a:buAutoNum type="arabicPeriod"/>
            </a:pPr>
            <a:r>
              <a:rPr lang="en-GB" baseline="0" dirty="0" smtClean="0"/>
              <a:t>Digitise a set of existing research data and publish it openly for others to download and reuse</a:t>
            </a:r>
          </a:p>
          <a:p>
            <a:pPr marL="228600" indent="-228600">
              <a:buAutoNum type="arabicPeriod"/>
            </a:pPr>
            <a:r>
              <a:rPr lang="en-GB" baseline="0" dirty="0" smtClean="0"/>
              <a:t>Create a set of OERs based on the materials, which can also be freely downloaded, used and adapted by others.</a:t>
            </a:r>
          </a:p>
          <a:p>
            <a:pPr marL="228600" indent="-228600">
              <a:buAutoNum type="arabicPeriod"/>
            </a:pPr>
            <a:r>
              <a:rPr lang="en-GB" baseline="0" dirty="0" smtClean="0"/>
              <a:t>Embed the materials, the OERs and open practice into teaching at the three partner institutions.</a:t>
            </a:r>
          </a:p>
          <a:p>
            <a:pPr marL="0" indent="0">
              <a:buNone/>
            </a:pPr>
            <a:endParaRPr lang="en-GB" baseline="0" dirty="0" smtClean="0"/>
          </a:p>
          <a:p>
            <a:pPr marL="0" indent="0">
              <a:buNone/>
            </a:pPr>
            <a:r>
              <a:rPr lang="en-GB" baseline="0" dirty="0" smtClean="0"/>
              <a:t>So it aimed to be a project which demonstrates a cycle of open practice: from the collection of research data, to creation of resources, to use, reuse and extension (by others) of OERs in </a:t>
            </a:r>
            <a:r>
              <a:rPr lang="en-GB" baseline="0" dirty="0" err="1" smtClean="0"/>
              <a:t>ongoing</a:t>
            </a:r>
            <a:r>
              <a:rPr lang="en-GB" baseline="0" dirty="0" smtClean="0"/>
              <a:t> teaching – and integrating the processes of openness in teaching too.</a:t>
            </a:r>
          </a:p>
        </p:txBody>
      </p:sp>
      <p:sp>
        <p:nvSpPr>
          <p:cNvPr id="4" name="Slide Number Placeholder 3"/>
          <p:cNvSpPr>
            <a:spLocks noGrp="1"/>
          </p:cNvSpPr>
          <p:nvPr>
            <p:ph type="sldNum" sz="quarter" idx="10"/>
          </p:nvPr>
        </p:nvSpPr>
        <p:spPr/>
        <p:txBody>
          <a:bodyPr/>
          <a:lstStyle/>
          <a:p>
            <a:fld id="{5C23AA8A-2D4E-4803-966A-FC7D9195A9BF}"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2880879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ea typeface="ＭＳ Ｐゴシック" pitchFamily="34" charset="-128"/>
              </a:rPr>
              <a:t>The research data that will form the core of the project are 23 audio recordings</a:t>
            </a:r>
            <a:r>
              <a:rPr lang="en-GB" baseline="0" dirty="0" smtClean="0">
                <a:ea typeface="ＭＳ Ｐゴシック" pitchFamily="34" charset="-128"/>
              </a:rPr>
              <a:t> documenting different forms of migration in 20</a:t>
            </a:r>
            <a:r>
              <a:rPr lang="en-GB" baseline="30000" dirty="0" smtClean="0">
                <a:ea typeface="ＭＳ Ｐゴシック" pitchFamily="34" charset="-128"/>
              </a:rPr>
              <a:t>th</a:t>
            </a:r>
            <a:r>
              <a:rPr lang="en-GB" baseline="0" dirty="0" smtClean="0">
                <a:ea typeface="ＭＳ Ｐゴシック" pitchFamily="34" charset="-128"/>
              </a:rPr>
              <a:t> Century Spain. Each recording is accompanied by other ephemera such as images, drawings, transcripts, student translations.</a:t>
            </a:r>
            <a:endParaRPr lang="en-GB" dirty="0" smtClean="0">
              <a:ea typeface="ＭＳ Ｐゴシック" pitchFamily="34" charset="-128"/>
            </a:endParaRPr>
          </a:p>
          <a:p>
            <a:endParaRPr lang="en-GB" dirty="0" smtClean="0">
              <a:ea typeface="ＭＳ Ｐゴシック" pitchFamily="34" charset="-128"/>
            </a:endParaRPr>
          </a:p>
          <a:p>
            <a:r>
              <a:rPr lang="en-GB" b="1" dirty="0" smtClean="0">
                <a:ea typeface="ＭＳ Ｐゴシック" pitchFamily="34" charset="-128"/>
              </a:rPr>
              <a:t>Types of migration:</a:t>
            </a:r>
          </a:p>
          <a:p>
            <a:r>
              <a:rPr lang="en-GB" dirty="0" smtClean="0">
                <a:ea typeface="ＭＳ Ｐゴシック" pitchFamily="34" charset="-128"/>
              </a:rPr>
              <a:t>-child evacuations during the Spanish Civil War</a:t>
            </a:r>
          </a:p>
          <a:p>
            <a:r>
              <a:rPr lang="en-GB" dirty="0" smtClean="0">
                <a:ea typeface="ＭＳ Ｐゴシック" pitchFamily="34" charset="-128"/>
              </a:rPr>
              <a:t>-economic and political emigration during the dictatorship of the Franco regime.</a:t>
            </a:r>
          </a:p>
          <a:p>
            <a:r>
              <a:rPr lang="en-GB" dirty="0" smtClean="0">
                <a:ea typeface="ＭＳ Ｐゴシック" pitchFamily="34" charset="-128"/>
              </a:rPr>
              <a:t>-return migration to democratic Spain (When the dictator died in 1975 Spain begins a period of transition to democracy).</a:t>
            </a:r>
          </a:p>
          <a:p>
            <a:endParaRPr lang="en-GB" dirty="0" smtClean="0">
              <a:ea typeface="ＭＳ Ｐゴシック" pitchFamily="34" charset="-128"/>
            </a:endParaRPr>
          </a:p>
          <a:p>
            <a:r>
              <a:rPr lang="en-GB" b="1" dirty="0" smtClean="0">
                <a:ea typeface="ＭＳ Ｐゴシック" pitchFamily="34" charset="-128"/>
              </a:rPr>
              <a:t>The</a:t>
            </a:r>
            <a:r>
              <a:rPr lang="en-GB" b="1" baseline="0" dirty="0" smtClean="0">
                <a:ea typeface="ＭＳ Ｐゴシック" pitchFamily="34" charset="-128"/>
              </a:rPr>
              <a:t> project has a t</a:t>
            </a:r>
            <a:r>
              <a:rPr lang="en-GB" b="1" dirty="0" smtClean="0">
                <a:ea typeface="ＭＳ Ｐゴシック" pitchFamily="34" charset="-128"/>
              </a:rPr>
              <a:t>ransnational</a:t>
            </a:r>
            <a:r>
              <a:rPr lang="en-GB" dirty="0" smtClean="0">
                <a:ea typeface="ＭＳ Ｐゴシック" pitchFamily="34" charset="-128"/>
              </a:rPr>
              <a:t> scope: – we have </a:t>
            </a:r>
            <a:r>
              <a:rPr lang="en-GB" b="1" dirty="0" smtClean="0">
                <a:ea typeface="ＭＳ Ｐゴシック" pitchFamily="34" charset="-128"/>
              </a:rPr>
              <a:t>stories that cross many borders </a:t>
            </a:r>
            <a:r>
              <a:rPr lang="en-GB" dirty="0" smtClean="0">
                <a:ea typeface="ＭＳ Ｐゴシック" pitchFamily="34" charset="-128"/>
              </a:rPr>
              <a:t>at different times: </a:t>
            </a:r>
            <a:r>
              <a:rPr lang="en-GB" b="1" dirty="0" smtClean="0">
                <a:ea typeface="ＭＳ Ｐゴシック" pitchFamily="34" charset="-128"/>
              </a:rPr>
              <a:t>Migration countries </a:t>
            </a:r>
            <a:r>
              <a:rPr lang="en-GB" dirty="0" smtClean="0">
                <a:ea typeface="ＭＳ Ｐゴシック" pitchFamily="34" charset="-128"/>
              </a:rPr>
              <a:t>: Spain, France, the UK, former Soviet Union, Mexico, Cuba, Venezuela, Argentina and the USA</a:t>
            </a:r>
          </a:p>
          <a:p>
            <a:r>
              <a:rPr lang="en-GB" dirty="0" smtClean="0">
                <a:ea typeface="ＭＳ Ｐゴシック" pitchFamily="34" charset="-128"/>
              </a:rPr>
              <a:t>The interviews were collected as part of a previous research project - Tales of Return: the memories and experiences of Spanish returnee migrants from France and Great Britain (1959-1992) – funded by the University of Southampton in 2008-2009 under its Adventures in Research scheme. Researchers Alicia </a:t>
            </a:r>
            <a:r>
              <a:rPr lang="en-GB" dirty="0" err="1" smtClean="0">
                <a:ea typeface="ＭＳ Ｐゴシック" pitchFamily="34" charset="-128"/>
              </a:rPr>
              <a:t>Pozo</a:t>
            </a:r>
            <a:r>
              <a:rPr lang="en-GB" dirty="0" smtClean="0">
                <a:ea typeface="ＭＳ Ｐゴシック" pitchFamily="34" charset="-128"/>
              </a:rPr>
              <a:t>-Gutiérrez, Scot </a:t>
            </a:r>
            <a:r>
              <a:rPr lang="en-GB" dirty="0" err="1" smtClean="0">
                <a:ea typeface="ＭＳ Ｐゴシック" pitchFamily="34" charset="-128"/>
              </a:rPr>
              <a:t>Soo</a:t>
            </a:r>
            <a:r>
              <a:rPr lang="en-GB" dirty="0" smtClean="0">
                <a:ea typeface="ＭＳ Ｐゴシック" pitchFamily="34" charset="-128"/>
              </a:rPr>
              <a:t> and Darren </a:t>
            </a:r>
            <a:r>
              <a:rPr lang="en-GB" dirty="0" err="1" smtClean="0">
                <a:ea typeface="ＭＳ Ｐゴシック" pitchFamily="34" charset="-128"/>
              </a:rPr>
              <a:t>Paffey</a:t>
            </a:r>
            <a:r>
              <a:rPr lang="en-GB" dirty="0" smtClean="0">
                <a:ea typeface="ＭＳ Ｐゴシック" pitchFamily="34" charset="-128"/>
              </a:rPr>
              <a:t>. Once this project was finished, the material was shelved and forgotten, unavailable to anyone else – and was destined</a:t>
            </a:r>
            <a:r>
              <a:rPr lang="en-GB" baseline="0" dirty="0" smtClean="0">
                <a:ea typeface="ＭＳ Ｐゴシック" pitchFamily="34" charset="-128"/>
              </a:rPr>
              <a:t> to remain so</a:t>
            </a:r>
            <a:r>
              <a:rPr lang="en-GB" dirty="0" smtClean="0">
                <a:ea typeface="ＭＳ Ｐゴシック" pitchFamily="34" charset="-128"/>
              </a:rPr>
              <a:t> until the end of 2011, when we got funding to launch the </a:t>
            </a:r>
            <a:r>
              <a:rPr lang="en-GB" dirty="0" err="1" smtClean="0">
                <a:ea typeface="ＭＳ Ｐゴシック" pitchFamily="34" charset="-128"/>
              </a:rPr>
              <a:t>OpenLIVES</a:t>
            </a:r>
            <a:r>
              <a:rPr lang="en-GB" dirty="0" smtClean="0">
                <a:ea typeface="ＭＳ Ｐゴシック" pitchFamily="34" charset="-128"/>
              </a:rPr>
              <a:t> project.</a:t>
            </a:r>
          </a:p>
          <a:p>
            <a:r>
              <a:rPr lang="en-GB" dirty="0" smtClean="0">
                <a:ea typeface="ＭＳ Ｐゴシック" pitchFamily="34" charset="-128"/>
              </a:rPr>
              <a:t>The core of the material is recordings</a:t>
            </a:r>
            <a:r>
              <a:rPr lang="en-GB" baseline="0" dirty="0" smtClean="0">
                <a:ea typeface="ＭＳ Ｐゴシック" pitchFamily="34" charset="-128"/>
              </a:rPr>
              <a:t> but it also includes</a:t>
            </a:r>
            <a:r>
              <a:rPr lang="en-GB" dirty="0" smtClean="0">
                <a:ea typeface="ＭＳ Ｐゴシック" pitchFamily="34" charset="-128"/>
              </a:rPr>
              <a:t>, written memoirs, photographs, press articles, drawings and artefacts. </a:t>
            </a:r>
          </a:p>
          <a:p>
            <a:endParaRPr lang="en-GB" dirty="0" smtClean="0">
              <a:ea typeface="ＭＳ Ｐゴシック" pitchFamily="34" charset="-128"/>
            </a:endParaRPr>
          </a:p>
          <a:p>
            <a:r>
              <a:rPr lang="en-GB" dirty="0" smtClean="0">
                <a:ea typeface="ＭＳ Ｐゴシック" pitchFamily="34" charset="-128"/>
              </a:rPr>
              <a:t>This range of material has direct applicability to language learning and content-integrated</a:t>
            </a:r>
            <a:r>
              <a:rPr lang="en-GB" baseline="0" dirty="0" smtClean="0">
                <a:ea typeface="ＭＳ Ｐゴシック" pitchFamily="34" charset="-128"/>
              </a:rPr>
              <a:t> language learning, but it is also of interest to a wide range of disciplines including social science, politics, history, and economics. This raw data has been published openly in our repository called the Humbox, for others to download, adapt and use.</a:t>
            </a:r>
            <a:endParaRPr lang="en-GB" dirty="0" smtClean="0">
              <a:ea typeface="ＭＳ Ｐゴシック" pitchFamily="34" charset="-128"/>
            </a:endParaRPr>
          </a:p>
        </p:txBody>
      </p:sp>
      <p:sp>
        <p:nvSpPr>
          <p:cNvPr id="4" name="Slide Number Placeholder 3"/>
          <p:cNvSpPr>
            <a:spLocks noGrp="1"/>
          </p:cNvSpPr>
          <p:nvPr>
            <p:ph type="sldNum" sz="quarter" idx="10"/>
          </p:nvPr>
        </p:nvSpPr>
        <p:spPr/>
        <p:txBody>
          <a:bodyPr/>
          <a:lstStyle/>
          <a:p>
            <a:fld id="{B32DC43D-C7EE-4DAE-BF5A-55F9151D6B61}"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2061905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2AB9127-CC23-4007-BA0E-F999874DA794}" type="datetimeFigureOut">
              <a:rPr lang="en-GB" smtClean="0"/>
              <a:t>20/03/2013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F19709-CC7C-4C63-9C6F-FCAE5C2E29DE}" type="slidenum">
              <a:rPr lang="en-GB" smtClean="0"/>
              <a:t>‹#›</a:t>
            </a:fld>
            <a:endParaRPr lang="en-GB"/>
          </a:p>
        </p:txBody>
      </p:sp>
    </p:spTree>
    <p:extLst>
      <p:ext uri="{BB962C8B-B14F-4D97-AF65-F5344CB8AC3E}">
        <p14:creationId xmlns:p14="http://schemas.microsoft.com/office/powerpoint/2010/main" val="4088298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2AB9127-CC23-4007-BA0E-F999874DA794}" type="datetimeFigureOut">
              <a:rPr lang="en-GB" smtClean="0"/>
              <a:t>20/03/2013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F19709-CC7C-4C63-9C6F-FCAE5C2E29DE}" type="slidenum">
              <a:rPr lang="en-GB" smtClean="0"/>
              <a:t>‹#›</a:t>
            </a:fld>
            <a:endParaRPr lang="en-GB"/>
          </a:p>
        </p:txBody>
      </p:sp>
    </p:spTree>
    <p:extLst>
      <p:ext uri="{BB962C8B-B14F-4D97-AF65-F5344CB8AC3E}">
        <p14:creationId xmlns:p14="http://schemas.microsoft.com/office/powerpoint/2010/main" val="3937875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2AB9127-CC23-4007-BA0E-F999874DA794}" type="datetimeFigureOut">
              <a:rPr lang="en-GB" smtClean="0"/>
              <a:t>20/03/2013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F19709-CC7C-4C63-9C6F-FCAE5C2E29DE}" type="slidenum">
              <a:rPr lang="en-GB" smtClean="0"/>
              <a:t>‹#›</a:t>
            </a:fld>
            <a:endParaRPr lang="en-GB"/>
          </a:p>
        </p:txBody>
      </p:sp>
    </p:spTree>
    <p:extLst>
      <p:ext uri="{BB962C8B-B14F-4D97-AF65-F5344CB8AC3E}">
        <p14:creationId xmlns:p14="http://schemas.microsoft.com/office/powerpoint/2010/main" val="406293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2AB9127-CC23-4007-BA0E-F999874DA794}" type="datetimeFigureOut">
              <a:rPr lang="en-GB" smtClean="0"/>
              <a:t>20/03/2013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F19709-CC7C-4C63-9C6F-FCAE5C2E29DE}" type="slidenum">
              <a:rPr lang="en-GB" smtClean="0"/>
              <a:t>‹#›</a:t>
            </a:fld>
            <a:endParaRPr lang="en-GB"/>
          </a:p>
        </p:txBody>
      </p:sp>
    </p:spTree>
    <p:extLst>
      <p:ext uri="{BB962C8B-B14F-4D97-AF65-F5344CB8AC3E}">
        <p14:creationId xmlns:p14="http://schemas.microsoft.com/office/powerpoint/2010/main" val="740739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AB9127-CC23-4007-BA0E-F999874DA794}" type="datetimeFigureOut">
              <a:rPr lang="en-GB" smtClean="0"/>
              <a:t>20/03/2013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F19709-CC7C-4C63-9C6F-FCAE5C2E29DE}" type="slidenum">
              <a:rPr lang="en-GB" smtClean="0"/>
              <a:t>‹#›</a:t>
            </a:fld>
            <a:endParaRPr lang="en-GB"/>
          </a:p>
        </p:txBody>
      </p:sp>
    </p:spTree>
    <p:extLst>
      <p:ext uri="{BB962C8B-B14F-4D97-AF65-F5344CB8AC3E}">
        <p14:creationId xmlns:p14="http://schemas.microsoft.com/office/powerpoint/2010/main" val="3376768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2AB9127-CC23-4007-BA0E-F999874DA794}" type="datetimeFigureOut">
              <a:rPr lang="en-GB" smtClean="0"/>
              <a:t>20/03/2013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DF19709-CC7C-4C63-9C6F-FCAE5C2E29DE}" type="slidenum">
              <a:rPr lang="en-GB" smtClean="0"/>
              <a:t>‹#›</a:t>
            </a:fld>
            <a:endParaRPr lang="en-GB"/>
          </a:p>
        </p:txBody>
      </p:sp>
    </p:spTree>
    <p:extLst>
      <p:ext uri="{BB962C8B-B14F-4D97-AF65-F5344CB8AC3E}">
        <p14:creationId xmlns:p14="http://schemas.microsoft.com/office/powerpoint/2010/main" val="1771068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2AB9127-CC23-4007-BA0E-F999874DA794}" type="datetimeFigureOut">
              <a:rPr lang="en-GB" smtClean="0"/>
              <a:t>20/03/2013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DF19709-CC7C-4C63-9C6F-FCAE5C2E29DE}" type="slidenum">
              <a:rPr lang="en-GB" smtClean="0"/>
              <a:t>‹#›</a:t>
            </a:fld>
            <a:endParaRPr lang="en-GB"/>
          </a:p>
        </p:txBody>
      </p:sp>
    </p:spTree>
    <p:extLst>
      <p:ext uri="{BB962C8B-B14F-4D97-AF65-F5344CB8AC3E}">
        <p14:creationId xmlns:p14="http://schemas.microsoft.com/office/powerpoint/2010/main" val="3847959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2AB9127-CC23-4007-BA0E-F999874DA794}" type="datetimeFigureOut">
              <a:rPr lang="en-GB" smtClean="0"/>
              <a:t>20/03/2013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DF19709-CC7C-4C63-9C6F-FCAE5C2E29DE}" type="slidenum">
              <a:rPr lang="en-GB" smtClean="0"/>
              <a:t>‹#›</a:t>
            </a:fld>
            <a:endParaRPr lang="en-GB"/>
          </a:p>
        </p:txBody>
      </p:sp>
    </p:spTree>
    <p:extLst>
      <p:ext uri="{BB962C8B-B14F-4D97-AF65-F5344CB8AC3E}">
        <p14:creationId xmlns:p14="http://schemas.microsoft.com/office/powerpoint/2010/main" val="376694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AB9127-CC23-4007-BA0E-F999874DA794}" type="datetimeFigureOut">
              <a:rPr lang="en-GB" smtClean="0"/>
              <a:t>20/03/2013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DF19709-CC7C-4C63-9C6F-FCAE5C2E29DE}" type="slidenum">
              <a:rPr lang="en-GB" smtClean="0"/>
              <a:t>‹#›</a:t>
            </a:fld>
            <a:endParaRPr lang="en-GB"/>
          </a:p>
        </p:txBody>
      </p:sp>
    </p:spTree>
    <p:extLst>
      <p:ext uri="{BB962C8B-B14F-4D97-AF65-F5344CB8AC3E}">
        <p14:creationId xmlns:p14="http://schemas.microsoft.com/office/powerpoint/2010/main" val="1343418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AB9127-CC23-4007-BA0E-F999874DA794}" type="datetimeFigureOut">
              <a:rPr lang="en-GB" smtClean="0"/>
              <a:t>20/03/2013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DF19709-CC7C-4C63-9C6F-FCAE5C2E29DE}" type="slidenum">
              <a:rPr lang="en-GB" smtClean="0"/>
              <a:t>‹#›</a:t>
            </a:fld>
            <a:endParaRPr lang="en-GB"/>
          </a:p>
        </p:txBody>
      </p:sp>
    </p:spTree>
    <p:extLst>
      <p:ext uri="{BB962C8B-B14F-4D97-AF65-F5344CB8AC3E}">
        <p14:creationId xmlns:p14="http://schemas.microsoft.com/office/powerpoint/2010/main" val="2999259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AB9127-CC23-4007-BA0E-F999874DA794}" type="datetimeFigureOut">
              <a:rPr lang="en-GB" smtClean="0"/>
              <a:t>20/03/2013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DF19709-CC7C-4C63-9C6F-FCAE5C2E29DE}" type="slidenum">
              <a:rPr lang="en-GB" smtClean="0"/>
              <a:t>‹#›</a:t>
            </a:fld>
            <a:endParaRPr lang="en-GB"/>
          </a:p>
        </p:txBody>
      </p:sp>
    </p:spTree>
    <p:extLst>
      <p:ext uri="{BB962C8B-B14F-4D97-AF65-F5344CB8AC3E}">
        <p14:creationId xmlns:p14="http://schemas.microsoft.com/office/powerpoint/2010/main" val="2577807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B9127-CC23-4007-BA0E-F999874DA794}" type="datetimeFigureOut">
              <a:rPr lang="en-GB" smtClean="0"/>
              <a:t>20/03/2013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F19709-CC7C-4C63-9C6F-FCAE5C2E29DE}" type="slidenum">
              <a:rPr lang="en-GB" smtClean="0"/>
              <a:t>‹#›</a:t>
            </a:fld>
            <a:endParaRPr lang="en-GB"/>
          </a:p>
        </p:txBody>
      </p:sp>
    </p:spTree>
    <p:extLst>
      <p:ext uri="{BB962C8B-B14F-4D97-AF65-F5344CB8AC3E}">
        <p14:creationId xmlns:p14="http://schemas.microsoft.com/office/powerpoint/2010/main" val="35422114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llas.ac.uk/"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loc.llas.ac.uk/lob/991/edi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hyperlink" Target="http://humbox.ac.uk/group/2"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1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hyperlink" Target="http://community.tes.co.uk/forums/28.aspx"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gif"/><Relationship Id="rId5" Type="http://schemas.openxmlformats.org/officeDocument/2006/relationships/hyperlink" Target="http://www.guardian.co.uk/education/languageresources" TargetMode="External"/><Relationship Id="rId4" Type="http://schemas.openxmlformats.org/officeDocument/2006/relationships/hyperlink" Target="http://www.tes.co.uk/teaching-resources/"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www.whystudylanguages.ac.uk/" TargetMode="External"/><Relationship Id="rId3" Type="http://schemas.openxmlformats.org/officeDocument/2006/relationships/hyperlink" Target="http://bit.ly/oerinfokit" TargetMode="External"/><Relationship Id="rId7" Type="http://schemas.openxmlformats.org/officeDocument/2006/relationships/hyperlink" Target="http://www.routesintolanguages.ac.uk/" TargetMode="External"/><Relationship Id="rId12" Type="http://schemas.openxmlformats.org/officeDocument/2006/relationships/image" Target="../media/image2.gi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www.llas.ac.uk/" TargetMode="External"/><Relationship Id="rId11" Type="http://schemas.openxmlformats.org/officeDocument/2006/relationships/hyperlink" Target="http://coerll.utexas.edu/coerll/lrcs/lrc-map" TargetMode="External"/><Relationship Id="rId5" Type="http://schemas.openxmlformats.org/officeDocument/2006/relationships/hyperlink" Target="http://www.ocwconsortium.org/" TargetMode="External"/><Relationship Id="rId10" Type="http://schemas.openxmlformats.org/officeDocument/2006/relationships/hyperlink" Target="http://coerll.utexas.edu/coerll/home" TargetMode="External"/><Relationship Id="rId4" Type="http://schemas.openxmlformats.org/officeDocument/2006/relationships/hyperlink" Target="http://www.web2rights.org.uk/index.html" TargetMode="External"/><Relationship Id="rId9" Type="http://schemas.openxmlformats.org/officeDocument/2006/relationships/hyperlink" Target="http://www.studyinglanguages.ac.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gif"/><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5899" y="1772816"/>
            <a:ext cx="7772400" cy="1470025"/>
          </a:xfrm>
        </p:spPr>
        <p:txBody>
          <a:bodyPr anchor="b"/>
          <a:lstStyle/>
          <a:p>
            <a:pPr algn="l"/>
            <a:r>
              <a:rPr lang="en-GB" dirty="0" smtClean="0">
                <a:solidFill>
                  <a:schemeClr val="bg1">
                    <a:lumMod val="50000"/>
                  </a:schemeClr>
                </a:solidFill>
                <a:latin typeface="Gill Sans Std" pitchFamily="34" charset="0"/>
              </a:rPr>
              <a:t>Language Communities, OERs and open practice</a:t>
            </a:r>
            <a:endParaRPr lang="en-GB" dirty="0">
              <a:solidFill>
                <a:schemeClr val="bg1">
                  <a:lumMod val="50000"/>
                </a:schemeClr>
              </a:solidFill>
              <a:latin typeface="Gill Sans Std" pitchFamily="34" charset="0"/>
            </a:endParaRPr>
          </a:p>
        </p:txBody>
      </p:sp>
      <p:sp>
        <p:nvSpPr>
          <p:cNvPr id="3" name="Subtitle 2"/>
          <p:cNvSpPr>
            <a:spLocks noGrp="1"/>
          </p:cNvSpPr>
          <p:nvPr>
            <p:ph type="subTitle" idx="1"/>
          </p:nvPr>
        </p:nvSpPr>
        <p:spPr>
          <a:xfrm>
            <a:off x="688105" y="3670176"/>
            <a:ext cx="7632848" cy="2351112"/>
          </a:xfrm>
        </p:spPr>
        <p:txBody>
          <a:bodyPr>
            <a:normAutofit/>
          </a:bodyPr>
          <a:lstStyle/>
          <a:p>
            <a:pPr algn="l"/>
            <a:r>
              <a:rPr lang="en-GB" dirty="0" smtClean="0">
                <a:solidFill>
                  <a:schemeClr val="bg1">
                    <a:lumMod val="50000"/>
                  </a:schemeClr>
                </a:solidFill>
                <a:latin typeface="Gill Sans Std Light" pitchFamily="34" charset="0"/>
              </a:rPr>
              <a:t>Kate Borthwick</a:t>
            </a:r>
          </a:p>
          <a:p>
            <a:pPr algn="l"/>
            <a:r>
              <a:rPr lang="en-GB" sz="1800" dirty="0" smtClean="0">
                <a:solidFill>
                  <a:schemeClr val="bg1">
                    <a:lumMod val="50000"/>
                  </a:schemeClr>
                </a:solidFill>
                <a:latin typeface="Gill Sans Std Light" pitchFamily="34" charset="0"/>
              </a:rPr>
              <a:t>Centre </a:t>
            </a:r>
            <a:r>
              <a:rPr lang="en-GB" sz="1800" dirty="0">
                <a:solidFill>
                  <a:schemeClr val="bg1">
                    <a:lumMod val="50000"/>
                  </a:schemeClr>
                </a:solidFill>
                <a:latin typeface="Gill Sans Std Light" pitchFamily="34" charset="0"/>
              </a:rPr>
              <a:t>for Languages, Linguistics and Area Studies</a:t>
            </a:r>
          </a:p>
          <a:p>
            <a:pPr algn="l"/>
            <a:r>
              <a:rPr lang="en-GB" sz="1800" dirty="0" smtClean="0">
                <a:solidFill>
                  <a:schemeClr val="bg1">
                    <a:lumMod val="50000"/>
                  </a:schemeClr>
                </a:solidFill>
                <a:latin typeface="Gill Sans Std Light" pitchFamily="34" charset="0"/>
              </a:rPr>
              <a:t>University </a:t>
            </a:r>
            <a:r>
              <a:rPr lang="en-GB" sz="1800" dirty="0">
                <a:solidFill>
                  <a:schemeClr val="bg1">
                    <a:lumMod val="50000"/>
                  </a:schemeClr>
                </a:solidFill>
                <a:latin typeface="Gill Sans Std Light" pitchFamily="34" charset="0"/>
              </a:rPr>
              <a:t>of </a:t>
            </a:r>
            <a:r>
              <a:rPr lang="en-GB" sz="1800" dirty="0" smtClean="0">
                <a:solidFill>
                  <a:schemeClr val="bg1">
                    <a:lumMod val="50000"/>
                  </a:schemeClr>
                </a:solidFill>
                <a:latin typeface="Gill Sans Std Light" pitchFamily="34" charset="0"/>
              </a:rPr>
              <a:t>Southampton, UK </a:t>
            </a:r>
          </a:p>
          <a:p>
            <a:pPr algn="l"/>
            <a:endParaRPr lang="en-GB" sz="1800" dirty="0">
              <a:solidFill>
                <a:schemeClr val="bg1">
                  <a:lumMod val="50000"/>
                </a:schemeClr>
              </a:solidFill>
              <a:latin typeface="Gill Sans Std Light" pitchFamily="34" charset="0"/>
            </a:endParaRPr>
          </a:p>
          <a:p>
            <a:pPr algn="l"/>
            <a:r>
              <a:rPr lang="en-GB" sz="1800" dirty="0" smtClean="0">
                <a:solidFill>
                  <a:schemeClr val="bg1">
                    <a:lumMod val="50000"/>
                  </a:schemeClr>
                </a:solidFill>
                <a:latin typeface="Gill Sans Std Light" pitchFamily="34" charset="0"/>
              </a:rPr>
              <a:t>OER and Languages, Open Education Week, March 2013</a:t>
            </a:r>
          </a:p>
          <a:p>
            <a:pPr algn="l"/>
            <a:r>
              <a:rPr lang="en-GB" sz="1800" dirty="0" smtClean="0">
                <a:solidFill>
                  <a:schemeClr val="bg1">
                    <a:lumMod val="50000"/>
                  </a:schemeClr>
                </a:solidFill>
                <a:latin typeface="Gill Sans Std Light" pitchFamily="34" charset="0"/>
              </a:rPr>
              <a:t>@</a:t>
            </a:r>
            <a:r>
              <a:rPr lang="en-GB" sz="1800" dirty="0" err="1" smtClean="0">
                <a:solidFill>
                  <a:schemeClr val="bg1">
                    <a:lumMod val="50000"/>
                  </a:schemeClr>
                </a:solidFill>
                <a:latin typeface="Gill Sans Std Light" pitchFamily="34" charset="0"/>
              </a:rPr>
              <a:t>Kborthwick</a:t>
            </a:r>
            <a:r>
              <a:rPr lang="en-GB" sz="1800" dirty="0" smtClean="0">
                <a:solidFill>
                  <a:schemeClr val="bg1">
                    <a:lumMod val="50000"/>
                  </a:schemeClr>
                </a:solidFill>
                <a:latin typeface="Gill Sans Std Light" pitchFamily="34" charset="0"/>
              </a:rPr>
              <a:t>  @</a:t>
            </a:r>
            <a:r>
              <a:rPr lang="en-GB" sz="1800" dirty="0" err="1" smtClean="0">
                <a:solidFill>
                  <a:schemeClr val="bg1">
                    <a:lumMod val="50000"/>
                  </a:schemeClr>
                </a:solidFill>
                <a:latin typeface="Gill Sans Std Light" pitchFamily="34" charset="0"/>
              </a:rPr>
              <a:t>LLASCentre</a:t>
            </a:r>
            <a:r>
              <a:rPr lang="en-GB" sz="1800" dirty="0" smtClean="0">
                <a:solidFill>
                  <a:schemeClr val="bg1">
                    <a:lumMod val="50000"/>
                  </a:schemeClr>
                </a:solidFill>
                <a:latin typeface="Gill Sans Std Light" pitchFamily="34" charset="0"/>
              </a:rPr>
              <a:t>  @</a:t>
            </a:r>
            <a:r>
              <a:rPr lang="en-GB" sz="1800" dirty="0" err="1" smtClean="0">
                <a:solidFill>
                  <a:schemeClr val="bg1">
                    <a:lumMod val="50000"/>
                  </a:schemeClr>
                </a:solidFill>
                <a:latin typeface="Gill Sans Std Light" pitchFamily="34" charset="0"/>
              </a:rPr>
              <a:t>elearnLLAS</a:t>
            </a:r>
            <a:endParaRPr lang="en-GB" sz="1800" dirty="0" smtClean="0">
              <a:solidFill>
                <a:schemeClr val="bg1">
                  <a:lumMod val="50000"/>
                </a:schemeClr>
              </a:solidFill>
              <a:latin typeface="Gill Sans Std Light" pitchFamily="34" charset="0"/>
            </a:endParaRPr>
          </a:p>
          <a:p>
            <a:pPr algn="l"/>
            <a:endParaRPr lang="en-GB" sz="1800" dirty="0">
              <a:solidFill>
                <a:schemeClr val="bg1">
                  <a:lumMod val="50000"/>
                </a:schemeClr>
              </a:solidFill>
              <a:latin typeface="Gill Sans Std Light" pitchFamily="34" charset="0"/>
            </a:endParaRPr>
          </a:p>
        </p:txBody>
      </p:sp>
      <p:cxnSp>
        <p:nvCxnSpPr>
          <p:cNvPr id="8" name="Straight Connector 7"/>
          <p:cNvCxnSpPr/>
          <p:nvPr/>
        </p:nvCxnSpPr>
        <p:spPr>
          <a:xfrm>
            <a:off x="683568" y="3501008"/>
            <a:ext cx="7786439" cy="0"/>
          </a:xfrm>
          <a:prstGeom prst="line">
            <a:avLst/>
          </a:prstGeom>
          <a:ln w="57150">
            <a:solidFill>
              <a:srgbClr val="8F3A8E"/>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985" y="260648"/>
            <a:ext cx="3836852" cy="792088"/>
          </a:xfrm>
          <a:prstGeom prst="rect">
            <a:avLst/>
          </a:prstGeom>
        </p:spPr>
      </p:pic>
      <p:sp>
        <p:nvSpPr>
          <p:cNvPr id="9" name="Rectangle 8"/>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683568" y="6021288"/>
            <a:ext cx="2808312" cy="784830"/>
          </a:xfrm>
          <a:prstGeom prst="rect">
            <a:avLst/>
          </a:prstGeom>
          <a:noFill/>
        </p:spPr>
        <p:txBody>
          <a:bodyPr wrap="square" rtlCol="0">
            <a:spAutoFit/>
          </a:bodyPr>
          <a:lstStyle/>
          <a:p>
            <a:r>
              <a:rPr lang="en-GB" sz="900" dirty="0" smtClean="0">
                <a:solidFill>
                  <a:schemeClr val="bg1"/>
                </a:solidFill>
                <a:latin typeface="Gill Sans MT" pitchFamily="34" charset="0"/>
              </a:rPr>
              <a:t>LLAS</a:t>
            </a:r>
          </a:p>
          <a:p>
            <a:r>
              <a:rPr lang="en-GB" sz="900" dirty="0" smtClean="0">
                <a:solidFill>
                  <a:schemeClr val="bg1"/>
                </a:solidFill>
                <a:latin typeface="Gill Sans MT" pitchFamily="34" charset="0"/>
              </a:rPr>
              <a:t>Centre </a:t>
            </a:r>
            <a:r>
              <a:rPr lang="en-GB" sz="900" dirty="0">
                <a:solidFill>
                  <a:schemeClr val="bg1"/>
                </a:solidFill>
                <a:latin typeface="Gill Sans MT" pitchFamily="34" charset="0"/>
              </a:rPr>
              <a:t>for Languages, Linguistics and Area Studies</a:t>
            </a:r>
            <a:br>
              <a:rPr lang="en-GB" sz="900" dirty="0">
                <a:solidFill>
                  <a:schemeClr val="bg1"/>
                </a:solidFill>
                <a:latin typeface="Gill Sans MT" pitchFamily="34" charset="0"/>
              </a:rPr>
            </a:br>
            <a:r>
              <a:rPr lang="en-GB" sz="900" dirty="0">
                <a:solidFill>
                  <a:schemeClr val="bg1"/>
                </a:solidFill>
                <a:latin typeface="Gill Sans MT" pitchFamily="34" charset="0"/>
              </a:rPr>
              <a:t>University of Southampton </a:t>
            </a:r>
          </a:p>
          <a:p>
            <a:r>
              <a:rPr lang="en-GB" sz="900" dirty="0" smtClean="0">
                <a:solidFill>
                  <a:schemeClr val="bg1"/>
                </a:solidFill>
                <a:latin typeface="Gill Sans MT" pitchFamily="34" charset="0"/>
              </a:rPr>
              <a:t>Southampton, </a:t>
            </a:r>
            <a:r>
              <a:rPr lang="en-GB" sz="900" dirty="0">
                <a:solidFill>
                  <a:schemeClr val="bg1"/>
                </a:solidFill>
                <a:latin typeface="Gill Sans MT" pitchFamily="34" charset="0"/>
              </a:rPr>
              <a:t>SO17 1BJ </a:t>
            </a:r>
            <a:br>
              <a:rPr lang="en-GB" sz="900" dirty="0">
                <a:solidFill>
                  <a:schemeClr val="bg1"/>
                </a:solidFill>
                <a:latin typeface="Gill Sans MT" pitchFamily="34" charset="0"/>
              </a:rPr>
            </a:br>
            <a:r>
              <a:rPr lang="de-DE" sz="900" dirty="0">
                <a:solidFill>
                  <a:schemeClr val="bg1"/>
                </a:solidFill>
                <a:latin typeface="Gill Sans MT" pitchFamily="34" charset="0"/>
              </a:rPr>
              <a:t>+44 (0) 23 8059 6860 </a:t>
            </a:r>
            <a:r>
              <a:rPr lang="en-GB" sz="900" b="1" dirty="0">
                <a:solidFill>
                  <a:schemeClr val="bg1"/>
                </a:solidFill>
                <a:latin typeface="Gill Sans MT" pitchFamily="34" charset="0"/>
              </a:rPr>
              <a:t>|</a:t>
            </a:r>
            <a:r>
              <a:rPr lang="en-GB" sz="900" dirty="0">
                <a:solidFill>
                  <a:schemeClr val="bg1"/>
                </a:solidFill>
                <a:latin typeface="Gill Sans MT" pitchFamily="34" charset="0"/>
              </a:rPr>
              <a:t> </a:t>
            </a:r>
            <a:r>
              <a:rPr lang="en-GB" sz="900" dirty="0" smtClean="0">
                <a:solidFill>
                  <a:schemeClr val="bg1"/>
                </a:solidFill>
                <a:latin typeface="Gill Sans MT" pitchFamily="34" charset="0"/>
              </a:rPr>
              <a:t>@LLASCentre </a:t>
            </a:r>
            <a:r>
              <a:rPr lang="en-GB" sz="900" b="1" dirty="0" smtClean="0">
                <a:solidFill>
                  <a:schemeClr val="bg1"/>
                </a:solidFill>
                <a:latin typeface="Gill Sans MT" pitchFamily="34" charset="0"/>
              </a:rPr>
              <a:t>|</a:t>
            </a:r>
            <a:r>
              <a:rPr lang="en-GB" sz="900" dirty="0">
                <a:solidFill>
                  <a:schemeClr val="bg1"/>
                </a:solidFill>
                <a:latin typeface="Gill Sans MT" pitchFamily="34" charset="0"/>
              </a:rPr>
              <a:t> </a:t>
            </a:r>
            <a:r>
              <a:rPr lang="en-GB" sz="900" dirty="0" smtClean="0">
                <a:solidFill>
                  <a:schemeClr val="bg1"/>
                </a:solidFill>
                <a:latin typeface="Gill Sans MT" pitchFamily="34" charset="0"/>
                <a:hlinkClick r:id="rId4"/>
              </a:rPr>
              <a:t>www.llas.ac.uk</a:t>
            </a:r>
            <a:endParaRPr lang="en-GB" sz="900" dirty="0">
              <a:solidFill>
                <a:schemeClr val="bg1"/>
              </a:solidFill>
              <a:latin typeface="Gill Sans MT" pitchFamily="34" charset="0"/>
            </a:endParaRPr>
          </a:p>
        </p:txBody>
      </p:sp>
    </p:spTree>
    <p:extLst>
      <p:ext uri="{BB962C8B-B14F-4D97-AF65-F5344CB8AC3E}">
        <p14:creationId xmlns:p14="http://schemas.microsoft.com/office/powerpoint/2010/main" val="37094840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484784"/>
            <a:ext cx="3816424" cy="4248472"/>
          </a:xfrm>
        </p:spPr>
        <p:txBody>
          <a:bodyPr>
            <a:normAutofit/>
          </a:bodyPr>
          <a:lstStyle/>
          <a:p>
            <a:pPr>
              <a:tabLst>
                <a:tab pos="360363" algn="l"/>
              </a:tabLst>
            </a:pPr>
            <a:r>
              <a:rPr lang="en-GB" sz="2400" dirty="0" smtClean="0">
                <a:latin typeface="Gill Sans Std Light" pitchFamily="34" charset="0"/>
              </a:rPr>
              <a:t>Provided original research </a:t>
            </a:r>
          </a:p>
          <a:p>
            <a:pPr marL="0" indent="0">
              <a:buNone/>
              <a:tabLst>
                <a:tab pos="360363" algn="l"/>
              </a:tabLst>
            </a:pPr>
            <a:r>
              <a:rPr lang="en-GB" sz="2400" i="1" dirty="0" smtClean="0">
                <a:latin typeface="Gill Sans Std Light" pitchFamily="34" charset="0"/>
              </a:rPr>
              <a:t>“</a:t>
            </a:r>
            <a:r>
              <a:rPr lang="en-GB" sz="2400" i="1" dirty="0">
                <a:latin typeface="Gill Sans Std Light" pitchFamily="34" charset="0"/>
              </a:rPr>
              <a:t>I was totally seduced by the concept” </a:t>
            </a:r>
            <a:r>
              <a:rPr lang="en-GB" sz="2400" dirty="0">
                <a:latin typeface="Gill Sans Std Light" pitchFamily="34" charset="0"/>
              </a:rPr>
              <a:t> </a:t>
            </a:r>
            <a:r>
              <a:rPr lang="en-GB" sz="2400" dirty="0" smtClean="0">
                <a:latin typeface="Gill Sans Std Light" pitchFamily="34" charset="0"/>
              </a:rPr>
              <a:t>- original researcher</a:t>
            </a:r>
          </a:p>
          <a:p>
            <a:pPr marL="0" indent="0">
              <a:buNone/>
              <a:tabLst>
                <a:tab pos="360363" algn="l"/>
              </a:tabLst>
            </a:pPr>
            <a:endParaRPr lang="en-GB" sz="2400" dirty="0">
              <a:latin typeface="Gill Sans Std Light" pitchFamily="34" charset="0"/>
            </a:endParaRPr>
          </a:p>
          <a:p>
            <a:pPr>
              <a:tabLst>
                <a:tab pos="360363" algn="l"/>
              </a:tabLst>
            </a:pPr>
            <a:r>
              <a:rPr lang="en-GB" sz="2400" dirty="0" smtClean="0">
                <a:latin typeface="Gill Sans Std Light" pitchFamily="34" charset="0"/>
              </a:rPr>
              <a:t>Dealt with permissions issues</a:t>
            </a:r>
          </a:p>
          <a:p>
            <a:pPr>
              <a:tabLst>
                <a:tab pos="360363" algn="l"/>
              </a:tabLst>
            </a:pPr>
            <a:endParaRPr lang="en-GB" sz="2400" dirty="0">
              <a:latin typeface="Gill Sans Std Light" pitchFamily="34" charset="0"/>
            </a:endParaRPr>
          </a:p>
          <a:p>
            <a:pPr>
              <a:tabLst>
                <a:tab pos="360363" algn="l"/>
              </a:tabLst>
            </a:pPr>
            <a:r>
              <a:rPr lang="en-GB" sz="2400" dirty="0" smtClean="0">
                <a:latin typeface="Gill Sans Std Light" pitchFamily="34" charset="0"/>
              </a:rPr>
              <a:t>Digitising  materials</a:t>
            </a:r>
          </a:p>
          <a:p>
            <a:pPr>
              <a:tabLst>
                <a:tab pos="360363" algn="l"/>
              </a:tabLst>
            </a:pPr>
            <a:endParaRPr lang="en-GB" sz="2400" dirty="0">
              <a:latin typeface="Gill Sans Std Light" pitchFamily="34" charset="0"/>
            </a:endParaRPr>
          </a:p>
          <a:p>
            <a:pPr>
              <a:tabLst>
                <a:tab pos="360363" algn="l"/>
              </a:tabLst>
            </a:pPr>
            <a:endParaRPr lang="en-GB" sz="2400" dirty="0" smtClean="0">
              <a:latin typeface="Gill Sans Std Light" pitchFamily="34" charset="0"/>
            </a:endParaRPr>
          </a:p>
        </p:txBody>
      </p:sp>
      <p:sp>
        <p:nvSpPr>
          <p:cNvPr id="6" name="Rectangle 5"/>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85800" y="260648"/>
            <a:ext cx="8280920" cy="864096"/>
          </a:xfrm>
        </p:spPr>
        <p:txBody>
          <a:bodyPr>
            <a:normAutofit/>
          </a:bodyPr>
          <a:lstStyle/>
          <a:p>
            <a:pPr algn="r"/>
            <a:r>
              <a:rPr lang="en-GB" sz="4000" b="1" dirty="0" err="1" smtClean="0">
                <a:solidFill>
                  <a:srgbClr val="8F3A8E"/>
                </a:solidFill>
                <a:effectLst/>
                <a:latin typeface="Gill Sans Std" pitchFamily="34" charset="0"/>
              </a:rPr>
              <a:t>OpenLIVES</a:t>
            </a:r>
            <a:r>
              <a:rPr lang="en-GB" sz="4000" b="1" dirty="0" smtClean="0">
                <a:solidFill>
                  <a:srgbClr val="8F3A8E"/>
                </a:solidFill>
                <a:latin typeface="Gill Sans Std" pitchFamily="34" charset="0"/>
              </a:rPr>
              <a:t>: Southampton</a:t>
            </a:r>
            <a:endParaRPr lang="en-GB" sz="4000" b="1" dirty="0">
              <a:solidFill>
                <a:srgbClr val="8F3A8E"/>
              </a:solidFill>
              <a:effectLst/>
              <a:latin typeface="Gill Sans Std"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1340768"/>
            <a:ext cx="5215548"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3898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196752"/>
            <a:ext cx="8280920" cy="4536504"/>
          </a:xfrm>
        </p:spPr>
        <p:txBody>
          <a:bodyPr>
            <a:normAutofit/>
          </a:bodyPr>
          <a:lstStyle/>
          <a:p>
            <a:pPr>
              <a:tabLst>
                <a:tab pos="360363" algn="l"/>
              </a:tabLst>
            </a:pPr>
            <a:r>
              <a:rPr lang="en-GB" sz="2400" dirty="0" smtClean="0">
                <a:latin typeface="Gill Sans Std Light" pitchFamily="34" charset="0"/>
              </a:rPr>
              <a:t>Learning objects for research skills</a:t>
            </a:r>
          </a:p>
          <a:p>
            <a:pPr>
              <a:tabLst>
                <a:tab pos="360363" algn="l"/>
              </a:tabLst>
            </a:pPr>
            <a:r>
              <a:rPr lang="en-GB" sz="2400" dirty="0" smtClean="0">
                <a:latin typeface="Gill Sans Std Light" pitchFamily="34" charset="0"/>
              </a:rPr>
              <a:t>Student translations, subtitling, file-checking</a:t>
            </a:r>
          </a:p>
        </p:txBody>
      </p:sp>
      <p:sp>
        <p:nvSpPr>
          <p:cNvPr id="6" name="Rectangle 5"/>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85800" y="260648"/>
            <a:ext cx="8280920" cy="864096"/>
          </a:xfrm>
        </p:spPr>
        <p:txBody>
          <a:bodyPr>
            <a:normAutofit/>
          </a:bodyPr>
          <a:lstStyle/>
          <a:p>
            <a:pPr algn="r"/>
            <a:r>
              <a:rPr lang="en-GB" sz="4000" b="1" dirty="0" err="1" smtClean="0">
                <a:solidFill>
                  <a:srgbClr val="8F3A8E"/>
                </a:solidFill>
                <a:effectLst/>
                <a:latin typeface="Gill Sans Std" pitchFamily="34" charset="0"/>
              </a:rPr>
              <a:t>OpenLIVES</a:t>
            </a:r>
            <a:r>
              <a:rPr lang="en-GB" sz="4000" b="1" dirty="0" smtClean="0">
                <a:solidFill>
                  <a:srgbClr val="8F3A8E"/>
                </a:solidFill>
                <a:latin typeface="Gill Sans Std" pitchFamily="34" charset="0"/>
              </a:rPr>
              <a:t>: Southampton</a:t>
            </a:r>
            <a:endParaRPr lang="en-GB" sz="4000" b="1" dirty="0">
              <a:solidFill>
                <a:srgbClr val="8F3A8E"/>
              </a:solidFill>
              <a:effectLst/>
              <a:latin typeface="Gill Sans Std"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pic>
        <p:nvPicPr>
          <p:cNvPr id="7" name="Picture 2">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33" r="6183" b="8730"/>
          <a:stretch/>
        </p:blipFill>
        <p:spPr bwMode="auto">
          <a:xfrm>
            <a:off x="451679" y="2256266"/>
            <a:ext cx="8240642" cy="4601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97518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700808"/>
            <a:ext cx="5034964" cy="4032448"/>
          </a:xfrm>
        </p:spPr>
        <p:txBody>
          <a:bodyPr>
            <a:normAutofit/>
          </a:bodyPr>
          <a:lstStyle/>
          <a:p>
            <a:pPr>
              <a:tabLst>
                <a:tab pos="360363" algn="l"/>
              </a:tabLst>
            </a:pPr>
            <a:r>
              <a:rPr lang="en-GB" sz="2000" dirty="0" smtClean="0">
                <a:latin typeface="Gill Sans Std Light" pitchFamily="34" charset="0"/>
              </a:rPr>
              <a:t>Final year module running this year: ‘Discovering Spanish Voices Abroad in a digital world’</a:t>
            </a:r>
          </a:p>
          <a:p>
            <a:pPr marL="0" indent="0">
              <a:buNone/>
              <a:tabLst>
                <a:tab pos="360363" algn="l"/>
              </a:tabLst>
            </a:pPr>
            <a:endParaRPr lang="en-GB" sz="2000" dirty="0" smtClean="0">
              <a:latin typeface="Gill Sans Std Light" pitchFamily="34" charset="0"/>
            </a:endParaRPr>
          </a:p>
          <a:p>
            <a:pPr marL="0" indent="0">
              <a:buNone/>
              <a:tabLst>
                <a:tab pos="360363" algn="l"/>
              </a:tabLst>
            </a:pPr>
            <a:r>
              <a:rPr lang="en-GB" sz="2000" dirty="0">
                <a:latin typeface="Gill Sans Std Light" pitchFamily="34" charset="0"/>
              </a:rPr>
              <a:t>	</a:t>
            </a:r>
            <a:r>
              <a:rPr lang="en-GB" sz="2000" dirty="0" smtClean="0">
                <a:latin typeface="Gill Sans Std Light" pitchFamily="34" charset="0"/>
              </a:rPr>
              <a:t>- interview and research skills</a:t>
            </a:r>
          </a:p>
          <a:p>
            <a:pPr marL="0" indent="0">
              <a:buNone/>
              <a:tabLst>
                <a:tab pos="360363" algn="l"/>
              </a:tabLst>
            </a:pPr>
            <a:r>
              <a:rPr lang="en-GB" sz="2000" dirty="0">
                <a:latin typeface="Gill Sans Std Light" pitchFamily="34" charset="0"/>
              </a:rPr>
              <a:t>	</a:t>
            </a:r>
            <a:r>
              <a:rPr lang="en-GB" sz="2000" dirty="0" smtClean="0">
                <a:latin typeface="Gill Sans Std Light" pitchFamily="34" charset="0"/>
              </a:rPr>
              <a:t>- technical skills (video/audio software)</a:t>
            </a:r>
          </a:p>
          <a:p>
            <a:pPr marL="0" indent="0">
              <a:buNone/>
              <a:tabLst>
                <a:tab pos="360363" algn="l"/>
              </a:tabLst>
            </a:pPr>
            <a:r>
              <a:rPr lang="en-GB" sz="2000" dirty="0">
                <a:latin typeface="Gill Sans Std Light" pitchFamily="34" charset="0"/>
              </a:rPr>
              <a:t>	</a:t>
            </a:r>
            <a:r>
              <a:rPr lang="en-GB" sz="2000" dirty="0" smtClean="0">
                <a:latin typeface="Gill Sans Std Light" pitchFamily="34" charset="0"/>
              </a:rPr>
              <a:t>- documentary production</a:t>
            </a:r>
          </a:p>
          <a:p>
            <a:pPr marL="0" indent="0">
              <a:buNone/>
              <a:tabLst>
                <a:tab pos="360363" algn="l"/>
              </a:tabLst>
            </a:pPr>
            <a:endParaRPr lang="en-GB" sz="2000" dirty="0" smtClean="0">
              <a:latin typeface="Gill Sans Std Light" pitchFamily="34" charset="0"/>
            </a:endParaRPr>
          </a:p>
          <a:p>
            <a:pPr>
              <a:tabLst>
                <a:tab pos="360363" algn="l"/>
              </a:tabLst>
            </a:pPr>
            <a:r>
              <a:rPr lang="en-GB" sz="2000" dirty="0" smtClean="0">
                <a:latin typeface="Gill Sans Std Light" pitchFamily="34" charset="0"/>
              </a:rPr>
              <a:t>Producing autonomous learning activities based on </a:t>
            </a:r>
            <a:r>
              <a:rPr lang="en-GB" sz="2000" dirty="0" err="1" smtClean="0">
                <a:latin typeface="Gill Sans Std Light" pitchFamily="34" charset="0"/>
              </a:rPr>
              <a:t>OpenLIVES</a:t>
            </a:r>
            <a:r>
              <a:rPr lang="en-GB" sz="2000" dirty="0" smtClean="0">
                <a:latin typeface="Gill Sans Std Light" pitchFamily="34" charset="0"/>
              </a:rPr>
              <a:t> data</a:t>
            </a:r>
          </a:p>
        </p:txBody>
      </p:sp>
      <p:sp>
        <p:nvSpPr>
          <p:cNvPr id="6" name="Rectangle 5"/>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85800" y="260648"/>
            <a:ext cx="8280920" cy="864096"/>
          </a:xfrm>
        </p:spPr>
        <p:txBody>
          <a:bodyPr>
            <a:normAutofit/>
          </a:bodyPr>
          <a:lstStyle/>
          <a:p>
            <a:pPr algn="r"/>
            <a:r>
              <a:rPr lang="en-GB" sz="4000" b="1" dirty="0" err="1" smtClean="0">
                <a:solidFill>
                  <a:srgbClr val="8F3A8E"/>
                </a:solidFill>
                <a:effectLst/>
                <a:latin typeface="Gill Sans Std" pitchFamily="34" charset="0"/>
              </a:rPr>
              <a:t>OpenLIVES</a:t>
            </a:r>
            <a:r>
              <a:rPr lang="en-GB" sz="4000" b="1" dirty="0" smtClean="0">
                <a:solidFill>
                  <a:srgbClr val="8F3A8E"/>
                </a:solidFill>
                <a:latin typeface="Gill Sans Std" pitchFamily="34" charset="0"/>
              </a:rPr>
              <a:t>: Leeds</a:t>
            </a:r>
            <a:endParaRPr lang="en-GB" sz="4000" b="1" dirty="0">
              <a:solidFill>
                <a:srgbClr val="8F3A8E"/>
              </a:solidFill>
              <a:effectLst/>
              <a:latin typeface="Gill Sans Std"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pic>
        <p:nvPicPr>
          <p:cNvPr id="81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124" t="14451" r="7530" b="13242"/>
          <a:stretch/>
        </p:blipFill>
        <p:spPr bwMode="auto">
          <a:xfrm>
            <a:off x="5148064" y="2132856"/>
            <a:ext cx="3770282" cy="331236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51985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340768"/>
            <a:ext cx="8280920" cy="1512168"/>
          </a:xfrm>
        </p:spPr>
        <p:txBody>
          <a:bodyPr>
            <a:normAutofit/>
          </a:bodyPr>
          <a:lstStyle/>
          <a:p>
            <a:pPr>
              <a:tabLst>
                <a:tab pos="360363" algn="l"/>
              </a:tabLst>
            </a:pPr>
            <a:r>
              <a:rPr lang="en-GB" sz="2400" dirty="0">
                <a:latin typeface="Gill Sans Std Light" pitchFamily="34" charset="0"/>
              </a:rPr>
              <a:t>Immediate integration of material:</a:t>
            </a:r>
            <a:r>
              <a:rPr lang="en-GB" sz="2400" i="1" dirty="0">
                <a:latin typeface="Gill Sans Std Light" pitchFamily="34" charset="0"/>
              </a:rPr>
              <a:t> Languages for Professional Communication </a:t>
            </a:r>
            <a:r>
              <a:rPr lang="en-GB" sz="2400" dirty="0">
                <a:latin typeface="Gill Sans Std Light" pitchFamily="34" charset="0"/>
              </a:rPr>
              <a:t>(2nd and final year module)</a:t>
            </a:r>
          </a:p>
          <a:p>
            <a:pPr marL="0" indent="0">
              <a:buNone/>
              <a:tabLst>
                <a:tab pos="360363" algn="l"/>
              </a:tabLst>
            </a:pPr>
            <a:r>
              <a:rPr lang="en-GB" sz="2400" dirty="0" smtClean="0">
                <a:latin typeface="Gill Sans Std Light" pitchFamily="34" charset="0"/>
              </a:rPr>
              <a:t>		</a:t>
            </a:r>
          </a:p>
        </p:txBody>
      </p:sp>
      <p:sp>
        <p:nvSpPr>
          <p:cNvPr id="6" name="Rectangle 5"/>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85800" y="260648"/>
            <a:ext cx="8280920" cy="864096"/>
          </a:xfrm>
        </p:spPr>
        <p:txBody>
          <a:bodyPr>
            <a:normAutofit/>
          </a:bodyPr>
          <a:lstStyle/>
          <a:p>
            <a:pPr algn="r"/>
            <a:r>
              <a:rPr lang="en-GB" sz="4000" b="1" dirty="0" err="1" smtClean="0">
                <a:solidFill>
                  <a:srgbClr val="8F3A8E"/>
                </a:solidFill>
                <a:effectLst/>
                <a:latin typeface="Gill Sans Std" pitchFamily="34" charset="0"/>
              </a:rPr>
              <a:t>OpenLIVES</a:t>
            </a:r>
            <a:r>
              <a:rPr lang="en-GB" sz="4000" b="1" dirty="0" smtClean="0">
                <a:solidFill>
                  <a:srgbClr val="8F3A8E"/>
                </a:solidFill>
                <a:latin typeface="Gill Sans Std" pitchFamily="34" charset="0"/>
              </a:rPr>
              <a:t>: Portsmouth</a:t>
            </a:r>
            <a:endParaRPr lang="en-GB" sz="4000" b="1" dirty="0">
              <a:solidFill>
                <a:srgbClr val="8F3A8E"/>
              </a:solidFill>
              <a:effectLst/>
              <a:latin typeface="Gill Sans Std"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pic>
        <p:nvPicPr>
          <p:cNvPr id="71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5721" t="5705" r="3603"/>
          <a:stretch/>
        </p:blipFill>
        <p:spPr bwMode="auto">
          <a:xfrm>
            <a:off x="6300192" y="2149138"/>
            <a:ext cx="2780270" cy="3880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98216" y="2280101"/>
            <a:ext cx="5091183" cy="1477328"/>
          </a:xfrm>
          <a:prstGeom prst="rect">
            <a:avLst/>
          </a:prstGeom>
          <a:noFill/>
        </p:spPr>
        <p:txBody>
          <a:bodyPr wrap="square" rtlCol="0">
            <a:spAutoFit/>
          </a:bodyPr>
          <a:lstStyle/>
          <a:p>
            <a:pPr marL="285750" indent="-285750">
              <a:buFontTx/>
              <a:buChar char="-"/>
            </a:pPr>
            <a:r>
              <a:rPr lang="en-GB" dirty="0" smtClean="0">
                <a:latin typeface="Gill Sans Std Light" pitchFamily="34" charset="0"/>
              </a:rPr>
              <a:t>creation </a:t>
            </a:r>
            <a:r>
              <a:rPr lang="en-GB" dirty="0">
                <a:latin typeface="Gill Sans Std Light" pitchFamily="34" charset="0"/>
              </a:rPr>
              <a:t>of interactive </a:t>
            </a:r>
            <a:r>
              <a:rPr lang="en-GB" dirty="0" smtClean="0">
                <a:latin typeface="Gill Sans Std Light" pitchFamily="34" charset="0"/>
              </a:rPr>
              <a:t>magazines</a:t>
            </a:r>
          </a:p>
          <a:p>
            <a:pPr marL="285750" indent="-285750">
              <a:buFontTx/>
              <a:buChar char="-"/>
            </a:pPr>
            <a:r>
              <a:rPr lang="en-GB" dirty="0" smtClean="0">
                <a:latin typeface="Gill Sans Std Light" pitchFamily="34" charset="0"/>
              </a:rPr>
              <a:t>Student videos describing experiences</a:t>
            </a:r>
          </a:p>
          <a:p>
            <a:pPr marL="285750" indent="-285750">
              <a:buFontTx/>
              <a:buChar char="-"/>
            </a:pPr>
            <a:r>
              <a:rPr lang="en-GB" dirty="0" smtClean="0">
                <a:latin typeface="Gill Sans Std Light" pitchFamily="34" charset="0"/>
              </a:rPr>
              <a:t>Video: Germinal Luis Fernandez</a:t>
            </a:r>
          </a:p>
          <a:p>
            <a:pPr marL="285750" indent="-285750">
              <a:buFontTx/>
              <a:buChar char="-"/>
            </a:pPr>
            <a:endParaRPr lang="en-GB" dirty="0">
              <a:latin typeface="Gill Sans Std Light" pitchFamily="34" charset="0"/>
            </a:endParaRPr>
          </a:p>
          <a:p>
            <a:endParaRPr lang="en-GB" dirty="0"/>
          </a:p>
        </p:txBody>
      </p:sp>
      <p:pic>
        <p:nvPicPr>
          <p:cNvPr id="717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0623" t="20978" r="26161" b="9051"/>
          <a:stretch/>
        </p:blipFill>
        <p:spPr bwMode="auto">
          <a:xfrm>
            <a:off x="3275856" y="3717032"/>
            <a:ext cx="3468262" cy="2879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99" y="4089149"/>
            <a:ext cx="3560763" cy="171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37418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1789" y="1628800"/>
            <a:ext cx="8280920" cy="3888432"/>
          </a:xfrm>
        </p:spPr>
        <p:txBody>
          <a:bodyPr>
            <a:normAutofit lnSpcReduction="10000"/>
          </a:bodyPr>
          <a:lstStyle/>
          <a:p>
            <a:pPr>
              <a:tabLst>
                <a:tab pos="360363" algn="l"/>
              </a:tabLst>
            </a:pPr>
            <a:r>
              <a:rPr lang="en-GB" sz="2400" dirty="0"/>
              <a:t>Preserving and doing justice to research data</a:t>
            </a:r>
          </a:p>
          <a:p>
            <a:pPr>
              <a:tabLst>
                <a:tab pos="360363" algn="l"/>
              </a:tabLst>
            </a:pPr>
            <a:r>
              <a:rPr lang="en-GB" sz="2400" dirty="0" smtClean="0"/>
              <a:t>Producing student-centred </a:t>
            </a:r>
            <a:r>
              <a:rPr lang="en-GB" sz="2400" dirty="0"/>
              <a:t>teaching </a:t>
            </a:r>
            <a:r>
              <a:rPr lang="en-GB" sz="2400" dirty="0" smtClean="0"/>
              <a:t>resources</a:t>
            </a:r>
          </a:p>
          <a:p>
            <a:pPr>
              <a:tabLst>
                <a:tab pos="360363" algn="l"/>
              </a:tabLst>
            </a:pPr>
            <a:r>
              <a:rPr lang="en-GB" sz="2400" dirty="0"/>
              <a:t>Curriculum innovation and originality in </a:t>
            </a:r>
            <a:r>
              <a:rPr lang="en-GB" sz="2400" dirty="0" smtClean="0"/>
              <a:t>teaching</a:t>
            </a:r>
          </a:p>
          <a:p>
            <a:pPr>
              <a:tabLst>
                <a:tab pos="360363" algn="l"/>
              </a:tabLst>
            </a:pPr>
            <a:r>
              <a:rPr lang="en-GB" sz="2400" dirty="0"/>
              <a:t>Beyond education</a:t>
            </a:r>
          </a:p>
          <a:p>
            <a:pPr>
              <a:tabLst>
                <a:tab pos="360363" algn="l"/>
              </a:tabLst>
            </a:pPr>
            <a:r>
              <a:rPr lang="en-GB" sz="2400" dirty="0"/>
              <a:t>Collegiality and </a:t>
            </a:r>
            <a:r>
              <a:rPr lang="en-GB" sz="2400" dirty="0" smtClean="0"/>
              <a:t>trust</a:t>
            </a:r>
          </a:p>
          <a:p>
            <a:pPr>
              <a:tabLst>
                <a:tab pos="360363" algn="l"/>
              </a:tabLst>
            </a:pPr>
            <a:endParaRPr lang="en-GB" sz="2400" dirty="0" smtClean="0"/>
          </a:p>
          <a:p>
            <a:pPr>
              <a:tabLst>
                <a:tab pos="360363" algn="l"/>
              </a:tabLst>
            </a:pPr>
            <a:endParaRPr lang="en-GB" sz="2400" dirty="0"/>
          </a:p>
          <a:p>
            <a:pPr>
              <a:tabLst>
                <a:tab pos="360363" algn="l"/>
              </a:tabLst>
            </a:pPr>
            <a:r>
              <a:rPr lang="en-GB" sz="2400" dirty="0" smtClean="0"/>
              <a:t>Join the </a:t>
            </a:r>
            <a:r>
              <a:rPr lang="en-GB" sz="2400" dirty="0" err="1" smtClean="0"/>
              <a:t>OpenLIVES</a:t>
            </a:r>
            <a:r>
              <a:rPr lang="en-GB" sz="2400" dirty="0" smtClean="0"/>
              <a:t> group and use the resources at: </a:t>
            </a:r>
            <a:r>
              <a:rPr lang="en-GB" sz="2400" dirty="0" smtClean="0">
                <a:hlinkClick r:id="rId3"/>
              </a:rPr>
              <a:t>http</a:t>
            </a:r>
            <a:r>
              <a:rPr lang="en-GB" sz="2400" dirty="0">
                <a:hlinkClick r:id="rId3"/>
              </a:rPr>
              <a:t>://</a:t>
            </a:r>
            <a:r>
              <a:rPr lang="en-GB" sz="2400" dirty="0" smtClean="0">
                <a:hlinkClick r:id="rId3"/>
              </a:rPr>
              <a:t>humbox.ac.uk/group/2</a:t>
            </a:r>
            <a:r>
              <a:rPr lang="en-GB" sz="2400" dirty="0" smtClean="0"/>
              <a:t> </a:t>
            </a:r>
            <a:endParaRPr lang="en-GB" sz="2400" dirty="0"/>
          </a:p>
          <a:p>
            <a:pPr>
              <a:tabLst>
                <a:tab pos="360363" algn="l"/>
              </a:tabLst>
            </a:pPr>
            <a:endParaRPr lang="en-GB" sz="2400" b="1" dirty="0" smtClean="0"/>
          </a:p>
          <a:p>
            <a:pPr>
              <a:tabLst>
                <a:tab pos="360363" algn="l"/>
              </a:tabLst>
            </a:pPr>
            <a:endParaRPr lang="en-GB" sz="2400" dirty="0"/>
          </a:p>
          <a:p>
            <a:pPr>
              <a:tabLst>
                <a:tab pos="360363" algn="l"/>
              </a:tabLst>
            </a:pPr>
            <a:endParaRPr lang="en-GB" sz="2400" dirty="0"/>
          </a:p>
          <a:p>
            <a:pPr>
              <a:tabLst>
                <a:tab pos="360363" algn="l"/>
              </a:tabLst>
            </a:pPr>
            <a:endParaRPr lang="en-GB" sz="2400" dirty="0">
              <a:latin typeface="Gill Sans Std Light" pitchFamily="34" charset="0"/>
            </a:endParaRPr>
          </a:p>
        </p:txBody>
      </p:sp>
      <p:sp>
        <p:nvSpPr>
          <p:cNvPr id="6" name="Rectangle 5"/>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85800" y="260648"/>
            <a:ext cx="8280920" cy="864096"/>
          </a:xfrm>
        </p:spPr>
        <p:txBody>
          <a:bodyPr>
            <a:normAutofit/>
          </a:bodyPr>
          <a:lstStyle/>
          <a:p>
            <a:pPr algn="r"/>
            <a:r>
              <a:rPr lang="en-GB" sz="4000" b="1" dirty="0" err="1" smtClean="0">
                <a:solidFill>
                  <a:srgbClr val="8F3A8E"/>
                </a:solidFill>
                <a:effectLst/>
                <a:latin typeface="Gill Sans Std" pitchFamily="34" charset="0"/>
              </a:rPr>
              <a:t>OpenLIVES</a:t>
            </a:r>
            <a:endParaRPr lang="en-GB" sz="4000" b="1" dirty="0">
              <a:solidFill>
                <a:srgbClr val="8F3A8E"/>
              </a:solidFill>
              <a:effectLst/>
              <a:latin typeface="Gill Sans Std"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spTree>
    <p:extLst>
      <p:ext uri="{BB962C8B-B14F-4D97-AF65-F5344CB8AC3E}">
        <p14:creationId xmlns:p14="http://schemas.microsoft.com/office/powerpoint/2010/main" val="22078956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562" y="260648"/>
            <a:ext cx="8280920" cy="864096"/>
          </a:xfrm>
        </p:spPr>
        <p:txBody>
          <a:bodyPr>
            <a:noAutofit/>
          </a:bodyPr>
          <a:lstStyle/>
          <a:p>
            <a:pPr algn="r"/>
            <a:endParaRPr lang="en-GB" sz="3200" b="1" dirty="0">
              <a:solidFill>
                <a:srgbClr val="8F3A8E"/>
              </a:solidFill>
              <a:effectLst/>
              <a:latin typeface="Gill Sans Std" pitchFamily="34" charset="0"/>
            </a:endParaRPr>
          </a:p>
        </p:txBody>
      </p:sp>
      <p:sp>
        <p:nvSpPr>
          <p:cNvPr id="7" name="Rectangle 6"/>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1751" t="11832" r="13177" b="8190"/>
          <a:stretch/>
        </p:blipFill>
        <p:spPr bwMode="auto">
          <a:xfrm rot="-1020000">
            <a:off x="95031" y="678528"/>
            <a:ext cx="5261626" cy="41490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9869" t="11729" r="22160" b="37701"/>
          <a:stretch/>
        </p:blipFill>
        <p:spPr bwMode="auto">
          <a:xfrm rot="240000">
            <a:off x="4232008" y="421539"/>
            <a:ext cx="4710834" cy="280390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3077953" y="2936892"/>
            <a:ext cx="5184576" cy="3921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11575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412776"/>
            <a:ext cx="4176464" cy="4320480"/>
          </a:xfrm>
        </p:spPr>
        <p:txBody>
          <a:bodyPr>
            <a:normAutofit fontScale="92500" lnSpcReduction="10000"/>
          </a:bodyPr>
          <a:lstStyle/>
          <a:p>
            <a:r>
              <a:rPr lang="en-GB" sz="2400" dirty="0" smtClean="0">
                <a:latin typeface="Gill Sans Std Light" pitchFamily="34" charset="0"/>
              </a:rPr>
              <a:t>Centre for Open Educational Resources and Language Learning</a:t>
            </a:r>
          </a:p>
          <a:p>
            <a:r>
              <a:rPr lang="en-GB" sz="2400" dirty="0" smtClean="0">
                <a:latin typeface="Gill Sans Std Light" pitchFamily="34" charset="0"/>
              </a:rPr>
              <a:t>Based at University of Texas at Austin</a:t>
            </a:r>
          </a:p>
          <a:p>
            <a:r>
              <a:rPr lang="en-GB" sz="2400" dirty="0" smtClean="0">
                <a:latin typeface="Gill Sans Std Light" pitchFamily="34" charset="0"/>
              </a:rPr>
              <a:t>Funded by US </a:t>
            </a:r>
            <a:r>
              <a:rPr lang="en-GB" sz="2400" dirty="0" err="1" smtClean="0">
                <a:latin typeface="Gill Sans Std Light" pitchFamily="34" charset="0"/>
              </a:rPr>
              <a:t>Dept</a:t>
            </a:r>
            <a:r>
              <a:rPr lang="en-GB" sz="2400" dirty="0" smtClean="0">
                <a:latin typeface="Gill Sans Std Light" pitchFamily="34" charset="0"/>
              </a:rPr>
              <a:t> of Education</a:t>
            </a:r>
          </a:p>
          <a:p>
            <a:r>
              <a:rPr lang="en-GB" sz="2400" dirty="0" smtClean="0">
                <a:latin typeface="Gill Sans Std Light" pitchFamily="34" charset="0"/>
              </a:rPr>
              <a:t>One of 15 national language resource </a:t>
            </a:r>
            <a:r>
              <a:rPr lang="en-GB" sz="2400" dirty="0" err="1" smtClean="0">
                <a:latin typeface="Gill Sans Std Light" pitchFamily="34" charset="0"/>
              </a:rPr>
              <a:t>centers</a:t>
            </a:r>
            <a:r>
              <a:rPr lang="en-GB" sz="2400" dirty="0" smtClean="0">
                <a:latin typeface="Gill Sans Std Light" pitchFamily="34" charset="0"/>
              </a:rPr>
              <a:t> including LARC</a:t>
            </a:r>
          </a:p>
          <a:p>
            <a:r>
              <a:rPr lang="en-GB" sz="2400" dirty="0" smtClean="0">
                <a:latin typeface="Gill Sans Std Light" pitchFamily="34" charset="0"/>
              </a:rPr>
              <a:t>Aim: to improve teaching and learning of MFL</a:t>
            </a:r>
          </a:p>
          <a:p>
            <a:pPr marL="0" indent="0">
              <a:buNone/>
            </a:pPr>
            <a:endParaRPr lang="en-GB" sz="2400" dirty="0">
              <a:solidFill>
                <a:schemeClr val="bg1">
                  <a:lumMod val="50000"/>
                </a:schemeClr>
              </a:solidFill>
              <a:latin typeface="Gill Sans Std Light" pitchFamily="34" charset="0"/>
            </a:endParaRPr>
          </a:p>
          <a:p>
            <a:pPr marL="0" indent="0">
              <a:buNone/>
            </a:pPr>
            <a:endParaRPr lang="en-GB" sz="2400" dirty="0" smtClean="0">
              <a:solidFill>
                <a:schemeClr val="bg1">
                  <a:lumMod val="50000"/>
                </a:schemeClr>
              </a:solidFill>
              <a:latin typeface="Gill Sans Std Light" pitchFamily="34" charset="0"/>
            </a:endParaRPr>
          </a:p>
          <a:p>
            <a:pPr marL="0" indent="0">
              <a:buNone/>
            </a:pPr>
            <a:endParaRPr lang="en-GB" sz="2400" dirty="0">
              <a:solidFill>
                <a:schemeClr val="bg1">
                  <a:lumMod val="50000"/>
                </a:schemeClr>
              </a:solidFill>
              <a:latin typeface="Gill Sans Std Light" pitchFamily="34" charset="0"/>
            </a:endParaRPr>
          </a:p>
          <a:p>
            <a:pPr marL="0" indent="0">
              <a:buNone/>
            </a:pPr>
            <a:endParaRPr lang="en-GB" sz="2400" dirty="0" smtClean="0">
              <a:solidFill>
                <a:schemeClr val="bg1">
                  <a:lumMod val="50000"/>
                </a:schemeClr>
              </a:solidFill>
              <a:latin typeface="Gill Sans Std Light" pitchFamily="34" charset="0"/>
            </a:endParaRPr>
          </a:p>
          <a:p>
            <a:pPr marL="0" indent="0">
              <a:buNone/>
            </a:pPr>
            <a:endParaRPr lang="en-GB" sz="2400" dirty="0">
              <a:solidFill>
                <a:schemeClr val="bg1">
                  <a:lumMod val="50000"/>
                </a:schemeClr>
              </a:solidFill>
              <a:latin typeface="Gill Sans Std Light" pitchFamily="34" charset="0"/>
            </a:endParaRPr>
          </a:p>
          <a:p>
            <a:pPr marL="0" indent="0">
              <a:buNone/>
            </a:pPr>
            <a:endParaRPr lang="en-GB" sz="2400" dirty="0" smtClean="0">
              <a:solidFill>
                <a:schemeClr val="bg1">
                  <a:lumMod val="50000"/>
                </a:schemeClr>
              </a:solidFill>
              <a:latin typeface="Gill Sans Std Light" pitchFamily="34" charset="0"/>
            </a:endParaRPr>
          </a:p>
          <a:p>
            <a:pPr marL="0" indent="0">
              <a:buNone/>
            </a:pPr>
            <a:endParaRPr lang="en-GB" sz="2400" dirty="0">
              <a:solidFill>
                <a:schemeClr val="bg1">
                  <a:lumMod val="50000"/>
                </a:schemeClr>
              </a:solidFill>
              <a:latin typeface="Gill Sans Std Light" pitchFamily="34" charset="0"/>
            </a:endParaRPr>
          </a:p>
        </p:txBody>
      </p:sp>
      <p:sp>
        <p:nvSpPr>
          <p:cNvPr id="2" name="Title 1"/>
          <p:cNvSpPr>
            <a:spLocks noGrp="1"/>
          </p:cNvSpPr>
          <p:nvPr>
            <p:ph type="title"/>
          </p:nvPr>
        </p:nvSpPr>
        <p:spPr>
          <a:xfrm>
            <a:off x="474562" y="260648"/>
            <a:ext cx="8280920" cy="864096"/>
          </a:xfrm>
        </p:spPr>
        <p:txBody>
          <a:bodyPr>
            <a:noAutofit/>
          </a:bodyPr>
          <a:lstStyle/>
          <a:p>
            <a:pPr algn="l"/>
            <a:r>
              <a:rPr lang="en-GB" sz="3200" b="1" dirty="0" smtClean="0">
                <a:solidFill>
                  <a:srgbClr val="8F3A8E"/>
                </a:solidFill>
                <a:effectLst/>
                <a:latin typeface="Gill Sans Std" pitchFamily="34" charset="0"/>
              </a:rPr>
              <a:t>COERLL</a:t>
            </a:r>
            <a:endParaRPr lang="en-GB" sz="3200" b="1" dirty="0">
              <a:solidFill>
                <a:srgbClr val="8F3A8E"/>
              </a:solidFill>
              <a:effectLst/>
              <a:latin typeface="Gill Sans Std" pitchFamily="34" charset="0"/>
            </a:endParaRPr>
          </a:p>
        </p:txBody>
      </p:sp>
      <p:sp>
        <p:nvSpPr>
          <p:cNvPr id="7" name="Rectangle 6"/>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565" t="11508" r="13958" b="4632"/>
          <a:stretch/>
        </p:blipFill>
        <p:spPr bwMode="auto">
          <a:xfrm>
            <a:off x="4420619" y="404664"/>
            <a:ext cx="4678915" cy="42484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076056" y="4869160"/>
            <a:ext cx="3649910" cy="369332"/>
          </a:xfrm>
          <a:prstGeom prst="rect">
            <a:avLst/>
          </a:prstGeom>
          <a:noFill/>
        </p:spPr>
        <p:txBody>
          <a:bodyPr wrap="none" rtlCol="0">
            <a:spAutoFit/>
          </a:bodyPr>
          <a:lstStyle/>
          <a:p>
            <a:r>
              <a:rPr lang="en-GB" dirty="0"/>
              <a:t>http://coerll.utexas.edu/coerll/home</a:t>
            </a:r>
          </a:p>
        </p:txBody>
      </p:sp>
    </p:spTree>
    <p:extLst>
      <p:ext uri="{BB962C8B-B14F-4D97-AF65-F5344CB8AC3E}">
        <p14:creationId xmlns:p14="http://schemas.microsoft.com/office/powerpoint/2010/main" val="24699388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412776"/>
            <a:ext cx="3456384" cy="4320480"/>
          </a:xfrm>
        </p:spPr>
        <p:txBody>
          <a:bodyPr>
            <a:normAutofit/>
          </a:bodyPr>
          <a:lstStyle/>
          <a:p>
            <a:r>
              <a:rPr lang="en-GB" sz="2400" dirty="0" smtClean="0">
                <a:latin typeface="Gill Sans Std Light" pitchFamily="34" charset="0"/>
              </a:rPr>
              <a:t>Language Acquisition Resource </a:t>
            </a:r>
            <a:r>
              <a:rPr lang="en-GB" sz="2400" dirty="0" err="1" smtClean="0">
                <a:latin typeface="Gill Sans Std Light" pitchFamily="34" charset="0"/>
              </a:rPr>
              <a:t>Center</a:t>
            </a:r>
            <a:endParaRPr lang="en-GB" sz="2400" dirty="0" smtClean="0">
              <a:latin typeface="Gill Sans Std Light" pitchFamily="34" charset="0"/>
            </a:endParaRPr>
          </a:p>
          <a:p>
            <a:r>
              <a:rPr lang="en-GB" sz="2400" dirty="0" smtClean="0">
                <a:latin typeface="Gill Sans Std Light" pitchFamily="34" charset="0"/>
              </a:rPr>
              <a:t>Based at San Diego State University</a:t>
            </a:r>
          </a:p>
          <a:p>
            <a:r>
              <a:rPr lang="en-GB" sz="2400" dirty="0" smtClean="0">
                <a:latin typeface="Gill Sans Std Light" pitchFamily="34" charset="0"/>
              </a:rPr>
              <a:t>One of the 15 government-funded language resource </a:t>
            </a:r>
            <a:r>
              <a:rPr lang="en-GB" sz="2400" dirty="0" err="1" smtClean="0">
                <a:latin typeface="Gill Sans Std Light" pitchFamily="34" charset="0"/>
              </a:rPr>
              <a:t>centers</a:t>
            </a:r>
            <a:endParaRPr lang="en-GB" sz="2400" dirty="0" smtClean="0">
              <a:latin typeface="Gill Sans Std Light" pitchFamily="34" charset="0"/>
            </a:endParaRPr>
          </a:p>
          <a:p>
            <a:pPr marL="0" indent="0">
              <a:buNone/>
            </a:pPr>
            <a:endParaRPr lang="en-GB" sz="2400" dirty="0">
              <a:solidFill>
                <a:schemeClr val="bg1">
                  <a:lumMod val="50000"/>
                </a:schemeClr>
              </a:solidFill>
              <a:latin typeface="Gill Sans Std Light" pitchFamily="34" charset="0"/>
            </a:endParaRPr>
          </a:p>
          <a:p>
            <a:pPr marL="0" indent="0">
              <a:buNone/>
            </a:pPr>
            <a:endParaRPr lang="en-GB" sz="2400" dirty="0" smtClean="0">
              <a:solidFill>
                <a:schemeClr val="bg1">
                  <a:lumMod val="50000"/>
                </a:schemeClr>
              </a:solidFill>
              <a:latin typeface="Gill Sans Std Light" pitchFamily="34" charset="0"/>
            </a:endParaRPr>
          </a:p>
          <a:p>
            <a:pPr marL="0" indent="0">
              <a:buNone/>
            </a:pPr>
            <a:endParaRPr lang="en-GB" sz="2400" dirty="0">
              <a:solidFill>
                <a:schemeClr val="bg1">
                  <a:lumMod val="50000"/>
                </a:schemeClr>
              </a:solidFill>
              <a:latin typeface="Gill Sans Std Light" pitchFamily="34" charset="0"/>
            </a:endParaRPr>
          </a:p>
          <a:p>
            <a:pPr marL="0" indent="0">
              <a:buNone/>
            </a:pPr>
            <a:endParaRPr lang="en-GB" sz="2400" dirty="0" smtClean="0">
              <a:solidFill>
                <a:schemeClr val="bg1">
                  <a:lumMod val="50000"/>
                </a:schemeClr>
              </a:solidFill>
              <a:latin typeface="Gill Sans Std Light" pitchFamily="34" charset="0"/>
            </a:endParaRPr>
          </a:p>
          <a:p>
            <a:pPr marL="0" indent="0">
              <a:buNone/>
            </a:pPr>
            <a:endParaRPr lang="en-GB" sz="2400" dirty="0">
              <a:solidFill>
                <a:schemeClr val="bg1">
                  <a:lumMod val="50000"/>
                </a:schemeClr>
              </a:solidFill>
              <a:latin typeface="Gill Sans Std Light" pitchFamily="34" charset="0"/>
            </a:endParaRPr>
          </a:p>
          <a:p>
            <a:pPr marL="0" indent="0">
              <a:buNone/>
            </a:pPr>
            <a:endParaRPr lang="en-GB" sz="2400" dirty="0" smtClean="0">
              <a:solidFill>
                <a:schemeClr val="bg1">
                  <a:lumMod val="50000"/>
                </a:schemeClr>
              </a:solidFill>
              <a:latin typeface="Gill Sans Std Light" pitchFamily="34" charset="0"/>
            </a:endParaRPr>
          </a:p>
          <a:p>
            <a:pPr marL="0" indent="0">
              <a:buNone/>
            </a:pPr>
            <a:endParaRPr lang="en-GB" sz="2400" dirty="0">
              <a:solidFill>
                <a:schemeClr val="bg1">
                  <a:lumMod val="50000"/>
                </a:schemeClr>
              </a:solidFill>
              <a:latin typeface="Gill Sans Std Light" pitchFamily="34" charset="0"/>
            </a:endParaRPr>
          </a:p>
        </p:txBody>
      </p:sp>
      <p:sp>
        <p:nvSpPr>
          <p:cNvPr id="2" name="Title 1"/>
          <p:cNvSpPr>
            <a:spLocks noGrp="1"/>
          </p:cNvSpPr>
          <p:nvPr>
            <p:ph type="title"/>
          </p:nvPr>
        </p:nvSpPr>
        <p:spPr>
          <a:xfrm>
            <a:off x="474562" y="260648"/>
            <a:ext cx="8280920" cy="864096"/>
          </a:xfrm>
        </p:spPr>
        <p:txBody>
          <a:bodyPr>
            <a:noAutofit/>
          </a:bodyPr>
          <a:lstStyle/>
          <a:p>
            <a:pPr algn="l"/>
            <a:r>
              <a:rPr lang="en-GB" sz="3200" b="1" dirty="0" smtClean="0">
                <a:solidFill>
                  <a:srgbClr val="8F3A8E"/>
                </a:solidFill>
                <a:effectLst/>
                <a:latin typeface="Gill Sans Std" pitchFamily="34" charset="0"/>
              </a:rPr>
              <a:t>LARC</a:t>
            </a:r>
            <a:endParaRPr lang="en-GB" sz="3200" b="1" dirty="0">
              <a:solidFill>
                <a:srgbClr val="8F3A8E"/>
              </a:solidFill>
              <a:effectLst/>
              <a:latin typeface="Gill Sans Std" pitchFamily="34" charset="0"/>
            </a:endParaRPr>
          </a:p>
        </p:txBody>
      </p:sp>
      <p:sp>
        <p:nvSpPr>
          <p:cNvPr id="7" name="Rectangle 6"/>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5031" r="16363" b="7279"/>
          <a:stretch/>
        </p:blipFill>
        <p:spPr bwMode="auto">
          <a:xfrm>
            <a:off x="3797190" y="703358"/>
            <a:ext cx="5322037" cy="43924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55079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84784"/>
            <a:ext cx="8280920" cy="4248472"/>
          </a:xfrm>
        </p:spPr>
        <p:txBody>
          <a:bodyPr>
            <a:normAutofit/>
          </a:bodyPr>
          <a:lstStyle/>
          <a:p>
            <a:r>
              <a:rPr lang="en-GB" sz="2400" dirty="0" smtClean="0">
                <a:latin typeface="Gill Sans Std Light" pitchFamily="34" charset="0"/>
              </a:rPr>
              <a:t>Follow OER language teacher communities on Twitter and Facebook</a:t>
            </a:r>
          </a:p>
          <a:p>
            <a:r>
              <a:rPr lang="en-GB" sz="2400" dirty="0" smtClean="0">
                <a:latin typeface="Gill Sans Std Light" pitchFamily="34" charset="0"/>
              </a:rPr>
              <a:t>MFL </a:t>
            </a:r>
            <a:r>
              <a:rPr lang="en-GB" sz="2400" dirty="0" err="1" smtClean="0">
                <a:latin typeface="Gill Sans Std Light" pitchFamily="34" charset="0"/>
              </a:rPr>
              <a:t>Twitterers</a:t>
            </a:r>
            <a:r>
              <a:rPr lang="en-GB" sz="2400" dirty="0" smtClean="0">
                <a:latin typeface="Gill Sans Std Light" pitchFamily="34" charset="0"/>
              </a:rPr>
              <a:t> “the best staffroom in the world” #</a:t>
            </a:r>
            <a:r>
              <a:rPr lang="en-GB" sz="2400" dirty="0" err="1" smtClean="0">
                <a:latin typeface="Gill Sans Std Light" pitchFamily="34" charset="0"/>
              </a:rPr>
              <a:t>mfltwitterati</a:t>
            </a:r>
            <a:r>
              <a:rPr lang="en-GB" sz="2400" dirty="0" smtClean="0">
                <a:latin typeface="Gill Sans Std Light" pitchFamily="34" charset="0"/>
              </a:rPr>
              <a:t> </a:t>
            </a:r>
          </a:p>
          <a:p>
            <a:r>
              <a:rPr lang="en-GB" sz="2400" dirty="0" smtClean="0">
                <a:latin typeface="Gill Sans Std Light" pitchFamily="34" charset="0"/>
              </a:rPr>
              <a:t>Times Educational Supplement - @</a:t>
            </a:r>
            <a:r>
              <a:rPr lang="en-GB" sz="2400" dirty="0" err="1" smtClean="0">
                <a:latin typeface="Gill Sans Std Light" pitchFamily="34" charset="0"/>
              </a:rPr>
              <a:t>tesMFL</a:t>
            </a:r>
            <a:r>
              <a:rPr lang="en-GB" sz="2400" dirty="0" smtClean="0">
                <a:latin typeface="Gill Sans Std Light" pitchFamily="34" charset="0"/>
              </a:rPr>
              <a:t> and </a:t>
            </a:r>
            <a:r>
              <a:rPr lang="en-GB" sz="2400" dirty="0">
                <a:latin typeface="Gill Sans Std Light" pitchFamily="34" charset="0"/>
              </a:rPr>
              <a:t>MFL forum </a:t>
            </a:r>
            <a:r>
              <a:rPr lang="en-GB" sz="2400" dirty="0">
                <a:latin typeface="Gill Sans Std Light" pitchFamily="34" charset="0"/>
                <a:hlinkClick r:id="rId3"/>
              </a:rPr>
              <a:t>http://</a:t>
            </a:r>
            <a:r>
              <a:rPr lang="en-GB" sz="2400" dirty="0" smtClean="0">
                <a:latin typeface="Gill Sans Std Light" pitchFamily="34" charset="0"/>
                <a:hlinkClick r:id="rId3"/>
              </a:rPr>
              <a:t>community.tes.co.uk/forums/28.aspx</a:t>
            </a:r>
            <a:r>
              <a:rPr lang="en-GB" sz="2400" dirty="0" smtClean="0">
                <a:latin typeface="Gill Sans Std Light" pitchFamily="34" charset="0"/>
              </a:rPr>
              <a:t> and community teaching </a:t>
            </a:r>
            <a:r>
              <a:rPr lang="en-GB" sz="2400" dirty="0">
                <a:latin typeface="Gill Sans Std Light" pitchFamily="34" charset="0"/>
              </a:rPr>
              <a:t>resources </a:t>
            </a:r>
            <a:r>
              <a:rPr lang="en-GB" sz="2400" dirty="0">
                <a:latin typeface="Gill Sans Std Light" pitchFamily="34" charset="0"/>
                <a:hlinkClick r:id="rId4"/>
              </a:rPr>
              <a:t>http://www.tes.co.uk/teaching-resources</a:t>
            </a:r>
            <a:r>
              <a:rPr lang="en-GB" sz="2400" dirty="0" smtClean="0">
                <a:latin typeface="Gill Sans Std Light" pitchFamily="34" charset="0"/>
                <a:hlinkClick r:id="rId4"/>
              </a:rPr>
              <a:t>/</a:t>
            </a:r>
            <a:r>
              <a:rPr lang="en-GB" sz="2400" dirty="0" smtClean="0">
                <a:latin typeface="Gill Sans Std Light" pitchFamily="34" charset="0"/>
              </a:rPr>
              <a:t> </a:t>
            </a:r>
          </a:p>
          <a:p>
            <a:r>
              <a:rPr lang="en-GB" sz="2400" dirty="0">
                <a:latin typeface="Gill Sans Std Light" pitchFamily="34" charset="0"/>
              </a:rPr>
              <a:t>The Guardian </a:t>
            </a:r>
            <a:r>
              <a:rPr lang="en-GB" sz="2400" dirty="0" smtClean="0">
                <a:latin typeface="Gill Sans Std Light" pitchFamily="34" charset="0"/>
              </a:rPr>
              <a:t>website (newspaper): resources </a:t>
            </a:r>
            <a:r>
              <a:rPr lang="en-GB" sz="2400" dirty="0" smtClean="0">
                <a:latin typeface="Gill Sans Std Light" pitchFamily="34" charset="0"/>
                <a:hlinkClick r:id="rId5"/>
              </a:rPr>
              <a:t>http</a:t>
            </a:r>
            <a:r>
              <a:rPr lang="en-GB" sz="2400" dirty="0">
                <a:latin typeface="Gill Sans Std Light" pitchFamily="34" charset="0"/>
                <a:hlinkClick r:id="rId5"/>
              </a:rPr>
              <a:t>://</a:t>
            </a:r>
            <a:r>
              <a:rPr lang="en-GB" sz="2400" dirty="0" smtClean="0">
                <a:latin typeface="Gill Sans Std Light" pitchFamily="34" charset="0"/>
                <a:hlinkClick r:id="rId5"/>
              </a:rPr>
              <a:t>www.guardian.co.uk/education/languageresources</a:t>
            </a:r>
            <a:r>
              <a:rPr lang="en-GB" sz="2400" dirty="0" smtClean="0">
                <a:latin typeface="Gill Sans Std Light" pitchFamily="34" charset="0"/>
              </a:rPr>
              <a:t> </a:t>
            </a:r>
          </a:p>
        </p:txBody>
      </p:sp>
      <p:sp>
        <p:nvSpPr>
          <p:cNvPr id="2" name="Title 1"/>
          <p:cNvSpPr>
            <a:spLocks noGrp="1"/>
          </p:cNvSpPr>
          <p:nvPr>
            <p:ph type="title"/>
          </p:nvPr>
        </p:nvSpPr>
        <p:spPr>
          <a:xfrm>
            <a:off x="474562" y="260648"/>
            <a:ext cx="8280920" cy="864096"/>
          </a:xfrm>
        </p:spPr>
        <p:txBody>
          <a:bodyPr>
            <a:noAutofit/>
          </a:bodyPr>
          <a:lstStyle/>
          <a:p>
            <a:pPr algn="r"/>
            <a:r>
              <a:rPr lang="en-GB" sz="3200" b="1" dirty="0" smtClean="0">
                <a:solidFill>
                  <a:srgbClr val="8F3A8E"/>
                </a:solidFill>
                <a:latin typeface="Gill Sans Std" pitchFamily="34" charset="0"/>
              </a:rPr>
              <a:t>Communities</a:t>
            </a:r>
            <a:endParaRPr lang="en-GB" sz="3200" b="1" dirty="0">
              <a:solidFill>
                <a:srgbClr val="8F3A8E"/>
              </a:solidFill>
              <a:effectLst/>
              <a:latin typeface="Gill Sans Std" pitchFamily="34" charset="0"/>
            </a:endParaRPr>
          </a:p>
        </p:txBody>
      </p:sp>
      <p:sp>
        <p:nvSpPr>
          <p:cNvPr id="7" name="Rectangle 6"/>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spTree>
    <p:extLst>
      <p:ext uri="{BB962C8B-B14F-4D97-AF65-F5344CB8AC3E}">
        <p14:creationId xmlns:p14="http://schemas.microsoft.com/office/powerpoint/2010/main" val="29872535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196752"/>
            <a:ext cx="8424936" cy="4824536"/>
          </a:xfrm>
        </p:spPr>
        <p:txBody>
          <a:bodyPr>
            <a:normAutofit fontScale="92500" lnSpcReduction="10000"/>
          </a:bodyPr>
          <a:lstStyle/>
          <a:p>
            <a:r>
              <a:rPr lang="en-GB" sz="2400" dirty="0">
                <a:latin typeface="Gill Sans Std Light" pitchFamily="34" charset="0"/>
              </a:rPr>
              <a:t>OER </a:t>
            </a:r>
            <a:r>
              <a:rPr lang="en-GB" sz="2400" dirty="0" err="1">
                <a:latin typeface="Gill Sans Std Light" pitchFamily="34" charset="0"/>
              </a:rPr>
              <a:t>Infokit</a:t>
            </a:r>
            <a:r>
              <a:rPr lang="en-GB" sz="2400" dirty="0">
                <a:latin typeface="Gill Sans Std Light" pitchFamily="34" charset="0"/>
              </a:rPr>
              <a:t>: </a:t>
            </a:r>
            <a:r>
              <a:rPr lang="en-GB" sz="2400" b="1" dirty="0">
                <a:hlinkClick r:id="rId3"/>
              </a:rPr>
              <a:t>http://</a:t>
            </a:r>
            <a:r>
              <a:rPr lang="en-GB" sz="2400" b="1" dirty="0" smtClean="0">
                <a:hlinkClick r:id="rId3"/>
              </a:rPr>
              <a:t>bit.ly/oerinfokit</a:t>
            </a:r>
            <a:endParaRPr lang="en-GB" sz="2400" b="1" dirty="0" smtClean="0"/>
          </a:p>
          <a:p>
            <a:r>
              <a:rPr lang="en-GB" sz="2400" dirty="0"/>
              <a:t>Legal </a:t>
            </a:r>
            <a:r>
              <a:rPr lang="en-GB" sz="2400" dirty="0" smtClean="0"/>
              <a:t>advice and rights information: </a:t>
            </a:r>
            <a:r>
              <a:rPr lang="en-GB" sz="2400" dirty="0">
                <a:hlinkClick r:id="rId4"/>
              </a:rPr>
              <a:t>http://</a:t>
            </a:r>
            <a:r>
              <a:rPr lang="en-GB" sz="2400" dirty="0" smtClean="0">
                <a:hlinkClick r:id="rId4"/>
              </a:rPr>
              <a:t>www.web2rights.org.uk/index.html</a:t>
            </a:r>
            <a:r>
              <a:rPr lang="en-GB" sz="2400" dirty="0" smtClean="0"/>
              <a:t> </a:t>
            </a:r>
            <a:endParaRPr lang="en-GB" sz="2400" dirty="0"/>
          </a:p>
          <a:p>
            <a:r>
              <a:rPr lang="en-GB" sz="2400" dirty="0" smtClean="0">
                <a:latin typeface="Gill Sans Std Light" pitchFamily="34" charset="0"/>
              </a:rPr>
              <a:t>Open </a:t>
            </a:r>
            <a:r>
              <a:rPr lang="en-GB" sz="2400" dirty="0">
                <a:latin typeface="Gill Sans Std Light" pitchFamily="34" charset="0"/>
              </a:rPr>
              <a:t>Courseware </a:t>
            </a:r>
            <a:r>
              <a:rPr lang="en-GB" sz="2400" dirty="0" smtClean="0">
                <a:latin typeface="Gill Sans Std Light" pitchFamily="34" charset="0"/>
              </a:rPr>
              <a:t>Consortium: </a:t>
            </a:r>
            <a:r>
              <a:rPr lang="en-GB" sz="2400" dirty="0" smtClean="0">
                <a:solidFill>
                  <a:schemeClr val="bg1">
                    <a:lumMod val="50000"/>
                  </a:schemeClr>
                </a:solidFill>
                <a:latin typeface="Gill Sans Std Light" pitchFamily="34" charset="0"/>
                <a:hlinkClick r:id="rId5"/>
              </a:rPr>
              <a:t>www.ocwconsortium.org</a:t>
            </a:r>
            <a:endParaRPr lang="en-GB" sz="2400" dirty="0">
              <a:solidFill>
                <a:schemeClr val="bg1">
                  <a:lumMod val="50000"/>
                </a:schemeClr>
              </a:solidFill>
              <a:latin typeface="Gill Sans Std Light" pitchFamily="34" charset="0"/>
            </a:endParaRPr>
          </a:p>
          <a:p>
            <a:pPr marL="0" indent="0">
              <a:buNone/>
            </a:pPr>
            <a:endParaRPr lang="en-GB" sz="2400" dirty="0" smtClean="0">
              <a:latin typeface="Gill Sans Std Light" pitchFamily="34" charset="0"/>
            </a:endParaRPr>
          </a:p>
          <a:p>
            <a:pPr marL="0" indent="0">
              <a:buNone/>
            </a:pPr>
            <a:r>
              <a:rPr lang="en-GB" sz="2400" dirty="0" smtClean="0">
                <a:latin typeface="Gill Sans Std Light" pitchFamily="34" charset="0"/>
              </a:rPr>
              <a:t>Support </a:t>
            </a:r>
            <a:r>
              <a:rPr lang="en-GB" sz="2400" dirty="0">
                <a:latin typeface="Gill Sans Std Light" pitchFamily="34" charset="0"/>
              </a:rPr>
              <a:t>services:</a:t>
            </a:r>
          </a:p>
          <a:p>
            <a:r>
              <a:rPr lang="en-GB" sz="2400" dirty="0">
                <a:latin typeface="Gill Sans Std Light" pitchFamily="34" charset="0"/>
              </a:rPr>
              <a:t>LLAS Centre </a:t>
            </a:r>
            <a:r>
              <a:rPr lang="en-GB" sz="2400" dirty="0" smtClean="0">
                <a:solidFill>
                  <a:schemeClr val="bg1">
                    <a:lumMod val="50000"/>
                  </a:schemeClr>
                </a:solidFill>
                <a:latin typeface="Gill Sans Std Light" pitchFamily="34" charset="0"/>
                <a:hlinkClick r:id="rId6"/>
              </a:rPr>
              <a:t>www.llas.ac.uk</a:t>
            </a:r>
            <a:r>
              <a:rPr lang="en-GB" sz="2400" dirty="0" smtClean="0">
                <a:solidFill>
                  <a:schemeClr val="bg1">
                    <a:lumMod val="50000"/>
                  </a:schemeClr>
                </a:solidFill>
                <a:latin typeface="Gill Sans Std Light" pitchFamily="34" charset="0"/>
              </a:rPr>
              <a:t>; </a:t>
            </a:r>
            <a:endParaRPr lang="en-GB" sz="2400" dirty="0">
              <a:solidFill>
                <a:schemeClr val="bg1">
                  <a:lumMod val="50000"/>
                </a:schemeClr>
              </a:solidFill>
              <a:latin typeface="Gill Sans Std Light" pitchFamily="34" charset="0"/>
            </a:endParaRPr>
          </a:p>
          <a:p>
            <a:pPr>
              <a:buFontTx/>
              <a:buChar char="-"/>
            </a:pPr>
            <a:r>
              <a:rPr lang="en-GB" sz="2400" dirty="0">
                <a:latin typeface="Gill Sans Std Light" pitchFamily="34" charset="0"/>
              </a:rPr>
              <a:t>For schools:  </a:t>
            </a:r>
            <a:r>
              <a:rPr lang="en-GB" sz="2400" dirty="0">
                <a:solidFill>
                  <a:schemeClr val="bg1">
                    <a:lumMod val="50000"/>
                  </a:schemeClr>
                </a:solidFill>
                <a:latin typeface="Gill Sans Std Light" pitchFamily="34" charset="0"/>
                <a:hlinkClick r:id="rId7"/>
              </a:rPr>
              <a:t>www.routesintolanguages.ac.uk</a:t>
            </a:r>
            <a:r>
              <a:rPr lang="en-GB" sz="2400" dirty="0">
                <a:latin typeface="Gill Sans Std Light" pitchFamily="34" charset="0"/>
              </a:rPr>
              <a:t> and </a:t>
            </a:r>
            <a:r>
              <a:rPr lang="en-GB" sz="2400" dirty="0">
                <a:solidFill>
                  <a:schemeClr val="bg1">
                    <a:lumMod val="50000"/>
                  </a:schemeClr>
                </a:solidFill>
                <a:latin typeface="Gill Sans Std Light" pitchFamily="34" charset="0"/>
                <a:hlinkClick r:id="rId8"/>
              </a:rPr>
              <a:t>www.whystudylanguages.ac.uk</a:t>
            </a:r>
            <a:endParaRPr lang="en-GB" sz="2400" dirty="0">
              <a:solidFill>
                <a:schemeClr val="bg1">
                  <a:lumMod val="50000"/>
                </a:schemeClr>
              </a:solidFill>
              <a:latin typeface="Gill Sans Std Light" pitchFamily="34" charset="0"/>
            </a:endParaRPr>
          </a:p>
          <a:p>
            <a:pPr>
              <a:buFontTx/>
              <a:buChar char="-"/>
            </a:pPr>
            <a:r>
              <a:rPr lang="en-GB" sz="2400" dirty="0">
                <a:latin typeface="Gill Sans Std Light" pitchFamily="34" charset="0"/>
              </a:rPr>
              <a:t>For HE: </a:t>
            </a:r>
            <a:r>
              <a:rPr lang="en-GB" sz="2400" dirty="0">
                <a:solidFill>
                  <a:schemeClr val="bg1">
                    <a:lumMod val="50000"/>
                  </a:schemeClr>
                </a:solidFill>
                <a:latin typeface="Gill Sans Std Light" pitchFamily="34" charset="0"/>
                <a:hlinkClick r:id="rId9"/>
              </a:rPr>
              <a:t>http://www.studyinglanguages.ac.uk/</a:t>
            </a:r>
            <a:r>
              <a:rPr lang="en-GB" sz="2400" dirty="0">
                <a:solidFill>
                  <a:schemeClr val="bg1">
                    <a:lumMod val="50000"/>
                  </a:schemeClr>
                </a:solidFill>
                <a:latin typeface="Gill Sans Std Light" pitchFamily="34" charset="0"/>
              </a:rPr>
              <a:t> </a:t>
            </a:r>
          </a:p>
          <a:p>
            <a:r>
              <a:rPr lang="en-GB" sz="2400" dirty="0">
                <a:latin typeface="Gill Sans Std Light" pitchFamily="34" charset="0"/>
              </a:rPr>
              <a:t>COERLL: </a:t>
            </a:r>
            <a:r>
              <a:rPr lang="en-GB" sz="2400" dirty="0">
                <a:latin typeface="Gill Sans Std Light" pitchFamily="34" charset="0"/>
                <a:hlinkClick r:id="rId10"/>
              </a:rPr>
              <a:t>http://coerll.utexas.edu/coerll/home</a:t>
            </a:r>
            <a:r>
              <a:rPr lang="en-GB" sz="2400" dirty="0">
                <a:latin typeface="Gill Sans Std Light" pitchFamily="34" charset="0"/>
              </a:rPr>
              <a:t> </a:t>
            </a:r>
            <a:endParaRPr lang="en-GB" sz="2400" dirty="0" smtClean="0">
              <a:latin typeface="Gill Sans Std Light" pitchFamily="34" charset="0"/>
            </a:endParaRPr>
          </a:p>
          <a:p>
            <a:r>
              <a:rPr lang="en-GB" sz="2400" dirty="0" smtClean="0">
                <a:latin typeface="Gill Sans Std Light" pitchFamily="34" charset="0"/>
              </a:rPr>
              <a:t>Map of US language resources </a:t>
            </a:r>
            <a:r>
              <a:rPr lang="en-GB" sz="2400" dirty="0" err="1" smtClean="0">
                <a:latin typeface="Gill Sans Std Light" pitchFamily="34" charset="0"/>
              </a:rPr>
              <a:t>centers</a:t>
            </a:r>
            <a:r>
              <a:rPr lang="en-GB" sz="2400" dirty="0" smtClean="0">
                <a:latin typeface="Gill Sans Std Light" pitchFamily="34" charset="0"/>
              </a:rPr>
              <a:t> (including links to all sites): </a:t>
            </a:r>
            <a:r>
              <a:rPr lang="en-GB" sz="2400" dirty="0" smtClean="0">
                <a:latin typeface="Gill Sans Std Light" pitchFamily="34" charset="0"/>
                <a:hlinkClick r:id="rId11"/>
              </a:rPr>
              <a:t>http</a:t>
            </a:r>
            <a:r>
              <a:rPr lang="en-GB" sz="2400" dirty="0">
                <a:latin typeface="Gill Sans Std Light" pitchFamily="34" charset="0"/>
                <a:hlinkClick r:id="rId11"/>
              </a:rPr>
              <a:t>://</a:t>
            </a:r>
            <a:r>
              <a:rPr lang="en-GB" sz="2400" dirty="0" smtClean="0">
                <a:latin typeface="Gill Sans Std Light" pitchFamily="34" charset="0"/>
                <a:hlinkClick r:id="rId11"/>
              </a:rPr>
              <a:t>coerll.utexas.edu/coerll/lrcs/lrc-map</a:t>
            </a:r>
            <a:r>
              <a:rPr lang="en-GB" sz="2400" dirty="0" smtClean="0">
                <a:latin typeface="Gill Sans Std Light" pitchFamily="34" charset="0"/>
              </a:rPr>
              <a:t> </a:t>
            </a:r>
            <a:endParaRPr lang="en-GB" sz="2400" dirty="0">
              <a:latin typeface="Gill Sans Std Light" pitchFamily="34" charset="0"/>
            </a:endParaRPr>
          </a:p>
          <a:p>
            <a:pPr marL="0" indent="0">
              <a:buNone/>
            </a:pPr>
            <a:endParaRPr lang="en-GB" sz="2400" b="1" dirty="0" smtClean="0"/>
          </a:p>
          <a:p>
            <a:pPr marL="0" indent="0">
              <a:buNone/>
            </a:pPr>
            <a:endParaRPr lang="en-GB" sz="2400" dirty="0" smtClean="0">
              <a:solidFill>
                <a:schemeClr val="bg1">
                  <a:lumMod val="50000"/>
                </a:schemeClr>
              </a:solidFill>
              <a:latin typeface="Gill Sans Std Light" pitchFamily="34" charset="0"/>
            </a:endParaRPr>
          </a:p>
        </p:txBody>
      </p:sp>
      <p:sp>
        <p:nvSpPr>
          <p:cNvPr id="2" name="Title 1"/>
          <p:cNvSpPr>
            <a:spLocks noGrp="1"/>
          </p:cNvSpPr>
          <p:nvPr>
            <p:ph type="title"/>
          </p:nvPr>
        </p:nvSpPr>
        <p:spPr>
          <a:xfrm>
            <a:off x="474562" y="260648"/>
            <a:ext cx="8280920" cy="864096"/>
          </a:xfrm>
        </p:spPr>
        <p:txBody>
          <a:bodyPr>
            <a:noAutofit/>
          </a:bodyPr>
          <a:lstStyle/>
          <a:p>
            <a:pPr algn="r"/>
            <a:r>
              <a:rPr lang="en-GB" sz="3200" b="1" dirty="0">
                <a:solidFill>
                  <a:srgbClr val="8F3A8E"/>
                </a:solidFill>
                <a:latin typeface="Gill Sans Std" pitchFamily="34" charset="0"/>
              </a:rPr>
              <a:t>Useful links for info and advice (OERs)</a:t>
            </a:r>
            <a:endParaRPr lang="en-GB" sz="3200" b="1" dirty="0">
              <a:solidFill>
                <a:srgbClr val="8F3A8E"/>
              </a:solidFill>
              <a:effectLst/>
              <a:latin typeface="Gill Sans Std" pitchFamily="34" charset="0"/>
            </a:endParaRPr>
          </a:p>
        </p:txBody>
      </p:sp>
      <p:sp>
        <p:nvSpPr>
          <p:cNvPr id="7" name="Rectangle 6"/>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spTree>
    <p:extLst>
      <p:ext uri="{BB962C8B-B14F-4D97-AF65-F5344CB8AC3E}">
        <p14:creationId xmlns:p14="http://schemas.microsoft.com/office/powerpoint/2010/main" val="40690917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700808"/>
            <a:ext cx="8013576" cy="4032448"/>
          </a:xfrm>
        </p:spPr>
        <p:txBody>
          <a:bodyPr>
            <a:normAutofit/>
          </a:bodyPr>
          <a:lstStyle/>
          <a:p>
            <a:pPr marL="0" indent="0">
              <a:buNone/>
            </a:pPr>
            <a:endParaRPr lang="en-GB" sz="2400" dirty="0" smtClean="0">
              <a:solidFill>
                <a:schemeClr val="bg1">
                  <a:lumMod val="50000"/>
                </a:schemeClr>
              </a:solidFill>
              <a:latin typeface="Gill Sans Std Light" pitchFamily="34" charset="0"/>
            </a:endParaRPr>
          </a:p>
        </p:txBody>
      </p:sp>
      <p:sp>
        <p:nvSpPr>
          <p:cNvPr id="2" name="Title 1"/>
          <p:cNvSpPr>
            <a:spLocks noGrp="1"/>
          </p:cNvSpPr>
          <p:nvPr>
            <p:ph type="title"/>
          </p:nvPr>
        </p:nvSpPr>
        <p:spPr>
          <a:xfrm>
            <a:off x="474562" y="260648"/>
            <a:ext cx="8280920" cy="864096"/>
          </a:xfrm>
        </p:spPr>
        <p:txBody>
          <a:bodyPr>
            <a:noAutofit/>
          </a:bodyPr>
          <a:lstStyle/>
          <a:p>
            <a:pPr algn="r"/>
            <a:endParaRPr lang="en-GB" sz="3200" b="1" dirty="0">
              <a:solidFill>
                <a:srgbClr val="8F3A8E"/>
              </a:solidFill>
              <a:effectLst/>
              <a:latin typeface="Gill Sans Std" pitchFamily="34" charset="0"/>
            </a:endParaRPr>
          </a:p>
        </p:txBody>
      </p:sp>
      <p:sp>
        <p:nvSpPr>
          <p:cNvPr id="7" name="Rectangle 6"/>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356" t="12452" r="11666" b="3812"/>
          <a:stretch/>
        </p:blipFill>
        <p:spPr bwMode="auto">
          <a:xfrm>
            <a:off x="0" y="-3577"/>
            <a:ext cx="9144000" cy="6861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26726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700808"/>
            <a:ext cx="8013576" cy="4032448"/>
          </a:xfrm>
        </p:spPr>
        <p:txBody>
          <a:bodyPr>
            <a:normAutofit/>
          </a:bodyPr>
          <a:lstStyle/>
          <a:p>
            <a:pPr marL="0" indent="0">
              <a:buNone/>
            </a:pPr>
            <a:endParaRPr lang="en-GB" sz="2400" dirty="0" smtClean="0">
              <a:solidFill>
                <a:schemeClr val="bg1">
                  <a:lumMod val="50000"/>
                </a:schemeClr>
              </a:solidFill>
              <a:latin typeface="Gill Sans Std Light" pitchFamily="34" charset="0"/>
            </a:endParaRPr>
          </a:p>
        </p:txBody>
      </p:sp>
      <p:sp>
        <p:nvSpPr>
          <p:cNvPr id="2" name="Title 1"/>
          <p:cNvSpPr>
            <a:spLocks noGrp="1"/>
          </p:cNvSpPr>
          <p:nvPr>
            <p:ph type="title"/>
          </p:nvPr>
        </p:nvSpPr>
        <p:spPr>
          <a:xfrm>
            <a:off x="474562" y="260648"/>
            <a:ext cx="8280920" cy="864096"/>
          </a:xfrm>
        </p:spPr>
        <p:txBody>
          <a:bodyPr>
            <a:noAutofit/>
          </a:bodyPr>
          <a:lstStyle/>
          <a:p>
            <a:pPr algn="r"/>
            <a:endParaRPr lang="en-GB" sz="3200" b="1" dirty="0">
              <a:solidFill>
                <a:srgbClr val="8F3A8E"/>
              </a:solidFill>
              <a:effectLst/>
              <a:latin typeface="Gill Sans Std" pitchFamily="34" charset="0"/>
            </a:endParaRPr>
          </a:p>
        </p:txBody>
      </p:sp>
      <p:sp>
        <p:nvSpPr>
          <p:cNvPr id="7" name="Rectangle 6"/>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335" t="12208" r="11644" b="5823"/>
          <a:stretch/>
        </p:blipFill>
        <p:spPr bwMode="auto">
          <a:xfrm>
            <a:off x="0" y="-1"/>
            <a:ext cx="9144000" cy="7685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83274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12776"/>
            <a:ext cx="8013576" cy="4320480"/>
          </a:xfrm>
        </p:spPr>
        <p:txBody>
          <a:bodyPr>
            <a:normAutofit/>
          </a:bodyPr>
          <a:lstStyle/>
          <a:p>
            <a:pPr marL="0" lvl="0" indent="0">
              <a:buNone/>
            </a:pPr>
            <a:r>
              <a:rPr lang="en-GB" sz="2400" dirty="0" smtClean="0">
                <a:latin typeface="Gill Sans Std Light" pitchFamily="34" charset="0"/>
              </a:rPr>
              <a:t>Academic practice enhanced through engagement with open working:</a:t>
            </a:r>
          </a:p>
          <a:p>
            <a:pPr marL="0" lvl="0" indent="0">
              <a:buNone/>
            </a:pPr>
            <a:endParaRPr lang="en-GB" sz="2400" dirty="0" smtClean="0">
              <a:latin typeface="Gill Sans Std Light" pitchFamily="34" charset="0"/>
            </a:endParaRPr>
          </a:p>
          <a:p>
            <a:r>
              <a:rPr lang="en-GB" sz="2400" dirty="0" smtClean="0">
                <a:latin typeface="Gill Sans Std Light" pitchFamily="34" charset="0"/>
              </a:rPr>
              <a:t>Digital literacy</a:t>
            </a:r>
            <a:endParaRPr lang="en-GB" sz="2400" dirty="0">
              <a:latin typeface="Gill Sans Std Light" pitchFamily="34" charset="0"/>
            </a:endParaRPr>
          </a:p>
          <a:p>
            <a:pPr lvl="1">
              <a:buFontTx/>
              <a:buChar char="-"/>
            </a:pPr>
            <a:r>
              <a:rPr lang="en-GB" sz="2000" dirty="0" smtClean="0">
                <a:latin typeface="Gill Sans Std Light" pitchFamily="34" charset="0"/>
              </a:rPr>
              <a:t>publishing work openly (copyright, formats </a:t>
            </a:r>
            <a:r>
              <a:rPr lang="en-GB" sz="2000" dirty="0" err="1" smtClean="0">
                <a:latin typeface="Gill Sans Std Light" pitchFamily="34" charset="0"/>
              </a:rPr>
              <a:t>etc</a:t>
            </a:r>
            <a:r>
              <a:rPr lang="en-GB" sz="2000" dirty="0" smtClean="0">
                <a:latin typeface="Gill Sans Std Light" pitchFamily="34" charset="0"/>
              </a:rPr>
              <a:t>)</a:t>
            </a:r>
          </a:p>
          <a:p>
            <a:pPr lvl="1">
              <a:buFontTx/>
              <a:buChar char="-"/>
            </a:pPr>
            <a:r>
              <a:rPr lang="en-GB" sz="2000" dirty="0" smtClean="0">
                <a:latin typeface="Gill Sans Std Light" pitchFamily="34" charset="0"/>
              </a:rPr>
              <a:t>online public profile for teaching</a:t>
            </a:r>
          </a:p>
          <a:p>
            <a:pPr lvl="1">
              <a:buFontTx/>
              <a:buChar char="-"/>
            </a:pPr>
            <a:r>
              <a:rPr lang="en-GB" sz="2000" dirty="0" smtClean="0">
                <a:latin typeface="Gill Sans Std Light" pitchFamily="34" charset="0"/>
              </a:rPr>
              <a:t>contact with new, unexpected audiences</a:t>
            </a:r>
          </a:p>
          <a:p>
            <a:pPr lvl="1">
              <a:buFontTx/>
              <a:buChar char="-"/>
            </a:pPr>
            <a:r>
              <a:rPr lang="en-GB" sz="2000" dirty="0" smtClean="0">
                <a:latin typeface="Gill Sans Std Light" pitchFamily="34" charset="0"/>
              </a:rPr>
              <a:t>adoption of new ideas/approaches from viewing work of others</a:t>
            </a:r>
          </a:p>
        </p:txBody>
      </p:sp>
      <p:sp>
        <p:nvSpPr>
          <p:cNvPr id="2" name="Title 1"/>
          <p:cNvSpPr>
            <a:spLocks noGrp="1"/>
          </p:cNvSpPr>
          <p:nvPr>
            <p:ph type="title"/>
          </p:nvPr>
        </p:nvSpPr>
        <p:spPr>
          <a:xfrm>
            <a:off x="485800" y="260648"/>
            <a:ext cx="8280920" cy="864096"/>
          </a:xfrm>
        </p:spPr>
        <p:txBody>
          <a:bodyPr>
            <a:normAutofit/>
          </a:bodyPr>
          <a:lstStyle/>
          <a:p>
            <a:pPr algn="r"/>
            <a:r>
              <a:rPr lang="en-GB" sz="4000" b="1" dirty="0" err="1" smtClean="0">
                <a:solidFill>
                  <a:srgbClr val="8F3A8E"/>
                </a:solidFill>
                <a:effectLst/>
                <a:latin typeface="Gill Sans Std" pitchFamily="34" charset="0"/>
              </a:rPr>
              <a:t>HumBox</a:t>
            </a:r>
            <a:r>
              <a:rPr lang="en-GB" sz="4000" b="1" dirty="0" smtClean="0">
                <a:solidFill>
                  <a:srgbClr val="8F3A8E"/>
                </a:solidFill>
                <a:effectLst/>
                <a:latin typeface="Gill Sans Std" pitchFamily="34" charset="0"/>
              </a:rPr>
              <a:t> findings</a:t>
            </a:r>
            <a:endParaRPr lang="en-GB" sz="4000" b="1" dirty="0">
              <a:solidFill>
                <a:srgbClr val="8F3A8E"/>
              </a:solidFill>
              <a:effectLst/>
              <a:latin typeface="Gill Sans Std" pitchFamily="34" charset="0"/>
            </a:endParaRPr>
          </a:p>
        </p:txBody>
      </p:sp>
      <p:sp>
        <p:nvSpPr>
          <p:cNvPr id="7" name="Rectangle 6"/>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spTree>
    <p:extLst>
      <p:ext uri="{BB962C8B-B14F-4D97-AF65-F5344CB8AC3E}">
        <p14:creationId xmlns:p14="http://schemas.microsoft.com/office/powerpoint/2010/main" val="33886966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268760"/>
            <a:ext cx="8013576" cy="4464496"/>
          </a:xfrm>
        </p:spPr>
        <p:txBody>
          <a:bodyPr>
            <a:normAutofit/>
          </a:bodyPr>
          <a:lstStyle/>
          <a:p>
            <a:pPr marL="0" lvl="0" indent="0">
              <a:buNone/>
            </a:pPr>
            <a:r>
              <a:rPr lang="en-GB" sz="2000" i="1" dirty="0" smtClean="0">
                <a:latin typeface="Gill Sans Std Light" pitchFamily="34" charset="0"/>
              </a:rPr>
              <a:t>Challenges:</a:t>
            </a:r>
          </a:p>
          <a:p>
            <a:pPr marL="285750" indent="-285750"/>
            <a:r>
              <a:rPr lang="en-GB" sz="2000" dirty="0">
                <a:latin typeface="Gill Sans Std Light"/>
              </a:rPr>
              <a:t>CBLTs work in isolation; out-of-hours; in informal </a:t>
            </a:r>
            <a:r>
              <a:rPr lang="en-GB" sz="2000" dirty="0" smtClean="0">
                <a:latin typeface="Gill Sans Std Light"/>
              </a:rPr>
              <a:t>situations</a:t>
            </a:r>
            <a:endParaRPr lang="en-GB" sz="2000" dirty="0">
              <a:latin typeface="Gill Sans Std Light"/>
            </a:endParaRPr>
          </a:p>
          <a:p>
            <a:pPr marL="285750" indent="-285750"/>
            <a:r>
              <a:rPr lang="en-GB" sz="2000" dirty="0">
                <a:latin typeface="Gill Sans Std Light"/>
              </a:rPr>
              <a:t>Reliant on own </a:t>
            </a:r>
            <a:r>
              <a:rPr lang="en-GB" sz="2000" dirty="0" smtClean="0">
                <a:latin typeface="Gill Sans Std Light"/>
              </a:rPr>
              <a:t>materials</a:t>
            </a:r>
            <a:endParaRPr lang="en-GB" sz="2000" dirty="0">
              <a:latin typeface="Gill Sans Std Light"/>
            </a:endParaRPr>
          </a:p>
          <a:p>
            <a:pPr marL="285750" indent="-285750"/>
            <a:r>
              <a:rPr lang="en-GB" sz="2000" dirty="0">
                <a:latin typeface="Gill Sans Std Light"/>
              </a:rPr>
              <a:t>Few opportunities to meet fellow teachers and share </a:t>
            </a:r>
            <a:r>
              <a:rPr lang="en-GB" sz="2000" dirty="0" smtClean="0">
                <a:latin typeface="Gill Sans Std Light"/>
              </a:rPr>
              <a:t>practice</a:t>
            </a:r>
            <a:endParaRPr lang="en-GB" sz="2000" dirty="0">
              <a:latin typeface="Gill Sans Std Light"/>
            </a:endParaRPr>
          </a:p>
          <a:p>
            <a:pPr marL="285750" indent="-285750"/>
            <a:r>
              <a:rPr lang="en-GB" sz="2000" dirty="0">
                <a:latin typeface="Gill Sans Std Light"/>
              </a:rPr>
              <a:t>Lack of professional development or </a:t>
            </a:r>
            <a:r>
              <a:rPr lang="en-GB" sz="2000" dirty="0" smtClean="0">
                <a:latin typeface="Gill Sans Std Light"/>
              </a:rPr>
              <a:t>opportunities</a:t>
            </a:r>
          </a:p>
          <a:p>
            <a:pPr marL="285750" indent="-285750"/>
            <a:r>
              <a:rPr lang="en-GB" sz="2000" dirty="0" smtClean="0">
                <a:latin typeface="Gill Sans Std Light"/>
              </a:rPr>
              <a:t>Low level use of digital resources in teaching</a:t>
            </a:r>
          </a:p>
          <a:p>
            <a:pPr marL="0" indent="0">
              <a:buNone/>
            </a:pPr>
            <a:endParaRPr lang="en-GB" sz="2000" i="1" dirty="0" smtClean="0">
              <a:latin typeface="Gill Sans Std Light"/>
            </a:endParaRPr>
          </a:p>
          <a:p>
            <a:pPr marL="0" indent="0">
              <a:buNone/>
            </a:pPr>
            <a:r>
              <a:rPr lang="en-GB" sz="2000" i="1" dirty="0" smtClean="0">
                <a:latin typeface="Gill Sans Std Light"/>
              </a:rPr>
              <a:t>Impact:</a:t>
            </a:r>
          </a:p>
          <a:p>
            <a:r>
              <a:rPr lang="en-GB" sz="2000" dirty="0" smtClean="0">
                <a:latin typeface="Gill Sans Std Light"/>
              </a:rPr>
              <a:t>Practical aspects to the project had a greater impact (e.g. training)</a:t>
            </a:r>
          </a:p>
          <a:p>
            <a:r>
              <a:rPr lang="en-GB" sz="2000" dirty="0" smtClean="0">
                <a:latin typeface="Gill Sans Std Light"/>
              </a:rPr>
              <a:t>Teachers had no problem with the idea of ‘open’</a:t>
            </a:r>
          </a:p>
          <a:p>
            <a:r>
              <a:rPr lang="en-GB" sz="2000" dirty="0" smtClean="0">
                <a:latin typeface="Gill Sans Std Light"/>
              </a:rPr>
              <a:t>They use their new skills in teaching</a:t>
            </a:r>
            <a:endParaRPr lang="en-GB" sz="2000" dirty="0">
              <a:latin typeface="Gill Sans Std Light"/>
            </a:endParaRPr>
          </a:p>
          <a:p>
            <a:r>
              <a:rPr lang="en-GB" sz="2000" dirty="0" smtClean="0">
                <a:latin typeface="Gill Sans Std Light"/>
              </a:rPr>
              <a:t>Increased willingness to reflect on teaching</a:t>
            </a:r>
            <a:endParaRPr lang="en-GB" sz="2000" dirty="0">
              <a:latin typeface="Gill Sans Std Light"/>
            </a:endParaRPr>
          </a:p>
        </p:txBody>
      </p:sp>
      <p:sp>
        <p:nvSpPr>
          <p:cNvPr id="2" name="Title 1"/>
          <p:cNvSpPr>
            <a:spLocks noGrp="1"/>
          </p:cNvSpPr>
          <p:nvPr>
            <p:ph type="title"/>
          </p:nvPr>
        </p:nvSpPr>
        <p:spPr>
          <a:xfrm>
            <a:off x="485800" y="260648"/>
            <a:ext cx="8280920" cy="864096"/>
          </a:xfrm>
        </p:spPr>
        <p:txBody>
          <a:bodyPr>
            <a:normAutofit/>
          </a:bodyPr>
          <a:lstStyle/>
          <a:p>
            <a:pPr algn="r"/>
            <a:endParaRPr lang="en-GB" sz="4000" b="1" dirty="0">
              <a:solidFill>
                <a:srgbClr val="8F3A8E"/>
              </a:solidFill>
              <a:effectLst/>
              <a:latin typeface="Gill Sans Std" pitchFamily="34" charset="0"/>
            </a:endParaRPr>
          </a:p>
        </p:txBody>
      </p:sp>
      <p:sp>
        <p:nvSpPr>
          <p:cNvPr id="7" name="Rectangle 6"/>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116632"/>
            <a:ext cx="2861566" cy="1309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96700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84784"/>
            <a:ext cx="8013576" cy="4248472"/>
          </a:xfrm>
        </p:spPr>
        <p:txBody>
          <a:bodyPr>
            <a:normAutofit/>
          </a:bodyPr>
          <a:lstStyle/>
          <a:p>
            <a:pPr lvl="0"/>
            <a:r>
              <a:rPr lang="en-GB" sz="2400" dirty="0" smtClean="0">
                <a:latin typeface="Gill Sans Std Light" pitchFamily="34" charset="0"/>
              </a:rPr>
              <a:t>Finding A Voice through Open Resources (JISC)</a:t>
            </a:r>
          </a:p>
          <a:p>
            <a:pPr lvl="0"/>
            <a:r>
              <a:rPr lang="en-GB" sz="2400" dirty="0" smtClean="0">
                <a:latin typeface="Gill Sans Std Light" pitchFamily="34" charset="0"/>
              </a:rPr>
              <a:t>Part-time, hourly-paid language tutors</a:t>
            </a:r>
          </a:p>
          <a:p>
            <a:pPr lvl="0"/>
            <a:r>
              <a:rPr lang="en-GB" sz="2400" dirty="0" smtClean="0">
                <a:latin typeface="Gill Sans Std Light" pitchFamily="34" charset="0"/>
              </a:rPr>
              <a:t>Sharing existing resources</a:t>
            </a:r>
          </a:p>
          <a:p>
            <a:pPr lvl="0"/>
            <a:r>
              <a:rPr lang="en-GB" sz="2400" dirty="0" smtClean="0">
                <a:latin typeface="Gill Sans Std Light" pitchFamily="34" charset="0"/>
              </a:rPr>
              <a:t>Creating new transition resources for prospective university applicants: ‘taste of’ new languages; language study at HE</a:t>
            </a:r>
          </a:p>
          <a:p>
            <a:pPr lvl="0"/>
            <a:r>
              <a:rPr lang="en-GB" sz="2400" dirty="0" smtClean="0">
                <a:latin typeface="Gill Sans Std Light" pitchFamily="34" charset="0"/>
              </a:rPr>
              <a:t>Collaboration: 5 UK universities </a:t>
            </a:r>
            <a:endParaRPr lang="en-GB" sz="2400" dirty="0" smtClean="0">
              <a:solidFill>
                <a:schemeClr val="bg1">
                  <a:lumMod val="50000"/>
                </a:schemeClr>
              </a:solidFill>
              <a:latin typeface="Gill Sans Std Light" pitchFamily="34" charset="0"/>
            </a:endParaRPr>
          </a:p>
        </p:txBody>
      </p:sp>
      <p:sp>
        <p:nvSpPr>
          <p:cNvPr id="2" name="Title 1"/>
          <p:cNvSpPr>
            <a:spLocks noGrp="1"/>
          </p:cNvSpPr>
          <p:nvPr>
            <p:ph type="title"/>
          </p:nvPr>
        </p:nvSpPr>
        <p:spPr>
          <a:xfrm>
            <a:off x="485800" y="260648"/>
            <a:ext cx="8280920" cy="864096"/>
          </a:xfrm>
        </p:spPr>
        <p:txBody>
          <a:bodyPr>
            <a:normAutofit/>
          </a:bodyPr>
          <a:lstStyle/>
          <a:p>
            <a:pPr algn="r"/>
            <a:r>
              <a:rPr lang="en-GB" sz="4000" b="1" dirty="0" smtClean="0">
                <a:solidFill>
                  <a:srgbClr val="8F3A8E"/>
                </a:solidFill>
                <a:effectLst/>
                <a:latin typeface="Gill Sans Std" pitchFamily="34" charset="0"/>
              </a:rPr>
              <a:t>The FAVOR project</a:t>
            </a:r>
            <a:endParaRPr lang="en-GB" sz="4000" b="1" dirty="0">
              <a:solidFill>
                <a:srgbClr val="8F3A8E"/>
              </a:solidFill>
              <a:effectLst/>
              <a:latin typeface="Gill Sans Std" pitchFamily="34" charset="0"/>
            </a:endParaRPr>
          </a:p>
        </p:txBody>
      </p:sp>
      <p:sp>
        <p:nvSpPr>
          <p:cNvPr id="7" name="Rectangle 6"/>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spTree>
    <p:extLst>
      <p:ext uri="{BB962C8B-B14F-4D97-AF65-F5344CB8AC3E}">
        <p14:creationId xmlns:p14="http://schemas.microsoft.com/office/powerpoint/2010/main" val="1110470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052736"/>
            <a:ext cx="8208912" cy="4824536"/>
          </a:xfrm>
        </p:spPr>
        <p:txBody>
          <a:bodyPr>
            <a:normAutofit fontScale="92500"/>
          </a:bodyPr>
          <a:lstStyle/>
          <a:p>
            <a:pPr>
              <a:tabLst>
                <a:tab pos="360363" algn="l"/>
              </a:tabLst>
            </a:pPr>
            <a:r>
              <a:rPr lang="en-GB" sz="1800" dirty="0" smtClean="0">
                <a:latin typeface="Gill Sans Std Light"/>
              </a:rPr>
              <a:t>Enhanced practice </a:t>
            </a:r>
          </a:p>
          <a:p>
            <a:pPr marL="0" indent="0">
              <a:buNone/>
              <a:tabLst>
                <a:tab pos="360363" algn="l"/>
              </a:tabLst>
            </a:pPr>
            <a:r>
              <a:rPr lang="en-GB" sz="1800" dirty="0" smtClean="0">
                <a:latin typeface="Gill Sans Std Light"/>
              </a:rPr>
              <a:t>	- new skills acquired: </a:t>
            </a:r>
            <a:r>
              <a:rPr lang="en-GB" sz="1800" i="1" dirty="0" smtClean="0">
                <a:latin typeface="Gill Sans Std Light"/>
              </a:rPr>
              <a:t>“I’ve </a:t>
            </a:r>
            <a:r>
              <a:rPr lang="en-GB" sz="1800" i="1" dirty="0">
                <a:latin typeface="Gill Sans Std Light"/>
              </a:rPr>
              <a:t>learnt a lot. I say thank you very much for the project because for me it was great…now I’m so motivated to learn more.” </a:t>
            </a:r>
            <a:endParaRPr lang="en-GB" sz="1800" i="1" dirty="0" smtClean="0">
              <a:latin typeface="Gill Sans Std Light"/>
            </a:endParaRPr>
          </a:p>
          <a:p>
            <a:pPr marL="0" indent="0">
              <a:buNone/>
              <a:tabLst>
                <a:tab pos="360363" algn="l"/>
              </a:tabLst>
            </a:pPr>
            <a:r>
              <a:rPr lang="en-GB" sz="1800" dirty="0" smtClean="0">
                <a:latin typeface="Gill Sans Std Light"/>
              </a:rPr>
              <a:t>	- </a:t>
            </a:r>
            <a:r>
              <a:rPr lang="en-GB" sz="1800" dirty="0">
                <a:latin typeface="Gill Sans Std Light"/>
              </a:rPr>
              <a:t>enhanced </a:t>
            </a:r>
            <a:r>
              <a:rPr lang="en-GB" sz="1800" dirty="0" smtClean="0">
                <a:latin typeface="Gill Sans Std Light"/>
              </a:rPr>
              <a:t>confidence: “</a:t>
            </a:r>
            <a:r>
              <a:rPr lang="en-GB" sz="1800" i="1" dirty="0">
                <a:latin typeface="Gill Sans Std Light"/>
              </a:rPr>
              <a:t>I know that now, I am more confident in creating my own resources, so I know…I can go and do it faster and more efficiently</a:t>
            </a:r>
            <a:r>
              <a:rPr lang="en-GB" sz="1800" dirty="0">
                <a:latin typeface="Gill Sans Std Light"/>
              </a:rPr>
              <a:t>” </a:t>
            </a:r>
          </a:p>
          <a:p>
            <a:pPr marL="0" indent="0">
              <a:buNone/>
              <a:tabLst>
                <a:tab pos="360363" algn="l"/>
              </a:tabLst>
            </a:pPr>
            <a:r>
              <a:rPr lang="en-GB" sz="1800" dirty="0">
                <a:latin typeface="Gill Sans Std Light"/>
              </a:rPr>
              <a:t>	</a:t>
            </a:r>
            <a:r>
              <a:rPr lang="en-GB" sz="1800" dirty="0" smtClean="0">
                <a:latin typeface="Gill Sans Std Light"/>
              </a:rPr>
              <a:t>- improved practice through self-reflection and improved digital literacy</a:t>
            </a:r>
          </a:p>
          <a:p>
            <a:pPr marL="0" indent="0">
              <a:buNone/>
              <a:tabLst>
                <a:tab pos="360363" algn="l"/>
              </a:tabLst>
            </a:pPr>
            <a:endParaRPr lang="en-GB" sz="1800" dirty="0" smtClean="0">
              <a:latin typeface="Gill Sans Std Light"/>
            </a:endParaRPr>
          </a:p>
          <a:p>
            <a:pPr>
              <a:tabLst>
                <a:tab pos="360363" algn="l"/>
              </a:tabLst>
            </a:pPr>
            <a:r>
              <a:rPr lang="en-GB" sz="1800" dirty="0" smtClean="0">
                <a:latin typeface="Gill Sans Std Light"/>
              </a:rPr>
              <a:t>Increased feeling of ‘belonging’ via public profile and association to institution</a:t>
            </a:r>
          </a:p>
          <a:p>
            <a:pPr>
              <a:tabLst>
                <a:tab pos="360363" algn="l"/>
              </a:tabLst>
            </a:pPr>
            <a:r>
              <a:rPr lang="en-GB" sz="1800" dirty="0" smtClean="0">
                <a:latin typeface="Gill Sans Std Light"/>
              </a:rPr>
              <a:t>Change </a:t>
            </a:r>
            <a:r>
              <a:rPr lang="en-GB" sz="1800" dirty="0">
                <a:latin typeface="Gill Sans Std Light"/>
              </a:rPr>
              <a:t>of practice</a:t>
            </a:r>
          </a:p>
          <a:p>
            <a:pPr marL="0" indent="0">
              <a:buNone/>
              <a:tabLst>
                <a:tab pos="360363" algn="l"/>
              </a:tabLst>
            </a:pPr>
            <a:r>
              <a:rPr lang="en-GB" sz="1800" dirty="0">
                <a:latin typeface="Gill Sans Std Light"/>
              </a:rPr>
              <a:t>		- New approaches and skills </a:t>
            </a:r>
            <a:r>
              <a:rPr lang="en-GB" sz="1800" dirty="0" smtClean="0">
                <a:latin typeface="Gill Sans Std Light"/>
              </a:rPr>
              <a:t>adopted; </a:t>
            </a:r>
            <a:r>
              <a:rPr lang="en-GB" sz="1800" dirty="0">
                <a:latin typeface="Gill Sans Std Light"/>
              </a:rPr>
              <a:t>motivation to try out new methods</a:t>
            </a:r>
          </a:p>
          <a:p>
            <a:pPr>
              <a:tabLst>
                <a:tab pos="360363" algn="l"/>
              </a:tabLst>
            </a:pPr>
            <a:r>
              <a:rPr lang="en-GB" sz="1800" dirty="0" smtClean="0">
                <a:solidFill>
                  <a:prstClr val="black"/>
                </a:solidFill>
                <a:latin typeface="Gill Sans Std Light"/>
              </a:rPr>
              <a:t>Sustainability</a:t>
            </a:r>
            <a:endParaRPr lang="en-GB" sz="1800" dirty="0">
              <a:solidFill>
                <a:prstClr val="black"/>
              </a:solidFill>
              <a:latin typeface="Gill Sans Std Light"/>
            </a:endParaRPr>
          </a:p>
          <a:p>
            <a:pPr marL="0" indent="0">
              <a:buNone/>
              <a:tabLst>
                <a:tab pos="360363" algn="l"/>
              </a:tabLst>
            </a:pPr>
            <a:r>
              <a:rPr lang="en-GB" sz="1800" dirty="0">
                <a:solidFill>
                  <a:prstClr val="black"/>
                </a:solidFill>
                <a:latin typeface="Gill Sans Std Light"/>
              </a:rPr>
              <a:t>		- use with </a:t>
            </a:r>
            <a:r>
              <a:rPr lang="en-GB" sz="1800" dirty="0" smtClean="0">
                <a:solidFill>
                  <a:prstClr val="black"/>
                </a:solidFill>
                <a:latin typeface="Gill Sans Std Light"/>
              </a:rPr>
              <a:t>students and </a:t>
            </a:r>
            <a:r>
              <a:rPr lang="en-GB" sz="1800" dirty="0">
                <a:solidFill>
                  <a:prstClr val="black"/>
                </a:solidFill>
                <a:latin typeface="Gill Sans Std Light"/>
              </a:rPr>
              <a:t>long-lasting impact on </a:t>
            </a:r>
            <a:r>
              <a:rPr lang="en-GB" sz="1800" dirty="0" smtClean="0">
                <a:solidFill>
                  <a:prstClr val="black"/>
                </a:solidFill>
                <a:latin typeface="Gill Sans Std Light"/>
              </a:rPr>
              <a:t>teaching</a:t>
            </a:r>
            <a:endParaRPr lang="en-GB" sz="1800" dirty="0">
              <a:solidFill>
                <a:prstClr val="black"/>
              </a:solidFill>
              <a:latin typeface="Gill Sans Std Light"/>
            </a:endParaRPr>
          </a:p>
          <a:p>
            <a:pPr marL="0" indent="0">
              <a:buNone/>
              <a:tabLst>
                <a:tab pos="360363" algn="l"/>
              </a:tabLst>
            </a:pPr>
            <a:endParaRPr lang="en-GB" sz="1800" dirty="0" smtClean="0">
              <a:solidFill>
                <a:prstClr val="black"/>
              </a:solidFill>
              <a:latin typeface="Gill Sans Std Light"/>
            </a:endParaRPr>
          </a:p>
          <a:p>
            <a:pPr marL="0" lvl="0" indent="0">
              <a:buNone/>
              <a:tabLst>
                <a:tab pos="360363" algn="l"/>
              </a:tabLst>
            </a:pPr>
            <a:r>
              <a:rPr lang="en-GB" sz="1800" b="1" dirty="0" smtClean="0">
                <a:solidFill>
                  <a:prstClr val="black"/>
                </a:solidFill>
                <a:latin typeface="Gill Sans Std Light"/>
              </a:rPr>
              <a:t>“</a:t>
            </a:r>
            <a:r>
              <a:rPr lang="en-GB" sz="1800" b="1" i="1" dirty="0">
                <a:solidFill>
                  <a:prstClr val="black"/>
                </a:solidFill>
                <a:latin typeface="Gill Sans Std Light"/>
              </a:rPr>
              <a:t>open practice is a way to work as a teacher, sharing not only resources but ideas, opinions with other teachers and learn from each other</a:t>
            </a:r>
            <a:r>
              <a:rPr lang="en-GB" sz="1800" b="1" dirty="0">
                <a:solidFill>
                  <a:prstClr val="black"/>
                </a:solidFill>
                <a:latin typeface="Gill Sans Std Light"/>
              </a:rPr>
              <a:t>.” </a:t>
            </a:r>
          </a:p>
          <a:p>
            <a:pPr marL="0" indent="0">
              <a:buNone/>
              <a:tabLst>
                <a:tab pos="360363" algn="l"/>
              </a:tabLst>
            </a:pPr>
            <a:endParaRPr lang="en-GB" sz="1800" dirty="0">
              <a:solidFill>
                <a:prstClr val="black"/>
              </a:solidFill>
              <a:latin typeface="Gill Sans Std Light"/>
            </a:endParaRPr>
          </a:p>
          <a:p>
            <a:pPr>
              <a:tabLst>
                <a:tab pos="360363" algn="l"/>
              </a:tabLst>
            </a:pPr>
            <a:endParaRPr lang="en-GB" sz="1800" dirty="0" smtClean="0">
              <a:latin typeface="Gill Sans Std Light" pitchFamily="34" charset="0"/>
            </a:endParaRPr>
          </a:p>
          <a:p>
            <a:pPr>
              <a:tabLst>
                <a:tab pos="360363" algn="l"/>
              </a:tabLst>
            </a:pPr>
            <a:endParaRPr lang="en-GB" sz="2400" dirty="0" smtClean="0">
              <a:latin typeface="Gill Sans Std Light" pitchFamily="34" charset="0"/>
            </a:endParaRPr>
          </a:p>
          <a:p>
            <a:pPr marL="0" indent="0">
              <a:buNone/>
              <a:tabLst>
                <a:tab pos="360363" algn="l"/>
              </a:tabLst>
            </a:pPr>
            <a:endParaRPr lang="en-GB" sz="2400" dirty="0" smtClean="0">
              <a:latin typeface="Gill Sans Std Light" pitchFamily="34" charset="0"/>
            </a:endParaRPr>
          </a:p>
        </p:txBody>
      </p:sp>
      <p:sp>
        <p:nvSpPr>
          <p:cNvPr id="6" name="Rectangle 5"/>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85800" y="260648"/>
            <a:ext cx="8280920" cy="864096"/>
          </a:xfrm>
        </p:spPr>
        <p:txBody>
          <a:bodyPr>
            <a:normAutofit/>
          </a:bodyPr>
          <a:lstStyle/>
          <a:p>
            <a:pPr algn="r"/>
            <a:r>
              <a:rPr lang="en-GB" sz="4000" b="1" dirty="0" smtClean="0">
                <a:solidFill>
                  <a:srgbClr val="8F3A8E"/>
                </a:solidFill>
                <a:latin typeface="Gill Sans Std" pitchFamily="34" charset="0"/>
              </a:rPr>
              <a:t>FAVOR: findings</a:t>
            </a:r>
            <a:endParaRPr lang="en-GB" sz="4000" b="1" dirty="0">
              <a:solidFill>
                <a:srgbClr val="8F3A8E"/>
              </a:solidFill>
              <a:effectLst/>
              <a:latin typeface="Gill Sans Std"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spTree>
    <p:extLst>
      <p:ext uri="{BB962C8B-B14F-4D97-AF65-F5344CB8AC3E}">
        <p14:creationId xmlns:p14="http://schemas.microsoft.com/office/powerpoint/2010/main" val="23953765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772816"/>
            <a:ext cx="8013576" cy="3960440"/>
          </a:xfrm>
        </p:spPr>
        <p:txBody>
          <a:bodyPr>
            <a:normAutofit/>
          </a:bodyPr>
          <a:lstStyle/>
          <a:p>
            <a:pPr lvl="0"/>
            <a:r>
              <a:rPr lang="en-GB" sz="2400" dirty="0" smtClean="0">
                <a:latin typeface="Gill Sans Std Light" pitchFamily="34" charset="0"/>
              </a:rPr>
              <a:t>Learning Insights from the voices of </a:t>
            </a:r>
            <a:r>
              <a:rPr lang="en-GB" sz="2400" dirty="0" err="1" smtClean="0">
                <a:latin typeface="Gill Sans Std Light" pitchFamily="34" charset="0"/>
              </a:rPr>
              <a:t>Emigres</a:t>
            </a:r>
            <a:r>
              <a:rPr lang="en-GB" sz="2400" dirty="0" smtClean="0">
                <a:latin typeface="Gill Sans Std Light" pitchFamily="34" charset="0"/>
              </a:rPr>
              <a:t> (JISC)</a:t>
            </a:r>
          </a:p>
          <a:p>
            <a:pPr lvl="0"/>
            <a:r>
              <a:rPr lang="en-GB" sz="2400" dirty="0" smtClean="0">
                <a:latin typeface="Gill Sans Std Light" pitchFamily="34" charset="0"/>
              </a:rPr>
              <a:t>Digitisation and open publication of research data</a:t>
            </a:r>
          </a:p>
          <a:p>
            <a:pPr lvl="0"/>
            <a:r>
              <a:rPr lang="en-GB" sz="2400" dirty="0" smtClean="0">
                <a:latin typeface="Gill Sans Std Light" pitchFamily="34" charset="0"/>
              </a:rPr>
              <a:t>Creation of open educational resources based on the material</a:t>
            </a:r>
          </a:p>
          <a:p>
            <a:pPr lvl="0"/>
            <a:r>
              <a:rPr lang="en-GB" sz="2400" dirty="0" smtClean="0">
                <a:latin typeface="Gill Sans Std Light" pitchFamily="34" charset="0"/>
              </a:rPr>
              <a:t>Embedding of the material, OERs and open practice in </a:t>
            </a:r>
            <a:r>
              <a:rPr lang="en-GB" sz="2400" dirty="0" err="1" smtClean="0">
                <a:latin typeface="Gill Sans Std Light" pitchFamily="34" charset="0"/>
              </a:rPr>
              <a:t>ongoing</a:t>
            </a:r>
            <a:r>
              <a:rPr lang="en-GB" sz="2400" dirty="0" smtClean="0">
                <a:latin typeface="Gill Sans Std Light" pitchFamily="34" charset="0"/>
              </a:rPr>
              <a:t> teaching</a:t>
            </a:r>
          </a:p>
          <a:p>
            <a:pPr lvl="0"/>
            <a:r>
              <a:rPr lang="en-GB" sz="2400" dirty="0" smtClean="0">
                <a:latin typeface="Gill Sans Std Light" pitchFamily="34" charset="0"/>
              </a:rPr>
              <a:t>Collaboration: Universities of Southampton, Leeds and Portsmouth</a:t>
            </a:r>
          </a:p>
          <a:p>
            <a:pPr lvl="0"/>
            <a:endParaRPr lang="en-GB" sz="2400" dirty="0" smtClean="0">
              <a:solidFill>
                <a:schemeClr val="bg1">
                  <a:lumMod val="50000"/>
                </a:schemeClr>
              </a:solidFill>
              <a:latin typeface="Gill Sans Std Light" pitchFamily="34" charset="0"/>
            </a:endParaRPr>
          </a:p>
        </p:txBody>
      </p:sp>
      <p:sp>
        <p:nvSpPr>
          <p:cNvPr id="2" name="Title 1"/>
          <p:cNvSpPr>
            <a:spLocks noGrp="1"/>
          </p:cNvSpPr>
          <p:nvPr>
            <p:ph type="title"/>
          </p:nvPr>
        </p:nvSpPr>
        <p:spPr>
          <a:xfrm>
            <a:off x="485800" y="260648"/>
            <a:ext cx="8280920" cy="864096"/>
          </a:xfrm>
        </p:spPr>
        <p:txBody>
          <a:bodyPr>
            <a:normAutofit/>
          </a:bodyPr>
          <a:lstStyle/>
          <a:p>
            <a:pPr algn="r"/>
            <a:r>
              <a:rPr lang="en-GB" sz="4000" b="1" dirty="0" smtClean="0">
                <a:solidFill>
                  <a:srgbClr val="8F3A8E"/>
                </a:solidFill>
                <a:effectLst/>
                <a:latin typeface="Gill Sans Std" pitchFamily="34" charset="0"/>
              </a:rPr>
              <a:t>The </a:t>
            </a:r>
            <a:r>
              <a:rPr lang="en-GB" sz="4000" b="1" dirty="0" err="1" smtClean="0">
                <a:solidFill>
                  <a:srgbClr val="8F3A8E"/>
                </a:solidFill>
                <a:effectLst/>
                <a:latin typeface="Gill Sans Std" pitchFamily="34" charset="0"/>
              </a:rPr>
              <a:t>OpenLIVES</a:t>
            </a:r>
            <a:r>
              <a:rPr lang="en-GB" sz="4000" b="1" dirty="0" smtClean="0">
                <a:solidFill>
                  <a:srgbClr val="8F3A8E"/>
                </a:solidFill>
                <a:effectLst/>
                <a:latin typeface="Gill Sans Std" pitchFamily="34" charset="0"/>
              </a:rPr>
              <a:t> project</a:t>
            </a:r>
            <a:endParaRPr lang="en-GB" sz="4000" b="1" dirty="0">
              <a:solidFill>
                <a:srgbClr val="8F3A8E"/>
              </a:solidFill>
              <a:effectLst/>
              <a:latin typeface="Gill Sans Std" pitchFamily="34" charset="0"/>
            </a:endParaRPr>
          </a:p>
        </p:txBody>
      </p:sp>
      <p:sp>
        <p:nvSpPr>
          <p:cNvPr id="7" name="Rectangle 6"/>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pic>
        <p:nvPicPr>
          <p:cNvPr id="6" name="Picture 5" descr="J:\Humanities\LLAS\Projects\OpenLIVES\logos\OpenLIVES Logo Red (2).png"/>
          <p:cNvPicPr/>
          <p:nvPr/>
        </p:nvPicPr>
        <p:blipFill>
          <a:blip r:embed="rId4">
            <a:extLst>
              <a:ext uri="{28A0092B-C50C-407E-A947-70E740481C1C}">
                <a14:useLocalDpi xmlns:a14="http://schemas.microsoft.com/office/drawing/2010/main" val="0"/>
              </a:ext>
            </a:extLst>
          </a:blip>
          <a:srcRect/>
          <a:stretch>
            <a:fillRect/>
          </a:stretch>
        </p:blipFill>
        <p:spPr bwMode="auto">
          <a:xfrm>
            <a:off x="467544" y="306528"/>
            <a:ext cx="2088232" cy="1322272"/>
          </a:xfrm>
          <a:prstGeom prst="rect">
            <a:avLst/>
          </a:prstGeom>
          <a:noFill/>
          <a:ln>
            <a:noFill/>
          </a:ln>
        </p:spPr>
      </p:pic>
    </p:spTree>
    <p:extLst>
      <p:ext uri="{BB962C8B-B14F-4D97-AF65-F5344CB8AC3E}">
        <p14:creationId xmlns:p14="http://schemas.microsoft.com/office/powerpoint/2010/main" val="3942583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562" y="260648"/>
            <a:ext cx="8280920" cy="864096"/>
          </a:xfrm>
        </p:spPr>
        <p:txBody>
          <a:bodyPr>
            <a:noAutofit/>
          </a:bodyPr>
          <a:lstStyle/>
          <a:p>
            <a:pPr algn="r"/>
            <a:r>
              <a:rPr lang="en-GB" sz="3200" b="1" dirty="0" err="1" smtClean="0">
                <a:solidFill>
                  <a:srgbClr val="8F3A8E"/>
                </a:solidFill>
                <a:effectLst/>
                <a:latin typeface="Gill Sans Std" pitchFamily="34" charset="0"/>
              </a:rPr>
              <a:t>OpenLIVES</a:t>
            </a:r>
            <a:r>
              <a:rPr lang="en-GB" sz="3200" b="1" dirty="0" smtClean="0">
                <a:solidFill>
                  <a:srgbClr val="8F3A8E"/>
                </a:solidFill>
                <a:effectLst/>
                <a:latin typeface="Gill Sans Std" pitchFamily="34" charset="0"/>
              </a:rPr>
              <a:t> research data</a:t>
            </a:r>
            <a:endParaRPr lang="en-GB" sz="3200" b="1" dirty="0">
              <a:solidFill>
                <a:srgbClr val="8F3A8E"/>
              </a:solidFill>
              <a:effectLst/>
              <a:latin typeface="Gill Sans Std" pitchFamily="34" charset="0"/>
            </a:endParaRPr>
          </a:p>
        </p:txBody>
      </p:sp>
      <p:sp>
        <p:nvSpPr>
          <p:cNvPr id="7" name="Rectangle 6"/>
          <p:cNvSpPr/>
          <p:nvPr/>
        </p:nvSpPr>
        <p:spPr>
          <a:xfrm>
            <a:off x="0" y="6021288"/>
            <a:ext cx="9144000" cy="836712"/>
          </a:xfrm>
          <a:prstGeom prst="rect">
            <a:avLst/>
          </a:prstGeom>
          <a:solidFill>
            <a:srgbClr val="8F3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165304"/>
            <a:ext cx="2376264" cy="567174"/>
          </a:xfrm>
          <a:prstGeom prst="rect">
            <a:avLst/>
          </a:prstGeom>
        </p:spPr>
      </p:pic>
      <p:pic>
        <p:nvPicPr>
          <p:cNvPr id="1026"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990020"/>
            <a:ext cx="4720318"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79512" y="4293096"/>
            <a:ext cx="5068427" cy="369332"/>
          </a:xfrm>
          <a:prstGeom prst="rect">
            <a:avLst/>
          </a:prstGeom>
        </p:spPr>
        <p:txBody>
          <a:bodyPr wrap="square">
            <a:spAutoFit/>
          </a:bodyPr>
          <a:lstStyle/>
          <a:p>
            <a:r>
              <a:rPr lang="en-GB" dirty="0">
                <a:solidFill>
                  <a:prstClr val="black"/>
                </a:solidFill>
              </a:rPr>
              <a:t> </a:t>
            </a:r>
            <a:r>
              <a:rPr lang="en-GB" sz="1100" dirty="0">
                <a:solidFill>
                  <a:prstClr val="white"/>
                </a:solidFill>
              </a:rPr>
              <a:t>Wikimedia Commons Creative Commons Attribution-Share Alike 3.0 </a:t>
            </a:r>
            <a:r>
              <a:rPr lang="en-GB" sz="1100" dirty="0" err="1">
                <a:solidFill>
                  <a:prstClr val="white"/>
                </a:solidFill>
              </a:rPr>
              <a:t>Unported</a:t>
            </a:r>
            <a:endParaRPr lang="en-GB" sz="1100" dirty="0">
              <a:solidFill>
                <a:prstClr val="white"/>
              </a:solidFill>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2" y="980728"/>
            <a:ext cx="2100641"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29704" t="14306" r="22872"/>
          <a:stretch/>
        </p:blipFill>
        <p:spPr bwMode="auto">
          <a:xfrm>
            <a:off x="202149" y="403456"/>
            <a:ext cx="1315233" cy="1802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11553" y="3557697"/>
            <a:ext cx="5132445" cy="3300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9711" y="3284984"/>
            <a:ext cx="5230813" cy="437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25499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2361</TotalTime>
  <Words>4672</Words>
  <Application>Microsoft Office PowerPoint</Application>
  <PresentationFormat>On-screen Show (4:3)</PresentationFormat>
  <Paragraphs>253</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Language Communities, OERs and open practice</vt:lpstr>
      <vt:lpstr>PowerPoint Presentation</vt:lpstr>
      <vt:lpstr>PowerPoint Presentation</vt:lpstr>
      <vt:lpstr>HumBox findings</vt:lpstr>
      <vt:lpstr>PowerPoint Presentation</vt:lpstr>
      <vt:lpstr>The FAVOR project</vt:lpstr>
      <vt:lpstr>FAVOR: findings</vt:lpstr>
      <vt:lpstr>The OpenLIVES project</vt:lpstr>
      <vt:lpstr>OpenLIVES research data</vt:lpstr>
      <vt:lpstr>OpenLIVES: Southampton</vt:lpstr>
      <vt:lpstr>OpenLIVES: Southampton</vt:lpstr>
      <vt:lpstr>OpenLIVES: Leeds</vt:lpstr>
      <vt:lpstr>OpenLIVES: Portsmouth</vt:lpstr>
      <vt:lpstr>OpenLIVES</vt:lpstr>
      <vt:lpstr>PowerPoint Presentation</vt:lpstr>
      <vt:lpstr>COERLL</vt:lpstr>
      <vt:lpstr>LARC</vt:lpstr>
      <vt:lpstr>Communities</vt:lpstr>
      <vt:lpstr>Useful links for info and advice (OERs)</vt:lpstr>
    </vt:vector>
  </TitlesOfParts>
  <Company>University of Southampton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title</dc:title>
  <dc:creator>Georgin L.I.</dc:creator>
  <cp:lastModifiedBy>Borthwick K.E.</cp:lastModifiedBy>
  <cp:revision>400</cp:revision>
  <cp:lastPrinted>2012-11-06T10:48:20Z</cp:lastPrinted>
  <dcterms:created xsi:type="dcterms:W3CDTF">2011-06-08T14:55:26Z</dcterms:created>
  <dcterms:modified xsi:type="dcterms:W3CDTF">2013-03-20T16:48:33Z</dcterms:modified>
</cp:coreProperties>
</file>