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sldIdLst>
    <p:sldId id="282" r:id="rId2"/>
    <p:sldId id="257" r:id="rId3"/>
    <p:sldId id="261" r:id="rId4"/>
    <p:sldId id="26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3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40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B275E-A2E6-4FD6-B33B-B4353F91BAB7}" type="datetimeFigureOut">
              <a:rPr lang="en-GB" smtClean="0"/>
              <a:t>10/03/2013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3AE57-EF11-4E7A-9F59-0E0049683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836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 </a:t>
            </a:r>
            <a:r>
              <a:rPr lang="en-US" dirty="0" err="1" smtClean="0"/>
              <a:t>cheng</a:t>
            </a:r>
            <a:r>
              <a:rPr lang="en-US" baseline="0" dirty="0" smtClean="0"/>
              <a:t> linda.cheng@ncl.ac.uk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3AE57-EF11-4E7A-9F59-0E0049683E1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922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DDF8-B10C-4363-A5F6-1C75C5C5A726}" type="datetimeFigureOut">
              <a:rPr lang="en-GB" smtClean="0"/>
              <a:t>10/03/2013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B9D4-0AD2-4734-B00F-187A93CFDB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DDF8-B10C-4363-A5F6-1C75C5C5A726}" type="datetimeFigureOut">
              <a:rPr lang="en-GB" smtClean="0"/>
              <a:t>10/03/2013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B9D4-0AD2-4734-B00F-187A93CFDB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DDF8-B10C-4363-A5F6-1C75C5C5A726}" type="datetimeFigureOut">
              <a:rPr lang="en-GB" smtClean="0"/>
              <a:t>10/03/2013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B9D4-0AD2-4734-B00F-187A93CFDB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DDF8-B10C-4363-A5F6-1C75C5C5A726}" type="datetimeFigureOut">
              <a:rPr lang="en-GB" smtClean="0"/>
              <a:t>10/03/2013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B9D4-0AD2-4734-B00F-187A93CFDB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DDF8-B10C-4363-A5F6-1C75C5C5A726}" type="datetimeFigureOut">
              <a:rPr lang="en-GB" smtClean="0"/>
              <a:t>10/03/2013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B9D4-0AD2-4734-B00F-187A93CFDB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DDF8-B10C-4363-A5F6-1C75C5C5A726}" type="datetimeFigureOut">
              <a:rPr lang="en-GB" smtClean="0"/>
              <a:t>10/03/2013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B9D4-0AD2-4734-B00F-187A93CFDBC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DDF8-B10C-4363-A5F6-1C75C5C5A726}" type="datetimeFigureOut">
              <a:rPr lang="en-GB" smtClean="0"/>
              <a:t>10/03/2013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B9D4-0AD2-4734-B00F-187A93CFDB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DDF8-B10C-4363-A5F6-1C75C5C5A726}" type="datetimeFigureOut">
              <a:rPr lang="en-GB" smtClean="0"/>
              <a:t>10/03/2013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B9D4-0AD2-4734-B00F-187A93CFDB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DDF8-B10C-4363-A5F6-1C75C5C5A726}" type="datetimeFigureOut">
              <a:rPr lang="en-GB" smtClean="0"/>
              <a:t>10/03/2013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B9D4-0AD2-4734-B00F-187A93CFDB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DDF8-B10C-4363-A5F6-1C75C5C5A726}" type="datetimeFigureOut">
              <a:rPr lang="en-GB" smtClean="0"/>
              <a:t>10/03/2013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3FB9D4-0AD2-4734-B00F-187A93CFDB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DDF8-B10C-4363-A5F6-1C75C5C5A726}" type="datetimeFigureOut">
              <a:rPr lang="en-GB" smtClean="0"/>
              <a:t>10/03/2013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B9D4-0AD2-4734-B00F-187A93CFDB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B84DDF8-B10C-4363-A5F6-1C75C5C5A726}" type="datetimeFigureOut">
              <a:rPr lang="en-GB" smtClean="0"/>
              <a:t>10/03/2013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03FB9D4-0AD2-4734-B00F-187A93CFDBC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643192" cy="914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 Chinese  Grammar</a:t>
            </a:r>
            <a:endParaRPr lang="en-GB" sz="4400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67" y="332656"/>
            <a:ext cx="3475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068960"/>
            <a:ext cx="453548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0131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25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43508" y="233540"/>
            <a:ext cx="8496944" cy="1008112"/>
          </a:xfrm>
          <a:prstGeom prst="flowChartAlternateProcess">
            <a:avLst/>
          </a:prstGeom>
          <a:solidFill>
            <a:srgbClr val="FFC000"/>
          </a:solidFill>
          <a:scene3d>
            <a:camera prst="perspectiveLef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4400" dirty="0"/>
              <a:t>negation in </a:t>
            </a:r>
            <a:r>
              <a:rPr lang="zh-CN" altLang="en-US" sz="4400" dirty="0"/>
              <a:t>把</a:t>
            </a:r>
            <a:r>
              <a:rPr lang="en-US" altLang="zh-CN" sz="4400" dirty="0"/>
              <a:t>sentence</a:t>
            </a:r>
            <a:endParaRPr lang="en-GB" sz="4400" dirty="0">
              <a:solidFill>
                <a:srgbClr val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3508" y="1268760"/>
            <a:ext cx="8748972" cy="5400600"/>
          </a:xfrm>
          <a:prstGeom prst="roundRect">
            <a:avLst/>
          </a:prstGeom>
          <a:solidFill>
            <a:srgbClr val="CCFF99"/>
          </a:solidFill>
          <a:ln>
            <a:solidFill>
              <a:schemeClr val="accent5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3200" dirty="0" smtClean="0">
              <a:solidFill>
                <a:srgbClr val="000000"/>
              </a:solidFill>
            </a:endParaRPr>
          </a:p>
          <a:p>
            <a:pPr algn="just"/>
            <a:r>
              <a:rPr lang="zh-CN" altLang="en-US" sz="3200" dirty="0" smtClean="0">
                <a:solidFill>
                  <a:srgbClr val="000000"/>
                </a:solidFill>
                <a:latin typeface="Times New Roman"/>
                <a:ea typeface="宋体"/>
                <a:cs typeface="Times New Roman"/>
              </a:rPr>
              <a:t> </a:t>
            </a:r>
            <a:endParaRPr lang="en-US" sz="3200" dirty="0" smtClean="0">
              <a:solidFill>
                <a:srgbClr val="000000"/>
              </a:solidFill>
              <a:latin typeface="Times New Roman"/>
              <a:ea typeface="宋体"/>
              <a:cs typeface="Times New Roman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23528" y="2275998"/>
            <a:ext cx="8316924" cy="3170099"/>
          </a:xfrm>
          <a:prstGeom prst="rect">
            <a:avLst/>
          </a:prstGeom>
          <a:solidFill>
            <a:srgbClr val="F1F4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90600" lvl="1" indent="-533400">
              <a:buFontTx/>
              <a:buAutoNum type="arabicPeriod" startAt="3"/>
            </a:pPr>
            <a:r>
              <a:rPr lang="ja-JP" altLang="en-US" sz="4000" b="1" dirty="0">
                <a:latin typeface="SimSun" pitchFamily="2" charset="-122"/>
                <a:ea typeface="SimSun" pitchFamily="2" charset="-122"/>
              </a:rPr>
              <a:t>我把信还没写完</a:t>
            </a:r>
            <a:r>
              <a:rPr lang="ja-JP" altLang="en-US" sz="4000" dirty="0"/>
              <a:t>。</a:t>
            </a:r>
          </a:p>
          <a:p>
            <a:pPr lvl="1"/>
            <a:r>
              <a:rPr lang="en-US" altLang="zh-CN" sz="4000" dirty="0" err="1" smtClean="0"/>
              <a:t>negators</a:t>
            </a:r>
            <a:r>
              <a:rPr lang="en-US" altLang="zh-CN" sz="4000" dirty="0" smtClean="0"/>
              <a:t> </a:t>
            </a:r>
            <a:r>
              <a:rPr lang="ja-JP" altLang="en-US" sz="4000" dirty="0"/>
              <a:t>没、不</a:t>
            </a:r>
            <a:r>
              <a:rPr lang="en-US" altLang="zh-CN" sz="4000" dirty="0"/>
              <a:t>should go </a:t>
            </a:r>
            <a:r>
              <a:rPr lang="en-US" altLang="zh-CN" sz="4000" dirty="0">
                <a:solidFill>
                  <a:schemeClr val="tx2"/>
                </a:solidFill>
              </a:rPr>
              <a:t>before</a:t>
            </a:r>
            <a:r>
              <a:rPr lang="en-US" altLang="zh-CN" sz="4000" dirty="0"/>
              <a:t> </a:t>
            </a:r>
            <a:r>
              <a:rPr lang="ja-JP" altLang="en-US" sz="4000" dirty="0"/>
              <a:t>把。</a:t>
            </a:r>
            <a:r>
              <a:rPr lang="en-US" altLang="zh-CN" sz="4000" dirty="0"/>
              <a:t>In other words, they negate the whole </a:t>
            </a:r>
            <a:r>
              <a:rPr lang="ja-JP" altLang="en-US" sz="4000" dirty="0" smtClean="0"/>
              <a:t>把 </a:t>
            </a:r>
            <a:r>
              <a:rPr lang="en-US" altLang="zh-CN" sz="4000" dirty="0" smtClean="0"/>
              <a:t>phrase + verb </a:t>
            </a:r>
            <a:r>
              <a:rPr lang="en-US" altLang="zh-CN" sz="4000" dirty="0"/>
              <a:t>phrase</a:t>
            </a:r>
            <a:r>
              <a:rPr lang="en-US" altLang="zh-CN" sz="4000" dirty="0">
                <a:solidFill>
                  <a:srgbClr val="0000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20650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43508" y="233540"/>
            <a:ext cx="8496944" cy="1008112"/>
          </a:xfrm>
          <a:prstGeom prst="flowChartAlternateProcess">
            <a:avLst/>
          </a:prstGeom>
          <a:solidFill>
            <a:srgbClr val="FFC000"/>
          </a:solidFill>
          <a:scene3d>
            <a:camera prst="perspectiveLef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4400" dirty="0" smtClean="0">
                <a:solidFill>
                  <a:srgbClr val="000000"/>
                </a:solidFill>
              </a:rPr>
              <a:t>Homework </a:t>
            </a:r>
            <a:endParaRPr lang="en-GB" sz="4400" dirty="0">
              <a:solidFill>
                <a:srgbClr val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3508" y="1268760"/>
            <a:ext cx="8748972" cy="5400600"/>
          </a:xfrm>
          <a:prstGeom prst="roundRect">
            <a:avLst/>
          </a:prstGeom>
          <a:solidFill>
            <a:srgbClr val="CCFF99"/>
          </a:solidFill>
          <a:ln>
            <a:solidFill>
              <a:schemeClr val="accent5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3200" dirty="0" smtClean="0">
              <a:solidFill>
                <a:srgbClr val="000000"/>
              </a:solidFill>
            </a:endParaRPr>
          </a:p>
          <a:p>
            <a:pPr algn="just"/>
            <a:r>
              <a:rPr lang="zh-CN" altLang="en-US" sz="3200" dirty="0" smtClean="0">
                <a:solidFill>
                  <a:srgbClr val="000000"/>
                </a:solidFill>
                <a:latin typeface="Times New Roman"/>
                <a:ea typeface="宋体"/>
                <a:cs typeface="Times New Roman"/>
              </a:rPr>
              <a:t> </a:t>
            </a:r>
            <a:endParaRPr lang="en-US" sz="3200" dirty="0" smtClean="0">
              <a:solidFill>
                <a:srgbClr val="000000"/>
              </a:solidFill>
              <a:latin typeface="Times New Roman"/>
              <a:ea typeface="宋体"/>
              <a:cs typeface="Times New Roman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23528" y="1405807"/>
            <a:ext cx="8316924" cy="4401205"/>
          </a:xfrm>
          <a:prstGeom prst="rect">
            <a:avLst/>
          </a:prstGeom>
          <a:solidFill>
            <a:srgbClr val="F1F4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en-US" altLang="ja-JP" sz="4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Translation </a:t>
            </a:r>
          </a:p>
          <a:p>
            <a:pPr lvl="1"/>
            <a:r>
              <a:rPr lang="en-US" altLang="zh-CN" sz="4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1</a:t>
            </a:r>
            <a:r>
              <a:rPr lang="zh-CN" altLang="en-US" sz="4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。昨天我把书丢了</a:t>
            </a:r>
            <a:endParaRPr lang="en-US" altLang="zh-CN" sz="4000" b="1" dirty="0" smtClean="0">
              <a:solidFill>
                <a:srgbClr val="000000"/>
              </a:solidFill>
              <a:latin typeface="SimSun" pitchFamily="2" charset="-122"/>
              <a:ea typeface="SimSun" pitchFamily="2" charset="-122"/>
            </a:endParaRPr>
          </a:p>
          <a:p>
            <a:pPr lvl="1"/>
            <a:r>
              <a:rPr lang="en-GB" sz="4000" dirty="0" err="1"/>
              <a:t>Zuótiān</a:t>
            </a:r>
            <a:r>
              <a:rPr lang="en-GB" sz="4000" dirty="0"/>
              <a:t> </a:t>
            </a:r>
            <a:r>
              <a:rPr lang="en-GB" sz="4000" dirty="0" err="1"/>
              <a:t>wǒ</a:t>
            </a:r>
            <a:r>
              <a:rPr lang="en-GB" sz="4000" dirty="0"/>
              <a:t> </a:t>
            </a:r>
            <a:r>
              <a:rPr lang="en-GB" sz="4000" dirty="0" err="1"/>
              <a:t>bǎ</a:t>
            </a:r>
            <a:r>
              <a:rPr lang="en-GB" sz="4000" dirty="0"/>
              <a:t> </a:t>
            </a:r>
            <a:r>
              <a:rPr lang="en-GB" sz="4000" dirty="0" err="1"/>
              <a:t>shū</a:t>
            </a:r>
            <a:r>
              <a:rPr lang="en-GB" sz="4000" dirty="0"/>
              <a:t> </a:t>
            </a:r>
            <a:r>
              <a:rPr lang="en-GB" sz="4000" dirty="0" err="1" smtClean="0"/>
              <a:t>diūle</a:t>
            </a:r>
            <a:endParaRPr lang="en-GB" sz="4000" dirty="0" smtClean="0"/>
          </a:p>
          <a:p>
            <a:pPr lvl="1"/>
            <a:endParaRPr lang="en-GB" sz="4000" dirty="0" smtClean="0"/>
          </a:p>
          <a:p>
            <a:pPr lvl="1"/>
            <a:r>
              <a:rPr lang="en-US" altLang="zh-CN" sz="4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2</a:t>
            </a:r>
            <a:r>
              <a:rPr lang="zh-CN" altLang="en-US" sz="4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。把碗洗干净！</a:t>
            </a:r>
            <a:endParaRPr lang="en-US" altLang="zh-CN" sz="4000" b="1" dirty="0" smtClean="0">
              <a:solidFill>
                <a:srgbClr val="000000"/>
              </a:solidFill>
              <a:latin typeface="SimSun" pitchFamily="2" charset="-122"/>
              <a:ea typeface="SimSun" pitchFamily="2" charset="-122"/>
            </a:endParaRPr>
          </a:p>
          <a:p>
            <a:pPr lvl="1"/>
            <a:r>
              <a:rPr lang="en-GB" sz="4000" dirty="0" err="1"/>
              <a:t>Bǎ</a:t>
            </a:r>
            <a:r>
              <a:rPr lang="en-GB" sz="4000" dirty="0"/>
              <a:t> </a:t>
            </a:r>
            <a:r>
              <a:rPr lang="en-GB" sz="4000" dirty="0" err="1"/>
              <a:t>wǎn</a:t>
            </a:r>
            <a:r>
              <a:rPr lang="en-GB" sz="4000" dirty="0"/>
              <a:t> </a:t>
            </a:r>
            <a:r>
              <a:rPr lang="en-GB" sz="4000" dirty="0" err="1"/>
              <a:t>xǐ</a:t>
            </a:r>
            <a:r>
              <a:rPr lang="en-GB" sz="4000" dirty="0"/>
              <a:t> </a:t>
            </a:r>
            <a:r>
              <a:rPr lang="en-GB" sz="4000" dirty="0" err="1"/>
              <a:t>gānjìng</a:t>
            </a:r>
            <a:r>
              <a:rPr lang="en-GB" sz="4000" dirty="0"/>
              <a:t>!</a:t>
            </a:r>
            <a:r>
              <a:rPr lang="zh-CN" altLang="en-US" sz="4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 </a:t>
            </a:r>
            <a:endParaRPr lang="en-US" altLang="zh-CN" sz="4000" b="1" dirty="0" smtClean="0">
              <a:solidFill>
                <a:srgbClr val="000000"/>
              </a:solidFill>
              <a:latin typeface="SimSun" pitchFamily="2" charset="-122"/>
              <a:ea typeface="SimSun" pitchFamily="2" charset="-122"/>
            </a:endParaRPr>
          </a:p>
          <a:p>
            <a:pPr lvl="1"/>
            <a:endParaRPr lang="en-US" altLang="zh-CN" sz="4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5334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43508" y="233540"/>
            <a:ext cx="8496944" cy="1008112"/>
          </a:xfrm>
          <a:prstGeom prst="flowChartAlternateProcess">
            <a:avLst/>
          </a:prstGeom>
          <a:solidFill>
            <a:srgbClr val="FFC000"/>
          </a:solidFill>
          <a:scene3d>
            <a:camera prst="perspectiveLef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4400" dirty="0" smtClean="0">
                <a:solidFill>
                  <a:srgbClr val="000000"/>
                </a:solidFill>
              </a:rPr>
              <a:t>Homework </a:t>
            </a:r>
            <a:endParaRPr lang="en-GB" sz="4400" dirty="0">
              <a:solidFill>
                <a:srgbClr val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3508" y="1268760"/>
            <a:ext cx="8748972" cy="5400600"/>
          </a:xfrm>
          <a:prstGeom prst="roundRect">
            <a:avLst/>
          </a:prstGeom>
          <a:solidFill>
            <a:srgbClr val="CCFF99"/>
          </a:solidFill>
          <a:ln>
            <a:solidFill>
              <a:schemeClr val="accent5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3200" dirty="0" smtClean="0">
              <a:solidFill>
                <a:srgbClr val="000000"/>
              </a:solidFill>
            </a:endParaRPr>
          </a:p>
          <a:p>
            <a:pPr algn="just"/>
            <a:r>
              <a:rPr lang="zh-CN" altLang="en-US" sz="3200" dirty="0" smtClean="0">
                <a:solidFill>
                  <a:srgbClr val="000000"/>
                </a:solidFill>
                <a:latin typeface="Times New Roman"/>
                <a:ea typeface="宋体"/>
                <a:cs typeface="Times New Roman"/>
              </a:rPr>
              <a:t> </a:t>
            </a:r>
            <a:endParaRPr lang="en-US" sz="3200" dirty="0" smtClean="0">
              <a:solidFill>
                <a:srgbClr val="000000"/>
              </a:solidFill>
              <a:latin typeface="Times New Roman"/>
              <a:ea typeface="宋体"/>
              <a:cs typeface="Times New Roman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23528" y="1713584"/>
            <a:ext cx="8316924" cy="3785652"/>
          </a:xfrm>
          <a:prstGeom prst="rect">
            <a:avLst/>
          </a:prstGeom>
          <a:solidFill>
            <a:srgbClr val="F1F4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en-US" altLang="zh-CN" sz="4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Using </a:t>
            </a:r>
            <a:r>
              <a:rPr lang="en-US" altLang="zh-CN" sz="4000" b="1" dirty="0" err="1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ba</a:t>
            </a:r>
            <a:r>
              <a:rPr lang="en-US" altLang="zh-CN" sz="4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 construction </a:t>
            </a:r>
            <a:r>
              <a:rPr lang="zh-CN" altLang="en-US" sz="4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：</a:t>
            </a:r>
            <a:endParaRPr lang="en-US" altLang="zh-CN" sz="4000" b="1" dirty="0" smtClean="0">
              <a:solidFill>
                <a:srgbClr val="000000"/>
              </a:solidFill>
              <a:latin typeface="SimSun" pitchFamily="2" charset="-122"/>
              <a:ea typeface="SimSun" pitchFamily="2" charset="-122"/>
            </a:endParaRPr>
          </a:p>
          <a:p>
            <a:pPr lvl="1"/>
            <a:r>
              <a:rPr lang="en-US" altLang="zh-CN" sz="4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1</a:t>
            </a:r>
            <a:r>
              <a:rPr lang="zh-CN" altLang="en-US" sz="4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。我 写完 了 中文 作业。</a:t>
            </a:r>
            <a:endParaRPr lang="en-US" altLang="zh-CN" sz="4000" b="1" dirty="0" smtClean="0">
              <a:solidFill>
                <a:srgbClr val="000000"/>
              </a:solidFill>
              <a:latin typeface="SimSun" pitchFamily="2" charset="-122"/>
              <a:ea typeface="SimSun" pitchFamily="2" charset="-122"/>
            </a:endParaRPr>
          </a:p>
          <a:p>
            <a:pPr lvl="1"/>
            <a:r>
              <a:rPr lang="en-GB" sz="4000" dirty="0" err="1"/>
              <a:t>Wǒ</a:t>
            </a:r>
            <a:r>
              <a:rPr lang="en-GB" sz="4000" dirty="0"/>
              <a:t> </a:t>
            </a:r>
            <a:r>
              <a:rPr lang="en-GB" sz="4000" dirty="0" err="1"/>
              <a:t>xiě</a:t>
            </a:r>
            <a:r>
              <a:rPr lang="en-GB" sz="4000" dirty="0"/>
              <a:t> </a:t>
            </a:r>
            <a:r>
              <a:rPr lang="en-GB" sz="4000" dirty="0" err="1"/>
              <a:t>wán</a:t>
            </a:r>
            <a:r>
              <a:rPr lang="en-GB" sz="4000" dirty="0"/>
              <a:t> le </a:t>
            </a:r>
            <a:r>
              <a:rPr lang="en-GB" sz="4000" dirty="0" err="1"/>
              <a:t>zhōngwén</a:t>
            </a:r>
            <a:r>
              <a:rPr lang="en-GB" sz="4000" dirty="0"/>
              <a:t> </a:t>
            </a:r>
            <a:r>
              <a:rPr lang="en-GB" sz="4000" dirty="0" err="1"/>
              <a:t>zuòyè</a:t>
            </a:r>
            <a:r>
              <a:rPr lang="en-GB" sz="4000" dirty="0"/>
              <a:t>.</a:t>
            </a:r>
            <a:r>
              <a:rPr lang="zh-CN" altLang="en-US" sz="4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 </a:t>
            </a:r>
            <a:endParaRPr lang="en-US" altLang="zh-CN" sz="4000" b="1" dirty="0" smtClean="0">
              <a:solidFill>
                <a:srgbClr val="000000"/>
              </a:solidFill>
              <a:latin typeface="SimSun" pitchFamily="2" charset="-122"/>
              <a:ea typeface="SimSun" pitchFamily="2" charset="-122"/>
            </a:endParaRPr>
          </a:p>
          <a:p>
            <a:pPr lvl="1"/>
            <a:r>
              <a:rPr lang="zh-CN" altLang="en-US" sz="4000" dirty="0" smtClean="0"/>
              <a:t> </a:t>
            </a:r>
            <a:endParaRPr lang="en-GB" sz="4000" dirty="0" smtClean="0"/>
          </a:p>
          <a:p>
            <a:pPr lvl="1"/>
            <a:r>
              <a:rPr lang="en-US" altLang="zh-CN" sz="4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2</a:t>
            </a:r>
            <a:r>
              <a:rPr lang="zh-CN" altLang="en-US" sz="4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。他们  拿到了 书。</a:t>
            </a:r>
            <a:endParaRPr lang="en-US" altLang="zh-CN" sz="4000" b="1" dirty="0" smtClean="0">
              <a:solidFill>
                <a:srgbClr val="000000"/>
              </a:solidFill>
              <a:latin typeface="SimSun" pitchFamily="2" charset="-122"/>
              <a:ea typeface="SimSun" pitchFamily="2" charset="-122"/>
            </a:endParaRPr>
          </a:p>
          <a:p>
            <a:pPr lvl="1"/>
            <a:r>
              <a:rPr lang="en-GB" sz="4000" dirty="0" err="1"/>
              <a:t>Tāmen</a:t>
            </a:r>
            <a:r>
              <a:rPr lang="en-GB" sz="4000" dirty="0"/>
              <a:t> </a:t>
            </a:r>
            <a:r>
              <a:rPr lang="en-GB" sz="4000" dirty="0" err="1"/>
              <a:t>ná</a:t>
            </a:r>
            <a:r>
              <a:rPr lang="en-GB" sz="4000" dirty="0"/>
              <a:t> </a:t>
            </a:r>
            <a:r>
              <a:rPr lang="en-GB" sz="4000" dirty="0" err="1"/>
              <a:t>dàole</a:t>
            </a:r>
            <a:r>
              <a:rPr lang="en-GB" sz="4000" dirty="0"/>
              <a:t> </a:t>
            </a:r>
            <a:r>
              <a:rPr lang="en-GB" sz="4000" dirty="0" err="1" smtClean="0"/>
              <a:t>shū</a:t>
            </a:r>
            <a:endParaRPr lang="en-US" altLang="zh-CN" sz="4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0364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43508" y="233540"/>
            <a:ext cx="8496944" cy="1008112"/>
          </a:xfrm>
          <a:prstGeom prst="flowChartAlternateProcess">
            <a:avLst/>
          </a:prstGeom>
          <a:solidFill>
            <a:srgbClr val="FFC000"/>
          </a:solidFill>
          <a:scene3d>
            <a:camera prst="perspectiveLef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4400" dirty="0" smtClean="0">
                <a:solidFill>
                  <a:srgbClr val="000000"/>
                </a:solidFill>
              </a:rPr>
              <a:t>Homework </a:t>
            </a:r>
            <a:endParaRPr lang="en-GB" sz="4400" dirty="0">
              <a:solidFill>
                <a:srgbClr val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3508" y="1268760"/>
            <a:ext cx="8748972" cy="5400600"/>
          </a:xfrm>
          <a:prstGeom prst="roundRect">
            <a:avLst/>
          </a:prstGeom>
          <a:solidFill>
            <a:srgbClr val="CCFF99"/>
          </a:solidFill>
          <a:ln>
            <a:solidFill>
              <a:schemeClr val="accent5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3200" dirty="0" smtClean="0">
              <a:solidFill>
                <a:srgbClr val="000000"/>
              </a:solidFill>
            </a:endParaRPr>
          </a:p>
          <a:p>
            <a:pPr algn="just"/>
            <a:r>
              <a:rPr lang="zh-CN" altLang="en-US" sz="3200" dirty="0" smtClean="0">
                <a:solidFill>
                  <a:srgbClr val="000000"/>
                </a:solidFill>
                <a:latin typeface="Times New Roman"/>
                <a:ea typeface="宋体"/>
                <a:cs typeface="Times New Roman"/>
              </a:rPr>
              <a:t> </a:t>
            </a:r>
            <a:endParaRPr lang="en-US" sz="3200" dirty="0" smtClean="0">
              <a:solidFill>
                <a:srgbClr val="000000"/>
              </a:solidFill>
              <a:latin typeface="Times New Roman"/>
              <a:ea typeface="宋体"/>
              <a:cs typeface="Times New Roman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3508" y="2529193"/>
            <a:ext cx="8604956" cy="2154436"/>
          </a:xfrm>
          <a:prstGeom prst="rect">
            <a:avLst/>
          </a:prstGeom>
          <a:solidFill>
            <a:srgbClr val="F1F4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en-US" altLang="zh-CN" sz="4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 meaning of  radicals :</a:t>
            </a:r>
          </a:p>
          <a:p>
            <a:pPr lvl="1"/>
            <a:r>
              <a:rPr lang="zh-CN" altLang="en-US" sz="54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他  烧  妈  吃  病   铁</a:t>
            </a:r>
            <a:endParaRPr lang="en-US" altLang="zh-CN" sz="5400" b="1" dirty="0" smtClean="0">
              <a:solidFill>
                <a:srgbClr val="000000"/>
              </a:solidFill>
              <a:latin typeface="SimSun" pitchFamily="2" charset="-122"/>
              <a:ea typeface="SimSun" pitchFamily="2" charset="-122"/>
            </a:endParaRPr>
          </a:p>
          <a:p>
            <a:pPr lvl="1"/>
            <a:r>
              <a:rPr lang="zh-CN" altLang="en-US" sz="4000" b="1" dirty="0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      </a:t>
            </a:r>
            <a:endParaRPr lang="en-US" altLang="zh-CN" sz="4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7274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 rot="19728570">
            <a:off x="901128" y="2968189"/>
            <a:ext cx="8156649" cy="692556"/>
          </a:xfrm>
          <a:prstGeom prst="flowChartAlternateProcess">
            <a:avLst/>
          </a:prstGeom>
          <a:solidFill>
            <a:srgbClr val="FFC000"/>
          </a:solidFill>
          <a:scene3d>
            <a:camera prst="perspectiveLef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2"/>
                </a:solidFill>
              </a:rPr>
              <a:t>Q</a:t>
            </a:r>
          </a:p>
          <a:p>
            <a:pPr algn="ctr"/>
            <a:r>
              <a:rPr lang="en-US" sz="4800" dirty="0" smtClean="0">
                <a:solidFill>
                  <a:schemeClr val="tx2"/>
                </a:solidFill>
              </a:rPr>
              <a:t>U</a:t>
            </a:r>
          </a:p>
          <a:p>
            <a:pPr algn="ctr"/>
            <a:r>
              <a:rPr lang="en-US" sz="4800" dirty="0" smtClean="0">
                <a:solidFill>
                  <a:schemeClr val="tx2"/>
                </a:solidFill>
              </a:rPr>
              <a:t>E   </a:t>
            </a:r>
          </a:p>
          <a:p>
            <a:pPr algn="ctr"/>
            <a:r>
              <a:rPr lang="en-US" sz="4800" dirty="0" smtClean="0">
                <a:solidFill>
                  <a:schemeClr val="tx2"/>
                </a:solidFill>
              </a:rPr>
              <a:t>S</a:t>
            </a:r>
          </a:p>
          <a:p>
            <a:pPr algn="ctr"/>
            <a:r>
              <a:rPr lang="en-US" sz="4800" dirty="0" smtClean="0">
                <a:solidFill>
                  <a:schemeClr val="tx2"/>
                </a:solidFill>
              </a:rPr>
              <a:t>T</a:t>
            </a:r>
          </a:p>
          <a:p>
            <a:pPr algn="ctr"/>
            <a:r>
              <a:rPr lang="en-US" sz="4800" dirty="0" smtClean="0">
                <a:solidFill>
                  <a:schemeClr val="tx2"/>
                </a:solidFill>
              </a:rPr>
              <a:t>I</a:t>
            </a:r>
          </a:p>
          <a:p>
            <a:pPr algn="ctr"/>
            <a:r>
              <a:rPr lang="en-US" sz="4800" dirty="0" smtClean="0">
                <a:solidFill>
                  <a:schemeClr val="tx2"/>
                </a:solidFill>
              </a:rPr>
              <a:t>O</a:t>
            </a:r>
          </a:p>
          <a:p>
            <a:pPr algn="ctr"/>
            <a:r>
              <a:rPr lang="en-US" sz="4800" dirty="0" smtClean="0">
                <a:solidFill>
                  <a:schemeClr val="tx2"/>
                </a:solidFill>
              </a:rPr>
              <a:t>N</a:t>
            </a:r>
          </a:p>
          <a:p>
            <a:pPr algn="ctr"/>
            <a:r>
              <a:rPr lang="en-US" sz="4800" dirty="0" smtClean="0">
                <a:solidFill>
                  <a:schemeClr val="tx2"/>
                </a:solidFill>
              </a:rPr>
              <a:t>S</a:t>
            </a:r>
          </a:p>
          <a:p>
            <a:pPr algn="ctr"/>
            <a:r>
              <a:rPr lang="en-US" sz="4800" dirty="0" smtClean="0">
                <a:solidFill>
                  <a:schemeClr val="tx2"/>
                </a:solidFill>
              </a:rPr>
              <a:t>?</a:t>
            </a:r>
            <a:endParaRPr lang="en-GB" sz="4800" dirty="0">
              <a:solidFill>
                <a:schemeClr val="tx2"/>
              </a:solidFill>
            </a:endParaRPr>
          </a:p>
        </p:txBody>
      </p:sp>
      <p:pic>
        <p:nvPicPr>
          <p:cNvPr id="2050" name="Picture 2" descr="問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23111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43508" y="260648"/>
            <a:ext cx="8496944" cy="1008112"/>
          </a:xfrm>
          <a:prstGeom prst="flowChartAlternateProcess">
            <a:avLst/>
          </a:prstGeom>
          <a:solidFill>
            <a:schemeClr val="accent2"/>
          </a:solidFill>
          <a:scene3d>
            <a:camera prst="perspectiveLef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i="1" dirty="0" err="1">
                <a:solidFill>
                  <a:srgbClr val="000000"/>
                </a:solidFill>
              </a:rPr>
              <a:t>bǎ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zh-CN" altLang="en-US" sz="4400" b="1" dirty="0">
                <a:solidFill>
                  <a:srgbClr val="000000"/>
                </a:solidFill>
              </a:rPr>
              <a:t>把</a:t>
            </a:r>
            <a:r>
              <a:rPr lang="en-US" sz="4400" b="1" dirty="0">
                <a:solidFill>
                  <a:srgbClr val="000000"/>
                </a:solidFill>
              </a:rPr>
              <a:t>construction</a:t>
            </a:r>
            <a:endParaRPr lang="en-GB" sz="4400" dirty="0">
              <a:solidFill>
                <a:srgbClr val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47564" y="1484784"/>
            <a:ext cx="7992888" cy="4176464"/>
          </a:xfrm>
          <a:prstGeom prst="roundRect">
            <a:avLst/>
          </a:prstGeom>
          <a:solidFill>
            <a:srgbClr val="CCFF99"/>
          </a:solidFill>
          <a:ln>
            <a:solidFill>
              <a:schemeClr val="accent5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GB" sz="3200" dirty="0">
                <a:solidFill>
                  <a:srgbClr val="000000"/>
                </a:solidFill>
                <a:latin typeface="Times New Roman"/>
                <a:ea typeface="宋体"/>
                <a:cs typeface="Times New Roman"/>
              </a:rPr>
              <a:t>1. 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宋体"/>
                <a:cs typeface="Times New Roman"/>
              </a:rPr>
              <a:t>It is simply a means by which the direct object is displaced to a position</a:t>
            </a:r>
            <a:r>
              <a:rPr lang="en-US" sz="3200" dirty="0">
                <a:solidFill>
                  <a:srgbClr val="FF00FF"/>
                </a:solidFill>
                <a:latin typeface="Times New Roman"/>
                <a:ea typeface="宋体"/>
                <a:cs typeface="Times New Roman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宋体"/>
                <a:cs typeface="Times New Roman"/>
              </a:rPr>
              <a:t>before the verb. </a:t>
            </a:r>
          </a:p>
          <a:p>
            <a:pPr algn="just"/>
            <a:r>
              <a:rPr lang="en-GB" sz="3200" i="1" dirty="0">
                <a:solidFill>
                  <a:srgbClr val="000000"/>
                </a:solidFill>
                <a:latin typeface="Times New Roman"/>
                <a:ea typeface="宋体"/>
                <a:cs typeface="Times New Roman"/>
              </a:rPr>
              <a:t>2.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宋体"/>
                <a:cs typeface="Times New Roman"/>
              </a:rPr>
              <a:t> It states “how a person is handled, manipulated or dealt with; </a:t>
            </a:r>
          </a:p>
          <a:p>
            <a:pPr algn="just"/>
            <a:r>
              <a:rPr lang="en-US" sz="3200" dirty="0">
                <a:solidFill>
                  <a:srgbClr val="000000"/>
                </a:solidFill>
                <a:latin typeface="Times New Roman"/>
                <a:ea typeface="宋体"/>
                <a:cs typeface="Times New Roman"/>
              </a:rPr>
              <a:t>3. How something is disposed of; or how an affair is concluded” </a:t>
            </a:r>
          </a:p>
        </p:txBody>
      </p:sp>
    </p:spTree>
    <p:extLst>
      <p:ext uri="{BB962C8B-B14F-4D97-AF65-F5344CB8AC3E}">
        <p14:creationId xmlns:p14="http://schemas.microsoft.com/office/powerpoint/2010/main" val="21305707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43508" y="236008"/>
            <a:ext cx="8496944" cy="1008112"/>
          </a:xfrm>
          <a:prstGeom prst="flowChartAlternateProcess">
            <a:avLst/>
          </a:prstGeom>
          <a:solidFill>
            <a:srgbClr val="FFC000"/>
          </a:solidFill>
          <a:scene3d>
            <a:camera prst="perspectiveLef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400" b="1" i="1" dirty="0" smtClean="0"/>
              <a:t>Pattern  </a:t>
            </a:r>
            <a:endParaRPr lang="en-GB" sz="4400" dirty="0"/>
          </a:p>
        </p:txBody>
      </p:sp>
      <p:sp>
        <p:nvSpPr>
          <p:cNvPr id="5" name="Rounded Rectangle 4"/>
          <p:cNvSpPr/>
          <p:nvPr/>
        </p:nvSpPr>
        <p:spPr>
          <a:xfrm>
            <a:off x="405840" y="1412776"/>
            <a:ext cx="7992888" cy="5256584"/>
          </a:xfrm>
          <a:prstGeom prst="roundRect">
            <a:avLst/>
          </a:prstGeom>
          <a:solidFill>
            <a:srgbClr val="CCFF99"/>
          </a:solidFill>
          <a:ln>
            <a:solidFill>
              <a:schemeClr val="accent5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3200" dirty="0" smtClean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46056" y="1916832"/>
            <a:ext cx="7560840" cy="2554545"/>
          </a:xfrm>
          <a:prstGeom prst="rect">
            <a:avLst/>
          </a:prstGeom>
          <a:solidFill>
            <a:srgbClr val="F1F4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Subject 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bǎ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 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imSun" pitchFamily="2" charset="-122"/>
                <a:ea typeface="SimSun" pitchFamily="2" charset="-122"/>
                <a:cs typeface="Times New Roman" pitchFamily="18" charset="0"/>
              </a:rPr>
              <a:t>把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+ direct object + verb + complement / other  element</a:t>
            </a:r>
            <a:endParaRPr kumimoji="0" lang="en-US" altLang="zh-CN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Lǐ</a:t>
            </a:r>
            <a:r>
              <a:rPr kumimoji="0" lang="en-US" altLang="zh-CN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 </a:t>
            </a:r>
            <a:r>
              <a:rPr kumimoji="0" lang="en-US" altLang="zh-CN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Míng</a:t>
            </a:r>
            <a:r>
              <a:rPr kumimoji="0" lang="en-US" alt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 	</a:t>
            </a:r>
            <a:r>
              <a:rPr kumimoji="0" lang="en-US" altLang="zh-CN" sz="3200" b="1" i="1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bǎ</a:t>
            </a:r>
            <a:r>
              <a:rPr kumimoji="0" lang="en-US" alt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  </a:t>
            </a:r>
            <a:r>
              <a:rPr kumimoji="0" lang="en-US" altLang="zh-CN" sz="32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nǐ</a:t>
            </a:r>
            <a:r>
              <a:rPr kumimoji="0" lang="en-US" altLang="zh-CN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-de </a:t>
            </a:r>
            <a:r>
              <a:rPr kumimoji="0" lang="en-US" altLang="zh-CN" sz="32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zìdiǎn</a:t>
            </a:r>
            <a:r>
              <a:rPr kumimoji="0" lang="en-US" altLang="zh-CN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 </a:t>
            </a:r>
            <a:r>
              <a:rPr kumimoji="0" lang="en-US" altLang="zh-CN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		</a:t>
            </a:r>
            <a:r>
              <a:rPr kumimoji="0" lang="en-US" altLang="zh-CN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ná</a:t>
            </a:r>
            <a:r>
              <a:rPr kumimoji="0" lang="en-US" altLang="zh-CN" sz="32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zǒu</a:t>
            </a:r>
            <a:r>
              <a:rPr kumimoji="0" lang="en-US" altLang="zh-CN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 le</a:t>
            </a:r>
            <a:r>
              <a:rPr kumimoji="0" lang="en-US" alt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4-KeyTimesRoman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3200" dirty="0">
                <a:latin typeface="KaiTi" pitchFamily="49" charset="-122"/>
                <a:ea typeface="KaiTi" pitchFamily="49" charset="-122"/>
              </a:rPr>
              <a:t>李明</a:t>
            </a:r>
            <a:r>
              <a:rPr lang="en-US" sz="3200" dirty="0">
                <a:latin typeface="KaiTi" pitchFamily="49" charset="-122"/>
                <a:ea typeface="KaiTi" pitchFamily="49" charset="-122"/>
              </a:rPr>
              <a:t>		</a:t>
            </a:r>
            <a:r>
              <a:rPr lang="zh-CN" altLang="en-US" sz="3200" dirty="0">
                <a:latin typeface="KaiTi" pitchFamily="49" charset="-122"/>
                <a:ea typeface="KaiTi" pitchFamily="49" charset="-122"/>
              </a:rPr>
              <a:t>把你的字典</a:t>
            </a:r>
            <a:r>
              <a:rPr lang="en-US" sz="3200" dirty="0">
                <a:latin typeface="KaiTi" pitchFamily="49" charset="-122"/>
                <a:ea typeface="KaiTi" pitchFamily="49" charset="-122"/>
              </a:rPr>
              <a:t>		</a:t>
            </a:r>
            <a:r>
              <a:rPr lang="zh-CN" altLang="en-US" sz="3200" dirty="0">
                <a:latin typeface="KaiTi" pitchFamily="49" charset="-122"/>
                <a:ea typeface="KaiTi" pitchFamily="49" charset="-122"/>
              </a:rPr>
              <a:t>拿走了</a:t>
            </a:r>
            <a:r>
              <a:rPr lang="zh-CN" altLang="en-US" sz="3200" dirty="0" smtClean="0"/>
              <a:t>。</a:t>
            </a:r>
            <a:endParaRPr lang="en-GB" altLang="zh-CN" sz="32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/>
              <a:t>Ming Li has taken your dictionary away</a:t>
            </a:r>
            <a:r>
              <a:rPr lang="en-US" sz="3200" dirty="0" smtClean="0"/>
              <a:t>.</a:t>
            </a:r>
            <a:endParaRPr lang="en-US" sz="3200" dirty="0">
              <a:latin typeface="Times New Roman"/>
              <a:ea typeface="宋体"/>
              <a:cs typeface="Times New Roman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46056" y="4725144"/>
            <a:ext cx="7702544" cy="1569660"/>
          </a:xfrm>
          <a:prstGeom prst="rect">
            <a:avLst/>
          </a:prstGeom>
          <a:solidFill>
            <a:srgbClr val="F1F4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4-KeyTimesRoman"/>
                <a:cs typeface="Times New Roman" pitchFamily="18" charset="0"/>
              </a:rPr>
              <a:t>Bǎ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4-KeyTimesRoman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4-KeyTimesRoman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4-KeyTimesRoman"/>
                <a:cs typeface="Times New Roman" pitchFamily="18" charset="0"/>
              </a:rPr>
              <a:t>men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4-KeyTimesRoman"/>
                <a:cs typeface="Times New Roman" pitchFamily="18" charset="0"/>
              </a:rPr>
              <a:t> 			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4-KeyTimesRoman"/>
                <a:cs typeface="Times New Roman" pitchFamily="18" charset="0"/>
              </a:rPr>
              <a:t>dǎ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4-KeyTimesRoman"/>
                <a:cs typeface="Times New Roman" pitchFamily="18" charset="0"/>
              </a:rPr>
              <a:t>kāi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4-KeyTimesRoman"/>
                <a:cs typeface="Times New Roman" pitchFamily="18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把</a:t>
            </a:r>
            <a:r>
              <a:rPr lang="en-GB" altLang="zh-CN" sz="3200" dirty="0" smtClean="0"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门</a:t>
            </a:r>
            <a:r>
              <a:rPr lang="en-US" sz="3200" dirty="0">
                <a:latin typeface="KaiTi" pitchFamily="49" charset="-122"/>
                <a:ea typeface="KaiTi" pitchFamily="49" charset="-122"/>
              </a:rPr>
              <a:t>			</a:t>
            </a:r>
            <a:r>
              <a:rPr lang="zh-CN" altLang="en-US" sz="3200" dirty="0">
                <a:latin typeface="KaiTi" pitchFamily="49" charset="-122"/>
                <a:ea typeface="KaiTi" pitchFamily="49" charset="-122"/>
              </a:rPr>
              <a:t>打开</a:t>
            </a:r>
            <a:r>
              <a:rPr lang="zh-CN" altLang="en-US" sz="3200" dirty="0" smtClean="0"/>
              <a:t>。</a:t>
            </a:r>
            <a:endParaRPr lang="en-GB" altLang="zh-CN" sz="32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zh-CN" sz="3200" dirty="0" smtClean="0"/>
              <a:t>Open         the      door</a:t>
            </a:r>
            <a:r>
              <a:rPr kumimoji="0" lang="en-US" alt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4-KeyTimesRoman"/>
                <a:cs typeface="Times New Roman" pitchFamily="18" charset="0"/>
              </a:rPr>
              <a:t> </a:t>
            </a:r>
            <a:endParaRPr kumimoji="0" lang="en-US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9276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43508" y="260648"/>
            <a:ext cx="8496944" cy="1008112"/>
          </a:xfrm>
          <a:prstGeom prst="flowChartAlternateProcess">
            <a:avLst/>
          </a:prstGeom>
          <a:solidFill>
            <a:srgbClr val="FFC000"/>
          </a:solidFill>
          <a:scene3d>
            <a:camera prst="perspectiveLef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4400" b="1" dirty="0" smtClean="0"/>
              <a:t>把</a:t>
            </a:r>
            <a:r>
              <a:rPr lang="en-US" altLang="zh-CN" sz="4400" b="1" dirty="0" smtClean="0"/>
              <a:t>nouns</a:t>
            </a:r>
            <a:r>
              <a:rPr lang="en-US" altLang="zh-CN" sz="4400" b="1" dirty="0"/>
              <a:t>: definite and indefinite</a:t>
            </a:r>
            <a:endParaRPr lang="en-GB" sz="4400" dirty="0"/>
          </a:p>
        </p:txBody>
      </p:sp>
      <p:sp>
        <p:nvSpPr>
          <p:cNvPr id="5" name="Rounded Rectangle 4"/>
          <p:cNvSpPr/>
          <p:nvPr/>
        </p:nvSpPr>
        <p:spPr>
          <a:xfrm>
            <a:off x="395536" y="1772816"/>
            <a:ext cx="7992888" cy="4176464"/>
          </a:xfrm>
          <a:prstGeom prst="roundRect">
            <a:avLst/>
          </a:prstGeom>
          <a:solidFill>
            <a:srgbClr val="CCFF99"/>
          </a:solidFill>
          <a:ln>
            <a:solidFill>
              <a:schemeClr val="accent5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3200" dirty="0" smtClean="0"/>
          </a:p>
          <a:p>
            <a:pPr algn="just"/>
            <a:r>
              <a:rPr lang="zh-CN" altLang="en-US" sz="3200" dirty="0" smtClean="0">
                <a:effectLst/>
                <a:latin typeface="Times New Roman"/>
                <a:ea typeface="宋体"/>
                <a:cs typeface="Times New Roman"/>
              </a:rPr>
              <a:t> </a:t>
            </a:r>
            <a:endParaRPr lang="en-US" sz="3200" dirty="0" smtClean="0">
              <a:effectLst/>
              <a:latin typeface="Times New Roman"/>
              <a:ea typeface="宋体"/>
              <a:cs typeface="Times New Roman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552" y="2183665"/>
            <a:ext cx="7560840" cy="3354765"/>
          </a:xfrm>
          <a:prstGeom prst="rect">
            <a:avLst/>
          </a:prstGeom>
          <a:solidFill>
            <a:srgbClr val="F1F4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3200" dirty="0"/>
              <a:t>客</a:t>
            </a:r>
            <a:r>
              <a:rPr lang="zh-CN" altLang="en-US" sz="3200" dirty="0" smtClean="0"/>
              <a:t>人 来</a:t>
            </a:r>
            <a:r>
              <a:rPr lang="zh-CN" altLang="en-US" sz="3200" dirty="0"/>
              <a:t>了</a:t>
            </a:r>
            <a:r>
              <a:rPr lang="zh-CN" altLang="en-US" sz="3200" dirty="0" smtClean="0"/>
              <a:t>。</a:t>
            </a:r>
            <a:r>
              <a:rPr lang="en-GB" sz="3200" dirty="0"/>
              <a:t> </a:t>
            </a:r>
            <a:r>
              <a:rPr lang="en-GB" sz="3200" dirty="0" err="1"/>
              <a:t>Kèrén</a:t>
            </a:r>
            <a:r>
              <a:rPr lang="en-GB" sz="3200" dirty="0"/>
              <a:t> </a:t>
            </a:r>
            <a:r>
              <a:rPr lang="en-GB" sz="3200" dirty="0" err="1"/>
              <a:t>láile</a:t>
            </a:r>
            <a:endParaRPr lang="en-US" altLang="zh-CN" sz="3200" dirty="0" smtClean="0"/>
          </a:p>
          <a:p>
            <a:r>
              <a:rPr lang="en-US" altLang="zh-CN" sz="3200" dirty="0" smtClean="0"/>
              <a:t>(</a:t>
            </a:r>
            <a:r>
              <a:rPr lang="en-US" altLang="zh-CN" sz="3200" dirty="0">
                <a:solidFill>
                  <a:srgbClr val="CC0000"/>
                </a:solidFill>
              </a:rPr>
              <a:t>The guest</a:t>
            </a:r>
            <a:r>
              <a:rPr lang="en-US" altLang="zh-CN" sz="3200" dirty="0"/>
              <a:t> has come.) </a:t>
            </a:r>
            <a:r>
              <a:rPr lang="en-US" altLang="zh-CN" sz="3600" dirty="0"/>
              <a:t>(subject: known information, definite)</a:t>
            </a:r>
          </a:p>
          <a:p>
            <a:r>
              <a:rPr lang="zh-CN" altLang="en-US" sz="3600" dirty="0"/>
              <a:t>来客人了</a:t>
            </a:r>
            <a:r>
              <a:rPr lang="zh-CN" altLang="en-US" sz="3600" dirty="0" smtClean="0"/>
              <a:t>。</a:t>
            </a:r>
            <a:r>
              <a:rPr lang="en-GB" sz="3600" dirty="0"/>
              <a:t> </a:t>
            </a:r>
            <a:r>
              <a:rPr lang="en-GB" sz="3600" dirty="0" err="1"/>
              <a:t>Lái</a:t>
            </a:r>
            <a:r>
              <a:rPr lang="en-GB" sz="3600" dirty="0"/>
              <a:t> </a:t>
            </a:r>
            <a:r>
              <a:rPr lang="en-GB" sz="3600" dirty="0" err="1" smtClean="0"/>
              <a:t>kèrénle</a:t>
            </a:r>
            <a:endParaRPr lang="en-GB" sz="3600" dirty="0" smtClean="0"/>
          </a:p>
          <a:p>
            <a:r>
              <a:rPr lang="en-US" altLang="zh-CN" sz="3600" dirty="0" smtClean="0"/>
              <a:t>(We’ve </a:t>
            </a:r>
            <a:r>
              <a:rPr lang="en-US" altLang="zh-CN" sz="3600" dirty="0"/>
              <a:t>got </a:t>
            </a:r>
            <a:r>
              <a:rPr lang="en-US" altLang="zh-CN" sz="3600" dirty="0">
                <a:solidFill>
                  <a:srgbClr val="CC0000"/>
                </a:solidFill>
              </a:rPr>
              <a:t>a guest</a:t>
            </a:r>
            <a:r>
              <a:rPr lang="en-US" altLang="zh-CN" sz="3600" dirty="0"/>
              <a:t>.) (after the verb, new information, indefinite)</a:t>
            </a:r>
          </a:p>
        </p:txBody>
      </p:sp>
    </p:spTree>
    <p:extLst>
      <p:ext uri="{BB962C8B-B14F-4D97-AF65-F5344CB8AC3E}">
        <p14:creationId xmlns:p14="http://schemas.microsoft.com/office/powerpoint/2010/main" val="3266251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43508" y="260648"/>
            <a:ext cx="8496944" cy="1008112"/>
          </a:xfrm>
          <a:prstGeom prst="flowChartAlternateProcess">
            <a:avLst/>
          </a:prstGeom>
          <a:solidFill>
            <a:srgbClr val="FFC000"/>
          </a:solidFill>
          <a:scene3d>
            <a:camera prst="perspectiveLef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4400" dirty="0"/>
              <a:t>“</a:t>
            </a:r>
            <a:r>
              <a:rPr lang="zh-CN" altLang="en-US" sz="4400" dirty="0"/>
              <a:t>把”字后面的名词</a:t>
            </a:r>
            <a:r>
              <a:rPr lang="en-US" altLang="zh-CN" sz="4400" dirty="0"/>
              <a:t>: definite</a:t>
            </a:r>
            <a:endParaRPr lang="en-GB" sz="4400" dirty="0"/>
          </a:p>
        </p:txBody>
      </p:sp>
      <p:sp>
        <p:nvSpPr>
          <p:cNvPr id="5" name="Rounded Rectangle 4"/>
          <p:cNvSpPr/>
          <p:nvPr/>
        </p:nvSpPr>
        <p:spPr>
          <a:xfrm>
            <a:off x="143508" y="1268760"/>
            <a:ext cx="8496944" cy="5400600"/>
          </a:xfrm>
          <a:prstGeom prst="roundRect">
            <a:avLst/>
          </a:prstGeom>
          <a:solidFill>
            <a:srgbClr val="CCFF99"/>
          </a:solidFill>
          <a:ln>
            <a:solidFill>
              <a:schemeClr val="accent5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3200" dirty="0" smtClean="0"/>
          </a:p>
          <a:p>
            <a:pPr algn="just"/>
            <a:r>
              <a:rPr lang="zh-CN" altLang="en-US" sz="3200" dirty="0" smtClean="0">
                <a:effectLst/>
                <a:latin typeface="Times New Roman"/>
                <a:ea typeface="宋体"/>
                <a:cs typeface="Times New Roman"/>
              </a:rPr>
              <a:t> </a:t>
            </a:r>
            <a:endParaRPr lang="en-US" sz="3200" dirty="0" smtClean="0">
              <a:effectLst/>
              <a:latin typeface="Times New Roman"/>
              <a:ea typeface="宋体"/>
              <a:cs typeface="Times New Roman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11560" y="1475780"/>
            <a:ext cx="7560840" cy="4770537"/>
          </a:xfrm>
          <a:prstGeom prst="rect">
            <a:avLst/>
          </a:prstGeom>
          <a:solidFill>
            <a:srgbClr val="F1F4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zh-CN" sz="3200" i="1" dirty="0">
                <a:solidFill>
                  <a:srgbClr val="0000CC"/>
                </a:solidFill>
              </a:rPr>
              <a:t>indefinite nouns</a:t>
            </a:r>
            <a:r>
              <a:rPr lang="en-US" altLang="zh-CN" sz="3200" dirty="0"/>
              <a:t>: </a:t>
            </a:r>
            <a:endParaRPr lang="en-US" altLang="zh-CN" sz="3200" dirty="0" smtClean="0"/>
          </a:p>
          <a:p>
            <a:r>
              <a:rPr lang="zh-CN" altLang="en-US" sz="3200" dirty="0" smtClean="0"/>
              <a:t>一</a:t>
            </a:r>
            <a:r>
              <a:rPr lang="zh-CN" altLang="en-US" sz="3200" dirty="0"/>
              <a:t>本</a:t>
            </a:r>
            <a:r>
              <a:rPr lang="zh-CN" altLang="en-US" sz="3200" dirty="0" smtClean="0"/>
              <a:t>书 </a:t>
            </a:r>
            <a:r>
              <a:rPr lang="en-US" altLang="zh-CN" sz="3200" dirty="0" smtClean="0"/>
              <a:t>a book</a:t>
            </a:r>
          </a:p>
          <a:p>
            <a:r>
              <a:rPr lang="zh-CN" altLang="en-US" sz="3200" dirty="0" smtClean="0"/>
              <a:t>一</a:t>
            </a:r>
            <a:r>
              <a:rPr lang="zh-CN" altLang="en-US" sz="3200" dirty="0"/>
              <a:t>些</a:t>
            </a:r>
            <a:r>
              <a:rPr lang="zh-CN" altLang="en-US" sz="3200" dirty="0" smtClean="0"/>
              <a:t>人 </a:t>
            </a:r>
            <a:r>
              <a:rPr lang="en-US" altLang="zh-CN" sz="3200" dirty="0" smtClean="0"/>
              <a:t>some people </a:t>
            </a:r>
          </a:p>
          <a:p>
            <a:r>
              <a:rPr lang="zh-CN" altLang="en-US" sz="3200" dirty="0" smtClean="0"/>
              <a:t>几</a:t>
            </a:r>
            <a:r>
              <a:rPr lang="zh-CN" altLang="en-US" sz="3200" dirty="0"/>
              <a:t>台电</a:t>
            </a:r>
            <a:r>
              <a:rPr lang="zh-CN" altLang="en-US" sz="3200" dirty="0" smtClean="0"/>
              <a:t>脑 </a:t>
            </a:r>
            <a:r>
              <a:rPr lang="en-US" altLang="zh-CN" sz="3200" dirty="0" smtClean="0"/>
              <a:t>a few of computers</a:t>
            </a:r>
            <a:endParaRPr lang="zh-CN" altLang="en-US" sz="3200" dirty="0"/>
          </a:p>
          <a:p>
            <a:endParaRPr lang="zh-CN" altLang="en-US" sz="1600" dirty="0"/>
          </a:p>
          <a:p>
            <a:r>
              <a:rPr lang="zh-CN" altLang="en-US" sz="2400" dirty="0">
                <a:solidFill>
                  <a:srgbClr val="CC0000"/>
                </a:solidFill>
              </a:rPr>
              <a:t>（</a:t>
            </a:r>
            <a:r>
              <a:rPr lang="en-US" altLang="zh-CN" sz="2400" dirty="0">
                <a:solidFill>
                  <a:srgbClr val="CC0000"/>
                </a:solidFill>
              </a:rPr>
              <a:t>X</a:t>
            </a:r>
            <a:r>
              <a:rPr lang="zh-CN" altLang="en-US" sz="2400" dirty="0">
                <a:solidFill>
                  <a:srgbClr val="CC0000"/>
                </a:solidFill>
              </a:rPr>
              <a:t>）</a:t>
            </a:r>
            <a:r>
              <a:rPr lang="zh-CN" altLang="en-US" sz="3200" dirty="0" smtClean="0"/>
              <a:t>他   把    </a:t>
            </a:r>
            <a:r>
              <a:rPr lang="zh-CN" altLang="en-US" sz="3200" dirty="0" smtClean="0">
                <a:solidFill>
                  <a:srgbClr val="CC0000"/>
                </a:solidFill>
              </a:rPr>
              <a:t>一杯    </a:t>
            </a:r>
            <a:r>
              <a:rPr lang="zh-CN" altLang="en-US" sz="3200" dirty="0" smtClean="0"/>
              <a:t>茶      喝    了。</a:t>
            </a:r>
            <a:endParaRPr lang="en-US" altLang="zh-CN" sz="3200" dirty="0" smtClean="0"/>
          </a:p>
          <a:p>
            <a:r>
              <a:rPr lang="zh-CN" altLang="en-US" sz="3200" dirty="0" smtClean="0"/>
              <a:t>        </a:t>
            </a:r>
            <a:r>
              <a:rPr lang="en-US" altLang="zh-CN" sz="3200" dirty="0" smtClean="0"/>
              <a:t>he  BA   a cup  tea  drink Le</a:t>
            </a:r>
            <a:endParaRPr lang="zh-CN" altLang="en-US" sz="3200" dirty="0"/>
          </a:p>
          <a:p>
            <a:r>
              <a:rPr lang="zh-CN" altLang="en-US" sz="2400" dirty="0">
                <a:solidFill>
                  <a:srgbClr val="CC0000"/>
                </a:solidFill>
              </a:rPr>
              <a:t>（</a:t>
            </a:r>
            <a:r>
              <a:rPr lang="en-US" altLang="zh-CN" sz="2400" dirty="0">
                <a:solidFill>
                  <a:srgbClr val="CC0000"/>
                </a:solidFill>
              </a:rPr>
              <a:t>X</a:t>
            </a:r>
            <a:r>
              <a:rPr lang="zh-CN" altLang="en-US" sz="2400" dirty="0">
                <a:solidFill>
                  <a:srgbClr val="CC0000"/>
                </a:solidFill>
              </a:rPr>
              <a:t>）</a:t>
            </a:r>
            <a:r>
              <a:rPr lang="zh-CN" altLang="en-US" sz="3200" dirty="0"/>
              <a:t>他把</a:t>
            </a:r>
            <a:r>
              <a:rPr lang="zh-CN" altLang="en-US" sz="3200" dirty="0">
                <a:solidFill>
                  <a:srgbClr val="CC0000"/>
                </a:solidFill>
              </a:rPr>
              <a:t>几</a:t>
            </a:r>
            <a:r>
              <a:rPr lang="zh-CN" altLang="en-US" sz="3200" dirty="0" smtClean="0">
                <a:solidFill>
                  <a:srgbClr val="CC0000"/>
                </a:solidFill>
              </a:rPr>
              <a:t>封          </a:t>
            </a:r>
            <a:r>
              <a:rPr lang="zh-CN" altLang="en-US" sz="3200" dirty="0" smtClean="0"/>
              <a:t>信      写    了。</a:t>
            </a:r>
            <a:endParaRPr lang="en-US" altLang="zh-CN" sz="3200" dirty="0" smtClean="0"/>
          </a:p>
          <a:p>
            <a:r>
              <a:rPr lang="en-US" altLang="zh-CN" sz="3200" dirty="0"/>
              <a:t> </a:t>
            </a:r>
            <a:r>
              <a:rPr lang="en-US" altLang="zh-CN" sz="3200" dirty="0" smtClean="0"/>
              <a:t>       he Ba  some  letter  write le</a:t>
            </a:r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866553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43508" y="49092"/>
            <a:ext cx="8496944" cy="1008112"/>
          </a:xfrm>
          <a:prstGeom prst="flowChartAlternateProcess">
            <a:avLst/>
          </a:prstGeom>
          <a:solidFill>
            <a:srgbClr val="FFC000"/>
          </a:solidFill>
          <a:scene3d>
            <a:camera prst="perspectiveLef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4400" dirty="0"/>
              <a:t>“</a:t>
            </a:r>
            <a:r>
              <a:rPr lang="zh-CN" altLang="en-US" sz="4400" dirty="0"/>
              <a:t>把”字后面的名词</a:t>
            </a:r>
            <a:r>
              <a:rPr lang="en-US" altLang="zh-CN" sz="4400" dirty="0"/>
              <a:t>: definite</a:t>
            </a:r>
            <a:endParaRPr lang="en-GB" sz="4400" dirty="0"/>
          </a:p>
        </p:txBody>
      </p:sp>
      <p:sp>
        <p:nvSpPr>
          <p:cNvPr id="5" name="Rounded Rectangle 4"/>
          <p:cNvSpPr/>
          <p:nvPr/>
        </p:nvSpPr>
        <p:spPr>
          <a:xfrm>
            <a:off x="143508" y="1268760"/>
            <a:ext cx="8748972" cy="5400600"/>
          </a:xfrm>
          <a:prstGeom prst="roundRect">
            <a:avLst/>
          </a:prstGeom>
          <a:solidFill>
            <a:srgbClr val="CCFF99"/>
          </a:solidFill>
          <a:ln>
            <a:solidFill>
              <a:schemeClr val="accent5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3200" dirty="0" smtClean="0"/>
          </a:p>
          <a:p>
            <a:pPr algn="just"/>
            <a:r>
              <a:rPr lang="zh-CN" altLang="en-US" sz="3200" dirty="0" smtClean="0">
                <a:effectLst/>
                <a:latin typeface="Times New Roman"/>
                <a:ea typeface="宋体"/>
                <a:cs typeface="Times New Roman"/>
              </a:rPr>
              <a:t> </a:t>
            </a:r>
            <a:endParaRPr lang="en-US" sz="3200" dirty="0" smtClean="0">
              <a:effectLst/>
              <a:latin typeface="Times New Roman"/>
              <a:ea typeface="宋体"/>
              <a:cs typeface="Times New Roman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23528" y="1697379"/>
            <a:ext cx="8316924" cy="4327338"/>
          </a:xfrm>
          <a:prstGeom prst="rect">
            <a:avLst/>
          </a:prstGeom>
          <a:solidFill>
            <a:srgbClr val="F1F4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3200" i="1" dirty="0">
                <a:solidFill>
                  <a:srgbClr val="0000CC"/>
                </a:solidFill>
              </a:rPr>
              <a:t>definite nouns</a:t>
            </a:r>
            <a:r>
              <a:rPr lang="en-US" altLang="zh-CN" sz="3200" dirty="0"/>
              <a:t>:</a:t>
            </a:r>
          </a:p>
          <a:p>
            <a:pPr>
              <a:lnSpc>
                <a:spcPct val="80000"/>
              </a:lnSpc>
            </a:pPr>
            <a:r>
              <a:rPr lang="en-US" altLang="zh-CN" sz="3200" i="1" dirty="0">
                <a:solidFill>
                  <a:srgbClr val="0000CC"/>
                </a:solidFill>
              </a:rPr>
              <a:t>possessive</a:t>
            </a:r>
            <a:r>
              <a:rPr lang="en-US" altLang="zh-CN" sz="3200" i="1" dirty="0"/>
              <a:t> </a:t>
            </a:r>
            <a:r>
              <a:rPr lang="en-US" altLang="zh-CN" sz="3200" i="1" dirty="0" err="1"/>
              <a:t>pronoun+noun</a:t>
            </a:r>
            <a:r>
              <a:rPr lang="en-US" altLang="zh-CN" sz="3200" dirty="0"/>
              <a:t>: </a:t>
            </a:r>
          </a:p>
          <a:p>
            <a:pPr lvl="1">
              <a:lnSpc>
                <a:spcPct val="80000"/>
              </a:lnSpc>
            </a:pPr>
            <a:r>
              <a:rPr lang="zh-CN" altLang="en-US" sz="3200" dirty="0">
                <a:solidFill>
                  <a:srgbClr val="CC0000"/>
                </a:solidFill>
              </a:rPr>
              <a:t>（</a:t>
            </a:r>
            <a:r>
              <a:rPr lang="zh-CN" altLang="en-US" sz="3200" dirty="0">
                <a:solidFill>
                  <a:srgbClr val="CC0000"/>
                </a:solidFill>
                <a:sym typeface="Wingdings" pitchFamily="2" charset="2"/>
              </a:rPr>
              <a:t></a:t>
            </a:r>
            <a:r>
              <a:rPr lang="zh-CN" altLang="en-US" sz="3200" dirty="0">
                <a:solidFill>
                  <a:srgbClr val="CC0000"/>
                </a:solidFill>
              </a:rPr>
              <a:t>）</a:t>
            </a:r>
            <a:r>
              <a:rPr lang="zh-CN" altLang="en-US" sz="3200" dirty="0" smtClean="0"/>
              <a:t>把   </a:t>
            </a:r>
            <a:r>
              <a:rPr lang="zh-CN" altLang="en-US" sz="3200" dirty="0" smtClean="0">
                <a:solidFill>
                  <a:srgbClr val="CC0000"/>
                </a:solidFill>
              </a:rPr>
              <a:t>我</a:t>
            </a:r>
            <a:r>
              <a:rPr lang="zh-CN" altLang="en-US" sz="3200" dirty="0">
                <a:solidFill>
                  <a:srgbClr val="CC0000"/>
                </a:solidFill>
              </a:rPr>
              <a:t>的</a:t>
            </a:r>
            <a:r>
              <a:rPr lang="zh-CN" altLang="en-US" sz="3200" dirty="0"/>
              <a:t>衣服洗了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lvl="1">
              <a:lnSpc>
                <a:spcPct val="80000"/>
              </a:lnSpc>
            </a:pPr>
            <a:r>
              <a:rPr lang="en-US" altLang="zh-CN" sz="3200" dirty="0"/>
              <a:t> </a:t>
            </a:r>
            <a:r>
              <a:rPr lang="en-US" altLang="zh-CN" sz="3200" dirty="0" smtClean="0"/>
              <a:t>          </a:t>
            </a:r>
            <a:r>
              <a:rPr lang="en-US" altLang="zh-CN" sz="3200" dirty="0" err="1" smtClean="0"/>
              <a:t>ba</a:t>
            </a:r>
            <a:r>
              <a:rPr lang="en-US" altLang="zh-CN" sz="3200" dirty="0" smtClean="0"/>
              <a:t>  </a:t>
            </a:r>
            <a:r>
              <a:rPr lang="en-US" altLang="zh-CN" sz="3200" dirty="0" smtClean="0">
                <a:solidFill>
                  <a:srgbClr val="C00000"/>
                </a:solidFill>
              </a:rPr>
              <a:t>my</a:t>
            </a:r>
            <a:r>
              <a:rPr lang="en-US" altLang="zh-CN" sz="3200" dirty="0" smtClean="0"/>
              <a:t> cloth  wash Le</a:t>
            </a:r>
            <a:endParaRPr lang="zh-CN" altLang="en-US" sz="3200" dirty="0"/>
          </a:p>
          <a:p>
            <a:pPr>
              <a:lnSpc>
                <a:spcPct val="80000"/>
              </a:lnSpc>
            </a:pPr>
            <a:r>
              <a:rPr lang="en-US" altLang="zh-CN" sz="3200" i="1" dirty="0" smtClean="0">
                <a:solidFill>
                  <a:srgbClr val="0000CC"/>
                </a:solidFill>
              </a:rPr>
              <a:t>demonstrative</a:t>
            </a:r>
            <a:r>
              <a:rPr lang="en-US" altLang="zh-CN" sz="3200" i="1" dirty="0" smtClean="0"/>
              <a:t> </a:t>
            </a:r>
            <a:r>
              <a:rPr lang="en-US" altLang="zh-CN" sz="3200" i="1" dirty="0" err="1"/>
              <a:t>pronoun+noun</a:t>
            </a:r>
            <a:r>
              <a:rPr lang="en-US" altLang="zh-CN" sz="3200" dirty="0"/>
              <a:t>:</a:t>
            </a:r>
          </a:p>
          <a:p>
            <a:pPr lvl="1">
              <a:lnSpc>
                <a:spcPct val="80000"/>
              </a:lnSpc>
            </a:pPr>
            <a:r>
              <a:rPr lang="zh-CN" altLang="en-US" sz="3200" dirty="0">
                <a:solidFill>
                  <a:srgbClr val="CC0000"/>
                </a:solidFill>
              </a:rPr>
              <a:t>（</a:t>
            </a:r>
            <a:r>
              <a:rPr lang="zh-CN" altLang="en-US" sz="3200" dirty="0">
                <a:solidFill>
                  <a:srgbClr val="CC0000"/>
                </a:solidFill>
                <a:sym typeface="Wingdings" pitchFamily="2" charset="2"/>
              </a:rPr>
              <a:t></a:t>
            </a:r>
            <a:r>
              <a:rPr lang="zh-CN" altLang="en-US" sz="3200" dirty="0">
                <a:solidFill>
                  <a:srgbClr val="CC0000"/>
                </a:solidFill>
              </a:rPr>
              <a:t>）</a:t>
            </a:r>
            <a:r>
              <a:rPr lang="zh-CN" altLang="en-US" sz="3200" dirty="0"/>
              <a:t>把</a:t>
            </a:r>
            <a:r>
              <a:rPr lang="zh-CN" altLang="en-US" sz="3200" dirty="0">
                <a:solidFill>
                  <a:srgbClr val="CC0000"/>
                </a:solidFill>
              </a:rPr>
              <a:t>那</a:t>
            </a:r>
            <a:r>
              <a:rPr lang="zh-CN" altLang="en-US" sz="3200" dirty="0"/>
              <a:t>辆车卖了。</a:t>
            </a:r>
          </a:p>
          <a:p>
            <a:pPr>
              <a:lnSpc>
                <a:spcPct val="80000"/>
              </a:lnSpc>
            </a:pPr>
            <a:r>
              <a:rPr lang="zh-CN" altLang="en-US" sz="3200" dirty="0" smtClean="0"/>
              <a:t>               </a:t>
            </a:r>
            <a:r>
              <a:rPr lang="en-US" altLang="zh-CN" sz="3200" dirty="0" err="1" smtClean="0"/>
              <a:t>ba</a:t>
            </a:r>
            <a:r>
              <a:rPr lang="en-US" altLang="zh-CN" sz="3200" dirty="0" smtClean="0"/>
              <a:t>  </a:t>
            </a:r>
            <a:r>
              <a:rPr lang="en-US" altLang="zh-CN" sz="3200" dirty="0" smtClean="0">
                <a:solidFill>
                  <a:srgbClr val="C00000"/>
                </a:solidFill>
              </a:rPr>
              <a:t>that</a:t>
            </a:r>
            <a:r>
              <a:rPr lang="en-US" altLang="zh-CN" sz="3200" dirty="0" smtClean="0"/>
              <a:t>  MW car sell Le</a:t>
            </a:r>
            <a:endParaRPr lang="zh-CN" altLang="en-US" sz="3200" dirty="0"/>
          </a:p>
          <a:p>
            <a:pPr>
              <a:lnSpc>
                <a:spcPct val="80000"/>
              </a:lnSpc>
            </a:pPr>
            <a:r>
              <a:rPr lang="en-US" altLang="zh-CN" sz="3200" i="1" dirty="0"/>
              <a:t>bare noun</a:t>
            </a:r>
            <a:r>
              <a:rPr lang="en-US" altLang="zh-CN" sz="3200" dirty="0"/>
              <a:t>: </a:t>
            </a:r>
          </a:p>
          <a:p>
            <a:pPr lvl="1">
              <a:lnSpc>
                <a:spcPct val="80000"/>
              </a:lnSpc>
            </a:pPr>
            <a:r>
              <a:rPr lang="zh-CN" altLang="en-US" sz="3200" dirty="0">
                <a:solidFill>
                  <a:srgbClr val="CC0000"/>
                </a:solidFill>
              </a:rPr>
              <a:t>（</a:t>
            </a:r>
            <a:r>
              <a:rPr lang="zh-CN" altLang="en-US" sz="3200" dirty="0">
                <a:solidFill>
                  <a:srgbClr val="CC0000"/>
                </a:solidFill>
                <a:sym typeface="Wingdings" pitchFamily="2" charset="2"/>
              </a:rPr>
              <a:t></a:t>
            </a:r>
            <a:r>
              <a:rPr lang="zh-CN" altLang="en-US" sz="3200" dirty="0">
                <a:solidFill>
                  <a:srgbClr val="CC0000"/>
                </a:solidFill>
              </a:rPr>
              <a:t>）</a:t>
            </a:r>
            <a:r>
              <a:rPr lang="zh-CN" altLang="en-US" sz="3200" dirty="0" smtClean="0"/>
              <a:t>我 把 </a:t>
            </a:r>
            <a:r>
              <a:rPr lang="zh-CN" altLang="en-US" sz="3200" dirty="0" smtClean="0">
                <a:solidFill>
                  <a:srgbClr val="CC0000"/>
                </a:solidFill>
              </a:rPr>
              <a:t>人        </a:t>
            </a:r>
            <a:r>
              <a:rPr lang="zh-CN" altLang="en-US" sz="3200" dirty="0" smtClean="0"/>
              <a:t>给  你   找    来</a:t>
            </a:r>
            <a:r>
              <a:rPr lang="zh-CN" altLang="en-US" sz="3200" dirty="0"/>
              <a:t>了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lvl="1">
              <a:lnSpc>
                <a:spcPct val="80000"/>
              </a:lnSpc>
            </a:pPr>
            <a:r>
              <a:rPr lang="en-US" altLang="zh-CN" sz="3200" dirty="0"/>
              <a:t> </a:t>
            </a:r>
            <a:r>
              <a:rPr lang="en-US" altLang="zh-CN" sz="3200" dirty="0" smtClean="0"/>
              <a:t>          I  Ba </a:t>
            </a:r>
            <a:r>
              <a:rPr lang="en-US" altLang="zh-CN" sz="3200" dirty="0" smtClean="0">
                <a:solidFill>
                  <a:srgbClr val="C00000"/>
                </a:solidFill>
              </a:rPr>
              <a:t>person</a:t>
            </a:r>
            <a:r>
              <a:rPr lang="en-US" altLang="zh-CN" sz="3200" dirty="0" smtClean="0"/>
              <a:t>  to you find </a:t>
            </a:r>
            <a:r>
              <a:rPr lang="en-US" altLang="zh-CN" sz="3200" dirty="0" err="1" smtClean="0"/>
              <a:t>compl</a:t>
            </a:r>
            <a:r>
              <a:rPr lang="en-US" altLang="zh-CN" sz="3200" dirty="0" smtClean="0"/>
              <a:t>. Le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/>
              <a:t>(</a:t>
            </a:r>
            <a:r>
              <a:rPr lang="en-US" altLang="zh-CN" sz="2400" dirty="0"/>
              <a:t>someone who both the speaker and the listener knows)</a:t>
            </a:r>
          </a:p>
        </p:txBody>
      </p:sp>
    </p:spTree>
    <p:extLst>
      <p:ext uri="{BB962C8B-B14F-4D97-AF65-F5344CB8AC3E}">
        <p14:creationId xmlns:p14="http://schemas.microsoft.com/office/powerpoint/2010/main" val="21443881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43508" y="49092"/>
            <a:ext cx="8496944" cy="1008112"/>
          </a:xfrm>
          <a:prstGeom prst="flowChartAlternateProcess">
            <a:avLst/>
          </a:prstGeom>
          <a:solidFill>
            <a:srgbClr val="FFC000"/>
          </a:solidFill>
          <a:scene3d>
            <a:camera prst="perspectiveLef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4400" dirty="0"/>
              <a:t>verbs in </a:t>
            </a:r>
            <a:r>
              <a:rPr lang="zh-CN" altLang="en-US" sz="4400" dirty="0"/>
              <a:t>把</a:t>
            </a:r>
            <a:r>
              <a:rPr lang="en-US" altLang="zh-CN" sz="4400" dirty="0"/>
              <a:t>sentences</a:t>
            </a:r>
            <a:endParaRPr lang="en-GB" sz="4400" dirty="0"/>
          </a:p>
        </p:txBody>
      </p:sp>
      <p:sp>
        <p:nvSpPr>
          <p:cNvPr id="5" name="Rounded Rectangle 4"/>
          <p:cNvSpPr/>
          <p:nvPr/>
        </p:nvSpPr>
        <p:spPr>
          <a:xfrm>
            <a:off x="143508" y="1268760"/>
            <a:ext cx="8748972" cy="5400600"/>
          </a:xfrm>
          <a:prstGeom prst="roundRect">
            <a:avLst/>
          </a:prstGeom>
          <a:solidFill>
            <a:srgbClr val="CCFF99"/>
          </a:solidFill>
          <a:ln>
            <a:solidFill>
              <a:schemeClr val="accent5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3200" dirty="0" smtClean="0"/>
          </a:p>
          <a:p>
            <a:pPr algn="just"/>
            <a:r>
              <a:rPr lang="zh-CN" altLang="en-US" sz="3200" dirty="0" smtClean="0">
                <a:effectLst/>
                <a:latin typeface="Times New Roman"/>
                <a:ea typeface="宋体"/>
                <a:cs typeface="Times New Roman"/>
              </a:rPr>
              <a:t> </a:t>
            </a:r>
            <a:endParaRPr lang="en-US" sz="3200" dirty="0" smtClean="0">
              <a:effectLst/>
              <a:latin typeface="Times New Roman"/>
              <a:ea typeface="宋体"/>
              <a:cs typeface="Times New Roman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23528" y="1660445"/>
            <a:ext cx="8316924" cy="4401205"/>
          </a:xfrm>
          <a:prstGeom prst="rect">
            <a:avLst/>
          </a:prstGeom>
          <a:solidFill>
            <a:srgbClr val="F1F4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609600" indent="-609600"/>
            <a:r>
              <a:rPr lang="en-US" altLang="zh-CN" sz="4000" dirty="0">
                <a:solidFill>
                  <a:srgbClr val="CC0000"/>
                </a:solidFill>
              </a:rPr>
              <a:t>‘Disposal’</a:t>
            </a:r>
            <a:r>
              <a:rPr lang="en-US" altLang="zh-CN" sz="4000" dirty="0"/>
              <a:t> of the noun following ‘</a:t>
            </a:r>
            <a:r>
              <a:rPr lang="zh-CN" altLang="en-US" sz="4000" dirty="0"/>
              <a:t>把’ </a:t>
            </a:r>
            <a:r>
              <a:rPr lang="en-US" altLang="zh-CN" sz="4000" dirty="0"/>
              <a:t>(to name a few)</a:t>
            </a:r>
            <a:r>
              <a:rPr lang="zh-CN" altLang="en-US" sz="4000" dirty="0"/>
              <a:t>：</a:t>
            </a:r>
          </a:p>
          <a:p>
            <a:pPr marL="990600" lvl="1" indent="-533400">
              <a:buFontTx/>
              <a:buAutoNum type="arabicPeriod"/>
            </a:pPr>
            <a:r>
              <a:rPr lang="en-US" altLang="zh-CN" sz="4000" dirty="0" smtClean="0">
                <a:solidFill>
                  <a:srgbClr val="0000CC"/>
                </a:solidFill>
              </a:rPr>
              <a:t>result </a:t>
            </a:r>
            <a:r>
              <a:rPr lang="en-US" altLang="zh-CN" sz="4000" dirty="0">
                <a:solidFill>
                  <a:srgbClr val="0000CC"/>
                </a:solidFill>
              </a:rPr>
              <a:t>and degree</a:t>
            </a:r>
          </a:p>
          <a:p>
            <a:pPr marL="609600" indent="-609600"/>
            <a:r>
              <a:rPr lang="en-US" altLang="zh-CN" sz="4000" i="1" dirty="0"/>
              <a:t>He got the date wrong by 3 years.</a:t>
            </a:r>
            <a:r>
              <a:rPr lang="pl-PL" altLang="zh-CN" sz="4000" dirty="0"/>
              <a:t> </a:t>
            </a:r>
            <a:endParaRPr lang="en-US" altLang="zh-CN" sz="4000" dirty="0"/>
          </a:p>
          <a:p>
            <a:pPr marL="990600" lvl="1" indent="-533400"/>
            <a:r>
              <a:rPr lang="zh-CN" altLang="en-US" sz="4000" dirty="0"/>
              <a:t>他</a:t>
            </a:r>
            <a:r>
              <a:rPr lang="zh-CN" altLang="en-US" sz="4000" dirty="0" smtClean="0"/>
              <a:t>把   日期  </a:t>
            </a:r>
            <a:r>
              <a:rPr lang="zh-CN" altLang="en-US" sz="4000" dirty="0" smtClean="0">
                <a:solidFill>
                  <a:srgbClr val="CC0000"/>
                </a:solidFill>
              </a:rPr>
              <a:t>弄错         </a:t>
            </a:r>
            <a:r>
              <a:rPr lang="zh-CN" altLang="en-US" sz="4000" dirty="0" smtClean="0">
                <a:solidFill>
                  <a:srgbClr val="0000CC"/>
                </a:solidFill>
              </a:rPr>
              <a:t>了   三   年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  <a:p>
            <a:pPr marL="990600" lvl="1" indent="-533400"/>
            <a:r>
              <a:rPr lang="en-US" altLang="zh-CN" sz="4000" dirty="0" smtClean="0"/>
              <a:t>He Ba date  get wrong Le three year 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8091078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43508" y="49092"/>
            <a:ext cx="8496944" cy="1008112"/>
          </a:xfrm>
          <a:prstGeom prst="flowChartAlternateProcess">
            <a:avLst/>
          </a:prstGeom>
          <a:solidFill>
            <a:srgbClr val="FFC000"/>
          </a:solidFill>
          <a:scene3d>
            <a:camera prst="perspectiveLef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4400" dirty="0"/>
              <a:t>verbs in </a:t>
            </a:r>
            <a:r>
              <a:rPr lang="zh-CN" altLang="en-US" sz="4400" dirty="0"/>
              <a:t>把</a:t>
            </a:r>
            <a:r>
              <a:rPr lang="en-US" altLang="zh-CN" sz="4400" dirty="0"/>
              <a:t>sentences</a:t>
            </a:r>
            <a:endParaRPr lang="en-GB" sz="4400" dirty="0"/>
          </a:p>
        </p:txBody>
      </p:sp>
      <p:sp>
        <p:nvSpPr>
          <p:cNvPr id="5" name="Rounded Rectangle 4"/>
          <p:cNvSpPr/>
          <p:nvPr/>
        </p:nvSpPr>
        <p:spPr>
          <a:xfrm>
            <a:off x="143508" y="1268760"/>
            <a:ext cx="8748972" cy="5400600"/>
          </a:xfrm>
          <a:prstGeom prst="roundRect">
            <a:avLst/>
          </a:prstGeom>
          <a:solidFill>
            <a:srgbClr val="CCFF99"/>
          </a:solidFill>
          <a:ln>
            <a:solidFill>
              <a:schemeClr val="accent5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3200" dirty="0" smtClean="0"/>
          </a:p>
          <a:p>
            <a:pPr algn="just"/>
            <a:r>
              <a:rPr lang="zh-CN" altLang="en-US" sz="3200" dirty="0" smtClean="0">
                <a:effectLst/>
                <a:latin typeface="Times New Roman"/>
                <a:ea typeface="宋体"/>
                <a:cs typeface="Times New Roman"/>
              </a:rPr>
              <a:t> </a:t>
            </a:r>
            <a:endParaRPr lang="en-US" sz="3200" dirty="0" smtClean="0">
              <a:effectLst/>
              <a:latin typeface="Times New Roman"/>
              <a:ea typeface="宋体"/>
              <a:cs typeface="Times New Roman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23528" y="1845111"/>
            <a:ext cx="8316924" cy="4031873"/>
          </a:xfrm>
          <a:prstGeom prst="rect">
            <a:avLst/>
          </a:prstGeom>
          <a:solidFill>
            <a:srgbClr val="F1F4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90600" lvl="1" indent="-533400">
              <a:buFontTx/>
              <a:buAutoNum type="arabicPeriod" startAt="2"/>
            </a:pPr>
            <a:r>
              <a:rPr lang="en-US" altLang="zh-CN" sz="3200" dirty="0">
                <a:solidFill>
                  <a:srgbClr val="0000CC"/>
                </a:solidFill>
              </a:rPr>
              <a:t>direction &amp; movement</a:t>
            </a:r>
          </a:p>
          <a:p>
            <a:pPr marL="990600" lvl="1" indent="-533400">
              <a:buFontTx/>
              <a:buNone/>
            </a:pPr>
            <a:r>
              <a:rPr lang="pl-PL" altLang="zh-CN" sz="3200" i="1" dirty="0" smtClean="0"/>
              <a:t>Drive </a:t>
            </a:r>
            <a:r>
              <a:rPr lang="pl-PL" altLang="zh-CN" sz="3200" i="1" dirty="0"/>
              <a:t>your car around to the back</a:t>
            </a:r>
            <a:r>
              <a:rPr lang="pl-PL" altLang="zh-CN" sz="3200" dirty="0"/>
              <a:t>!</a:t>
            </a:r>
            <a:endParaRPr lang="en-US" altLang="zh-CN" sz="3200" dirty="0"/>
          </a:p>
          <a:p>
            <a:pPr marL="990600" lvl="1" indent="-533400">
              <a:buFontTx/>
              <a:buNone/>
            </a:pPr>
            <a:r>
              <a:rPr lang="zh-CN" altLang="en-US" sz="3200" dirty="0" smtClean="0"/>
              <a:t>把 你的 车    </a:t>
            </a:r>
            <a:r>
              <a:rPr lang="zh-CN" altLang="en-US" sz="3200" dirty="0" smtClean="0">
                <a:solidFill>
                  <a:srgbClr val="CC0000"/>
                </a:solidFill>
              </a:rPr>
              <a:t>开   </a:t>
            </a:r>
            <a:r>
              <a:rPr lang="zh-CN" altLang="en-US" sz="3200" dirty="0" smtClean="0">
                <a:solidFill>
                  <a:srgbClr val="0000CC"/>
                </a:solidFill>
              </a:rPr>
              <a:t>到   后</a:t>
            </a:r>
            <a:r>
              <a:rPr lang="zh-CN" altLang="en-US" sz="3200" dirty="0">
                <a:solidFill>
                  <a:srgbClr val="0000CC"/>
                </a:solidFill>
              </a:rPr>
              <a:t>边去</a:t>
            </a:r>
            <a:r>
              <a:rPr lang="zh-CN" altLang="en-US" sz="3200" dirty="0" smtClean="0"/>
              <a:t>！</a:t>
            </a:r>
            <a:endParaRPr lang="en-US" altLang="zh-CN" sz="3200" dirty="0" smtClean="0"/>
          </a:p>
          <a:p>
            <a:pPr marL="990600" lvl="1" indent="-533400">
              <a:buFontTx/>
              <a:buNone/>
            </a:pPr>
            <a:r>
              <a:rPr lang="en-US" altLang="zh-CN" sz="3200" dirty="0" smtClean="0"/>
              <a:t>Ba your car  drive </a:t>
            </a:r>
            <a:r>
              <a:rPr lang="en-US" altLang="zh-CN" sz="3200" dirty="0" err="1" smtClean="0"/>
              <a:t>compl.Dao</a:t>
            </a:r>
            <a:r>
              <a:rPr lang="en-US" altLang="zh-CN" sz="3200" dirty="0" smtClean="0"/>
              <a:t>  back  </a:t>
            </a:r>
            <a:r>
              <a:rPr lang="en-US" altLang="zh-CN" sz="3200" dirty="0" err="1" smtClean="0"/>
              <a:t>comple.Qu</a:t>
            </a:r>
            <a:r>
              <a:rPr lang="en-US" altLang="zh-CN" sz="3200" dirty="0" smtClean="0"/>
              <a:t>.</a:t>
            </a:r>
            <a:endParaRPr lang="zh-CN" altLang="en-US" sz="3200" dirty="0"/>
          </a:p>
          <a:p>
            <a:pPr marL="990600" lvl="1" indent="-533400">
              <a:buFontTx/>
              <a:buNone/>
            </a:pPr>
            <a:r>
              <a:rPr lang="pl-PL" altLang="zh-CN" sz="3200" i="1" dirty="0" smtClean="0"/>
              <a:t>Go </a:t>
            </a:r>
            <a:r>
              <a:rPr lang="pl-PL" altLang="zh-CN" sz="3200" i="1" dirty="0"/>
              <a:t>and get your own calculator.</a:t>
            </a:r>
            <a:endParaRPr lang="en-US" altLang="zh-CN" sz="3200" i="1" dirty="0"/>
          </a:p>
          <a:p>
            <a:pPr marL="990600" lvl="1" indent="-533400">
              <a:buFontTx/>
              <a:buNone/>
            </a:pPr>
            <a:r>
              <a:rPr lang="zh-CN" altLang="en-US" sz="3200" dirty="0"/>
              <a:t>去</a:t>
            </a:r>
            <a:r>
              <a:rPr lang="zh-CN" altLang="en-US" sz="3200" dirty="0" smtClean="0"/>
              <a:t>把     你   自</a:t>
            </a:r>
            <a:r>
              <a:rPr lang="zh-CN" altLang="en-US" sz="3200" dirty="0"/>
              <a:t>己的计算器</a:t>
            </a:r>
            <a:r>
              <a:rPr lang="zh-CN" altLang="en-US" sz="3200" dirty="0">
                <a:solidFill>
                  <a:srgbClr val="CC0000"/>
                </a:solidFill>
              </a:rPr>
              <a:t>拿</a:t>
            </a:r>
            <a:r>
              <a:rPr lang="zh-CN" altLang="en-US" sz="3200" dirty="0">
                <a:solidFill>
                  <a:srgbClr val="0000CC"/>
                </a:solidFill>
              </a:rPr>
              <a:t>来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marL="990600" lvl="1" indent="-533400">
              <a:buFontTx/>
              <a:buNone/>
            </a:pPr>
            <a:r>
              <a:rPr lang="en-US" altLang="zh-CN" sz="3200" dirty="0" smtClean="0"/>
              <a:t>Go Ba your self    calculator get </a:t>
            </a:r>
            <a:r>
              <a:rPr lang="en-US" altLang="zh-CN" sz="3200" dirty="0" err="1" smtClean="0"/>
              <a:t>compl</a:t>
            </a:r>
            <a:r>
              <a:rPr lang="en-US" altLang="zh-CN" sz="3200" dirty="0" smtClean="0"/>
              <a:t>. Lai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753499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43508" y="49092"/>
            <a:ext cx="8496944" cy="1008112"/>
          </a:xfrm>
          <a:prstGeom prst="flowChartAlternateProcess">
            <a:avLst/>
          </a:prstGeom>
          <a:solidFill>
            <a:srgbClr val="FFC000"/>
          </a:solidFill>
          <a:scene3d>
            <a:camera prst="perspectiveLef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4400" dirty="0"/>
              <a:t>verbs in </a:t>
            </a:r>
            <a:r>
              <a:rPr lang="zh-CN" altLang="en-US" sz="4400" dirty="0"/>
              <a:t>把</a:t>
            </a:r>
            <a:r>
              <a:rPr lang="en-US" altLang="zh-CN" sz="4400" dirty="0"/>
              <a:t>sentences</a:t>
            </a:r>
            <a:endParaRPr lang="en-GB" sz="4400" dirty="0"/>
          </a:p>
        </p:txBody>
      </p:sp>
      <p:sp>
        <p:nvSpPr>
          <p:cNvPr id="5" name="Rounded Rectangle 4"/>
          <p:cNvSpPr/>
          <p:nvPr/>
        </p:nvSpPr>
        <p:spPr>
          <a:xfrm>
            <a:off x="143508" y="1268760"/>
            <a:ext cx="8748972" cy="5400600"/>
          </a:xfrm>
          <a:prstGeom prst="roundRect">
            <a:avLst/>
          </a:prstGeom>
          <a:solidFill>
            <a:srgbClr val="CCFF99"/>
          </a:solidFill>
          <a:ln>
            <a:solidFill>
              <a:schemeClr val="accent5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3200" dirty="0" smtClean="0"/>
          </a:p>
          <a:p>
            <a:pPr algn="just"/>
            <a:r>
              <a:rPr lang="zh-CN" altLang="en-US" sz="3200" dirty="0" smtClean="0">
                <a:effectLst/>
                <a:latin typeface="Times New Roman"/>
                <a:ea typeface="宋体"/>
                <a:cs typeface="Times New Roman"/>
              </a:rPr>
              <a:t> </a:t>
            </a:r>
            <a:endParaRPr lang="en-US" sz="3200" dirty="0" smtClean="0">
              <a:effectLst/>
              <a:latin typeface="Times New Roman"/>
              <a:ea typeface="宋体"/>
              <a:cs typeface="Times New Roman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23528" y="2060555"/>
            <a:ext cx="8316924" cy="3600986"/>
          </a:xfrm>
          <a:prstGeom prst="rect">
            <a:avLst/>
          </a:prstGeom>
          <a:solidFill>
            <a:srgbClr val="F1F4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90600" lvl="1" indent="-533400">
              <a:buFontTx/>
              <a:buAutoNum type="arabicPeriod" startAt="3"/>
            </a:pPr>
            <a:r>
              <a:rPr lang="en-US" altLang="zh-CN" sz="4000" dirty="0">
                <a:solidFill>
                  <a:srgbClr val="0000CC"/>
                </a:solidFill>
              </a:rPr>
              <a:t>particle </a:t>
            </a:r>
            <a:r>
              <a:rPr lang="zh-CN" altLang="en-US" sz="4000" dirty="0">
                <a:solidFill>
                  <a:srgbClr val="0000CC"/>
                </a:solidFill>
              </a:rPr>
              <a:t>了</a:t>
            </a:r>
            <a:r>
              <a:rPr lang="en-US" altLang="zh-CN" sz="4000" dirty="0">
                <a:solidFill>
                  <a:srgbClr val="0000CC"/>
                </a:solidFill>
              </a:rPr>
              <a:t>: emergence of a new state</a:t>
            </a:r>
          </a:p>
          <a:p>
            <a:pPr marL="609600" indent="-609600"/>
            <a:endParaRPr lang="en-US" altLang="zh-CN" sz="2800" dirty="0">
              <a:solidFill>
                <a:srgbClr val="0000CC"/>
              </a:solidFill>
            </a:endParaRPr>
          </a:p>
          <a:p>
            <a:pPr marL="609600" indent="-609600"/>
            <a:r>
              <a:rPr lang="pl-PL" altLang="zh-CN" sz="4000" i="1" dirty="0"/>
              <a:t>I lost my laptop.</a:t>
            </a:r>
            <a:endParaRPr lang="en-US" altLang="zh-CN" sz="4000" i="1" dirty="0"/>
          </a:p>
          <a:p>
            <a:pPr marL="609600" indent="-609600"/>
            <a:r>
              <a:rPr lang="zh-CN" altLang="en-US" sz="4000" dirty="0" smtClean="0"/>
              <a:t>我   把  笔</a:t>
            </a:r>
            <a:r>
              <a:rPr lang="zh-CN" altLang="en-US" sz="4000" dirty="0"/>
              <a:t>记本电</a:t>
            </a:r>
            <a:r>
              <a:rPr lang="zh-CN" altLang="en-US" sz="4000" dirty="0" smtClean="0"/>
              <a:t>脑  </a:t>
            </a:r>
            <a:r>
              <a:rPr lang="zh-CN" altLang="en-US" sz="4000" dirty="0" smtClean="0">
                <a:solidFill>
                  <a:srgbClr val="CC0000"/>
                </a:solidFill>
              </a:rPr>
              <a:t>丢</a:t>
            </a:r>
            <a:r>
              <a:rPr lang="zh-CN" altLang="en-US" sz="4000" dirty="0" smtClean="0">
                <a:solidFill>
                  <a:srgbClr val="0000CC"/>
                </a:solidFill>
              </a:rPr>
              <a:t>了</a:t>
            </a:r>
            <a:endParaRPr lang="en-US" altLang="zh-CN" sz="4000" dirty="0" smtClean="0">
              <a:solidFill>
                <a:srgbClr val="0000CC"/>
              </a:solidFill>
            </a:endParaRPr>
          </a:p>
          <a:p>
            <a:pPr marL="609600" indent="-609600"/>
            <a:r>
              <a:rPr lang="en-US" altLang="zh-CN" sz="4000" dirty="0" err="1" smtClean="0">
                <a:solidFill>
                  <a:srgbClr val="0000CC"/>
                </a:solidFill>
              </a:rPr>
              <a:t>Wo</a:t>
            </a:r>
            <a:r>
              <a:rPr lang="en-US" altLang="zh-CN" sz="4000" dirty="0" smtClean="0">
                <a:solidFill>
                  <a:srgbClr val="0000CC"/>
                </a:solidFill>
              </a:rPr>
              <a:t>  Ba  laptop         lost Le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977585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295</TotalTime>
  <Words>566</Words>
  <Application>Microsoft Office PowerPoint</Application>
  <PresentationFormat>On-screen Show (4:3)</PresentationFormat>
  <Paragraphs>113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Newcastle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nlc42</dc:creator>
  <cp:lastModifiedBy>Linda Cheng</cp:lastModifiedBy>
  <cp:revision>13</cp:revision>
  <dcterms:created xsi:type="dcterms:W3CDTF">2013-02-20T10:45:42Z</dcterms:created>
  <dcterms:modified xsi:type="dcterms:W3CDTF">2013-03-10T08:03:15Z</dcterms:modified>
</cp:coreProperties>
</file>