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8" r:id="rId3"/>
    <p:sldId id="263" r:id="rId4"/>
    <p:sldId id="261" r:id="rId5"/>
    <p:sldId id="271" r:id="rId6"/>
    <p:sldId id="273" r:id="rId7"/>
    <p:sldId id="259" r:id="rId8"/>
    <p:sldId id="265" r:id="rId9"/>
    <p:sldId id="262" r:id="rId10"/>
    <p:sldId id="268" r:id="rId11"/>
    <p:sldId id="277" r:id="rId12"/>
    <p:sldId id="270" r:id="rId13"/>
    <p:sldId id="269" r:id="rId14"/>
    <p:sldId id="266" r:id="rId15"/>
    <p:sldId id="274" r:id="rId16"/>
    <p:sldId id="275" r:id="rId17"/>
    <p:sldId id="276" r:id="rId18"/>
    <p:sldId id="267"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79811" autoAdjust="0"/>
  </p:normalViewPr>
  <p:slideViewPr>
    <p:cSldViewPr snapToGrid="0" snapToObjects="1">
      <p:cViewPr varScale="1">
        <p:scale>
          <a:sx n="107" d="100"/>
          <a:sy n="107" d="100"/>
        </p:scale>
        <p:origin x="-7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7261C-99CC-E34B-9151-7452EA6F1F99}" type="datetimeFigureOut">
              <a:rPr lang="en-US" smtClean="0"/>
              <a:t>04/02/2013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AA3CB-0D46-224C-A8D2-592875EFE946}" type="slidenum">
              <a:rPr lang="en-US" smtClean="0"/>
              <a:t>‹#›</a:t>
            </a:fld>
            <a:endParaRPr lang="en-US"/>
          </a:p>
        </p:txBody>
      </p:sp>
    </p:spTree>
    <p:extLst>
      <p:ext uri="{BB962C8B-B14F-4D97-AF65-F5344CB8AC3E}">
        <p14:creationId xmlns:p14="http://schemas.microsoft.com/office/powerpoint/2010/main" val="1409878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ibweb.anglia.ac.uk/referencing/harvard.htm" TargetMode="External"/><Relationship Id="rId4" Type="http://schemas.openxmlformats.org/officeDocument/2006/relationships/hyperlink" Target="http://owl.english.purdue.edu/owl/resource/560/02/"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hlinkClick r:id="rId3"/>
              </a:rPr>
              <a:t>http://web.ebscohost.com/</a:t>
            </a:r>
          </a:p>
          <a:p>
            <a:r>
              <a:rPr lang="en-US" dirty="0" smtClean="0">
                <a:hlinkClick r:id="rId3"/>
              </a:rPr>
              <a:t>search.proquest.com</a:t>
            </a:r>
          </a:p>
          <a:p>
            <a:r>
              <a:rPr lang="en-US" dirty="0" smtClean="0">
                <a:hlinkClick r:id="rId3"/>
              </a:rPr>
              <a:t>http://www.jstor.org/</a:t>
            </a:r>
          </a:p>
          <a:p>
            <a:r>
              <a:rPr lang="en-US" dirty="0" smtClean="0">
                <a:hlinkClick r:id="rId3"/>
              </a:rPr>
              <a:t>http://libweb.anglia.ac.uk/referencing/harvard.htm</a:t>
            </a:r>
            <a:endParaRPr lang="en-US" dirty="0" smtClean="0"/>
          </a:p>
          <a:p>
            <a:r>
              <a:rPr lang="en-US" dirty="0" smtClean="0">
                <a:hlinkClick r:id="rId4"/>
              </a:rPr>
              <a:t>http://owl.english.purdue.edu/owl/resource/560/02/</a:t>
            </a:r>
            <a:endParaRPr lang="en-US" dirty="0" smtClean="0"/>
          </a:p>
          <a:p>
            <a:r>
              <a:rPr lang="en-US" dirty="0" smtClean="0"/>
              <a:t>Using </a:t>
            </a:r>
            <a:r>
              <a:rPr lang="en-US" dirty="0" err="1" smtClean="0"/>
              <a:t>google</a:t>
            </a:r>
            <a:r>
              <a:rPr lang="en-US" dirty="0" smtClean="0"/>
              <a:t> scholar for citations</a:t>
            </a:r>
          </a:p>
          <a:p>
            <a:endParaRPr lang="en-US" dirty="0"/>
          </a:p>
        </p:txBody>
      </p:sp>
      <p:sp>
        <p:nvSpPr>
          <p:cNvPr id="4" name="Slide Number Placeholder 3"/>
          <p:cNvSpPr>
            <a:spLocks noGrp="1"/>
          </p:cNvSpPr>
          <p:nvPr>
            <p:ph type="sldNum" sz="quarter" idx="10"/>
          </p:nvPr>
        </p:nvSpPr>
        <p:spPr/>
        <p:txBody>
          <a:bodyPr/>
          <a:lstStyle/>
          <a:p>
            <a:fld id="{74AAA3CB-0D46-224C-A8D2-592875EFE946}" type="slidenum">
              <a:rPr lang="en-US" smtClean="0"/>
              <a:t>18</a:t>
            </a:fld>
            <a:endParaRPr lang="en-US"/>
          </a:p>
        </p:txBody>
      </p:sp>
    </p:spTree>
    <p:extLst>
      <p:ext uri="{BB962C8B-B14F-4D97-AF65-F5344CB8AC3E}">
        <p14:creationId xmlns:p14="http://schemas.microsoft.com/office/powerpoint/2010/main" val="349276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6E145752-430E-0A47-AC0C-74EA5E95F3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06F34DE4-0E51-C446-A646-71BD89212F8D}" type="datetimeFigureOut">
              <a:rPr lang="en-US" smtClean="0"/>
              <a:t>04/02/2013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34DE4-0E51-C446-A646-71BD89212F8D}" type="datetimeFigureOut">
              <a:rPr lang="en-US" smtClean="0"/>
              <a:t>04/02/2013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x-none"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x-none"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x-none"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x-none"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x-none"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x-none"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x-none"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x-none"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x-none"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x-none"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E145752-430E-0A47-AC0C-74EA5E95F3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x-none" smtClean="0"/>
              <a:t>Click to edit Master text styles</a:t>
            </a:r>
          </a:p>
        </p:txBody>
      </p:sp>
      <p:sp>
        <p:nvSpPr>
          <p:cNvPr id="4" name="Date Placeholder 3"/>
          <p:cNvSpPr>
            <a:spLocks noGrp="1"/>
          </p:cNvSpPr>
          <p:nvPr>
            <p:ph type="dt" sz="half" idx="10"/>
          </p:nvPr>
        </p:nvSpPr>
        <p:spPr/>
        <p:txBody>
          <a:body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45752-430E-0A47-AC0C-74EA5E95F3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x-none"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6F34DE4-0E51-C446-A646-71BD89212F8D}" type="datetimeFigureOut">
              <a:rPr lang="en-US" smtClean="0"/>
              <a:t>04/02/2013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45752-430E-0A47-AC0C-74EA5E95F3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x-none"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x-none"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06F34DE4-0E51-C446-A646-71BD89212F8D}" type="datetimeFigureOut">
              <a:rPr lang="en-US" smtClean="0"/>
              <a:t>04/02/2013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45752-430E-0A47-AC0C-74EA5E95F31B}"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06F34DE4-0E51-C446-A646-71BD89212F8D}" type="datetimeFigureOut">
              <a:rPr lang="en-US" smtClean="0"/>
              <a:t>04/02/2013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45752-430E-0A47-AC0C-74EA5E95F31B}"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6F34DE4-0E51-C446-A646-71BD89212F8D}" type="datetimeFigureOut">
              <a:rPr lang="en-US" smtClean="0"/>
              <a:t>04/02/2013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6E145752-430E-0A47-AC0C-74EA5E95F3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libweb.anglia.ac.uk/referencing/harvard.htm" TargetMode="External"/><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hyperlink" Target="http://scholar.google.co.uk/" TargetMode="External"/><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owl.english.purdue.edu/owl/resource/560/02/"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cG6fRHzVpNU" TargetMode="Externa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ritemyessay.co.uk/" TargetMode="Externa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turnitin.com/en_us/products/originalitycheck"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Plagiarism &amp; Referencing</a:t>
            </a:r>
            <a:endParaRPr lang="en-US" dirty="0"/>
          </a:p>
        </p:txBody>
      </p:sp>
      <p:sp>
        <p:nvSpPr>
          <p:cNvPr id="3" name="Subtitle 2"/>
          <p:cNvSpPr>
            <a:spLocks noGrp="1"/>
          </p:cNvSpPr>
          <p:nvPr>
            <p:ph type="subTitle" idx="1"/>
          </p:nvPr>
        </p:nvSpPr>
        <p:spPr/>
        <p:txBody>
          <a:bodyPr/>
          <a:lstStyle/>
          <a:p>
            <a:r>
              <a:rPr lang="en-US" dirty="0" smtClean="0"/>
              <a:t>Richard Galletly</a:t>
            </a:r>
            <a:r>
              <a:rPr lang="en-US" baseline="0" dirty="0" smtClean="0"/>
              <a:t> MBA PGCPP FHEA</a:t>
            </a:r>
            <a:endParaRPr lang="en-US" dirty="0"/>
          </a:p>
        </p:txBody>
      </p:sp>
      <p:sp>
        <p:nvSpPr>
          <p:cNvPr id="5" name="Rectangle 4"/>
          <p:cNvSpPr/>
          <p:nvPr/>
        </p:nvSpPr>
        <p:spPr>
          <a:xfrm>
            <a:off x="5024770" y="608360"/>
            <a:ext cx="3662030" cy="2031325"/>
          </a:xfrm>
          <a:prstGeom prst="rect">
            <a:avLst/>
          </a:prstGeom>
        </p:spPr>
        <p:txBody>
          <a:bodyPr wrap="square">
            <a:spAutoFit/>
          </a:bodyPr>
          <a:lstStyle/>
          <a:p>
            <a:r>
              <a:rPr lang="en-GB" dirty="0" smtClean="0">
                <a:latin typeface="+mj-lt"/>
                <a:cs typeface="Chalkduster"/>
              </a:rPr>
              <a:t>1. Understand what</a:t>
            </a:r>
            <a:r>
              <a:rPr lang="en-GB" baseline="0" dirty="0" smtClean="0">
                <a:latin typeface="+mj-lt"/>
                <a:cs typeface="Chalkduster"/>
              </a:rPr>
              <a:t> plagiarism is, and</a:t>
            </a:r>
            <a:r>
              <a:rPr lang="en-GB" dirty="0" smtClean="0">
                <a:latin typeface="+mj-lt"/>
                <a:cs typeface="Chalkduster"/>
              </a:rPr>
              <a:t> how to avoid it</a:t>
            </a:r>
          </a:p>
          <a:p>
            <a:endParaRPr lang="en-GB" baseline="0" dirty="0" smtClean="0">
              <a:latin typeface="+mj-lt"/>
              <a:cs typeface="Chalkduster"/>
            </a:endParaRPr>
          </a:p>
          <a:p>
            <a:r>
              <a:rPr lang="en-GB" dirty="0" smtClean="0">
                <a:latin typeface="+mj-lt"/>
                <a:cs typeface="Chalkduster"/>
              </a:rPr>
              <a:t>2. Know how to reference your materials</a:t>
            </a:r>
          </a:p>
          <a:p>
            <a:endParaRPr lang="en-GB" dirty="0" smtClean="0">
              <a:latin typeface="+mj-lt"/>
              <a:cs typeface="Chalkduster"/>
            </a:endParaRPr>
          </a:p>
          <a:p>
            <a:r>
              <a:rPr lang="en-GB" baseline="0" dirty="0" smtClean="0">
                <a:latin typeface="+mj-lt"/>
                <a:cs typeface="Chalkduster"/>
              </a:rPr>
              <a:t>3. Develop your own authorial</a:t>
            </a:r>
            <a:r>
              <a:rPr lang="en-GB" dirty="0" smtClean="0">
                <a:latin typeface="+mj-lt"/>
                <a:cs typeface="Chalkduster"/>
              </a:rPr>
              <a:t> </a:t>
            </a:r>
            <a:r>
              <a:rPr lang="en-GB" baseline="0" dirty="0" smtClean="0">
                <a:latin typeface="+mj-lt"/>
                <a:cs typeface="Chalkduster"/>
              </a:rPr>
              <a:t>voice</a:t>
            </a:r>
          </a:p>
        </p:txBody>
      </p:sp>
    </p:spTree>
    <p:extLst>
      <p:ext uri="{BB962C8B-B14F-4D97-AF65-F5344CB8AC3E}">
        <p14:creationId xmlns:p14="http://schemas.microsoft.com/office/powerpoint/2010/main" val="26649334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Your own voice in the essay</a:t>
            </a:r>
            <a:endParaRPr lang="en-US" dirty="0"/>
          </a:p>
        </p:txBody>
      </p:sp>
      <p:pic>
        <p:nvPicPr>
          <p:cNvPr id="4" name="Content Placeholder 3"/>
          <p:cNvPicPr>
            <a:picLocks noGrp="1" noChangeAspect="1"/>
          </p:cNvPicPr>
          <p:nvPr>
            <p:ph idx="1"/>
          </p:nvPr>
        </p:nvPicPr>
        <p:blipFill>
          <a:blip r:embed="rId2"/>
          <a:srcRect t="3784" b="3784"/>
          <a:stretch>
            <a:fillRect/>
          </a:stretch>
        </p:blipFill>
        <p:spPr>
          <a:xfrm>
            <a:off x="0" y="937419"/>
            <a:ext cx="9144000" cy="5071178"/>
          </a:xfrm>
        </p:spPr>
      </p:pic>
      <p:sp>
        <p:nvSpPr>
          <p:cNvPr id="5" name="TextBox 4"/>
          <p:cNvSpPr txBox="1"/>
          <p:nvPr/>
        </p:nvSpPr>
        <p:spPr>
          <a:xfrm>
            <a:off x="212548" y="5973290"/>
            <a:ext cx="8931452" cy="584776"/>
          </a:xfrm>
          <a:prstGeom prst="rect">
            <a:avLst/>
          </a:prstGeom>
          <a:noFill/>
        </p:spPr>
        <p:txBody>
          <a:bodyPr wrap="none" rtlCol="0">
            <a:spAutoFit/>
          </a:bodyPr>
          <a:lstStyle/>
          <a:p>
            <a:r>
              <a:rPr lang="en-US" sz="3200" dirty="0" smtClean="0"/>
              <a:t>Trying to stand out in a crowd of other people’s ideas?</a:t>
            </a:r>
            <a:endParaRPr lang="en-US" sz="3200" dirty="0"/>
          </a:p>
        </p:txBody>
      </p:sp>
    </p:spTree>
    <p:extLst>
      <p:ext uri="{BB962C8B-B14F-4D97-AF65-F5344CB8AC3E}">
        <p14:creationId xmlns:p14="http://schemas.microsoft.com/office/powerpoint/2010/main" val="2892345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995" y="605424"/>
            <a:ext cx="6185774" cy="5837493"/>
          </a:xfrm>
          <a:prstGeom prst="rect">
            <a:avLst/>
          </a:prstGeom>
        </p:spPr>
        <p:txBody>
          <a:bodyPr wrap="square">
            <a:spAutoFit/>
          </a:bodyPr>
          <a:lstStyle/>
          <a:p>
            <a:pPr indent="457200" algn="just"/>
            <a:r>
              <a:rPr lang="en-US" sz="2800" baseline="30000" dirty="0">
                <a:latin typeface="Chalkduster"/>
                <a:cs typeface="Chalkduster"/>
              </a:rPr>
              <a:t>Though students may be considered experts in the use of new technologies, including emerging learning technology such as </a:t>
            </a:r>
            <a:r>
              <a:rPr lang="en-US" sz="2800" baseline="30000" dirty="0" err="1">
                <a:latin typeface="Chalkduster"/>
                <a:cs typeface="Chalkduster"/>
              </a:rPr>
              <a:t>Youtube</a:t>
            </a:r>
            <a:r>
              <a:rPr lang="en-US" sz="2800" baseline="30000" dirty="0">
                <a:latin typeface="Chalkduster"/>
                <a:cs typeface="Chalkduster"/>
              </a:rPr>
              <a:t>, it is not known how best to implement this learning tool for optimal student learning</a:t>
            </a:r>
            <a:r>
              <a:rPr lang="en-US" sz="2800" baseline="30000" dirty="0" smtClean="0">
                <a:latin typeface="Chalkduster"/>
                <a:cs typeface="Chalkduster"/>
              </a:rPr>
              <a:t>.</a:t>
            </a:r>
          </a:p>
          <a:p>
            <a:pPr indent="457200" algn="just"/>
            <a:endParaRPr lang="en-US" sz="2800" baseline="30000" dirty="0">
              <a:latin typeface="Chalkduster"/>
              <a:cs typeface="Chalkduster"/>
            </a:endParaRPr>
          </a:p>
          <a:p>
            <a:pPr indent="457200" algn="just"/>
            <a:r>
              <a:rPr lang="en-US" sz="2800" baseline="30000" dirty="0">
                <a:latin typeface="Chalkduster"/>
                <a:cs typeface="Chalkduster"/>
              </a:rPr>
              <a:t>Not only does the design of these videos need to take into account the differing backgrounds of the students, the capacity of these students to recall the information presented, and to use this effectively to complete tasks should also be considered. This is known as the ‘cognitive load</a:t>
            </a:r>
            <a:r>
              <a:rPr lang="en-US" sz="2800" baseline="30000" dirty="0" smtClean="0">
                <a:latin typeface="Chalkduster"/>
                <a:cs typeface="Chalkduster"/>
              </a:rPr>
              <a:t>’, where </a:t>
            </a:r>
            <a:r>
              <a:rPr lang="en-US" sz="2800" baseline="30000" dirty="0">
                <a:latin typeface="Chalkduster"/>
                <a:cs typeface="Chalkduster"/>
              </a:rPr>
              <a:t>a lecture may cover a great deal of insights, information and detailed content, it has been argued that the video should be shorter and more casual in its </a:t>
            </a:r>
            <a:r>
              <a:rPr lang="en-US" sz="2800" baseline="30000" dirty="0" smtClean="0">
                <a:latin typeface="Chalkduster"/>
                <a:cs typeface="Chalkduster"/>
              </a:rPr>
              <a:t>design (</a:t>
            </a:r>
            <a:r>
              <a:rPr lang="en-US" sz="2800" baseline="30000" dirty="0" err="1" smtClean="0">
                <a:latin typeface="Chalkduster"/>
                <a:cs typeface="Chalkduster"/>
              </a:rPr>
              <a:t>Seery</a:t>
            </a:r>
            <a:r>
              <a:rPr lang="en-US" sz="2800" baseline="30000" dirty="0" smtClean="0">
                <a:latin typeface="Chalkduster"/>
                <a:cs typeface="Chalkduster"/>
              </a:rPr>
              <a:t> &amp; Donnelly, 2011 p670)</a:t>
            </a:r>
            <a:r>
              <a:rPr lang="en-US" sz="2800" baseline="30000" dirty="0">
                <a:latin typeface="Chalkduster"/>
                <a:cs typeface="Chalkduster"/>
              </a:rPr>
              <a:t>.</a:t>
            </a:r>
            <a:endParaRPr lang="en-US" sz="2800" dirty="0">
              <a:latin typeface="Chalkduster"/>
              <a:cs typeface="Chalkduster"/>
            </a:endParaRPr>
          </a:p>
        </p:txBody>
      </p:sp>
      <p:sp>
        <p:nvSpPr>
          <p:cNvPr id="5" name="Left Arrow 4"/>
          <p:cNvSpPr/>
          <p:nvPr/>
        </p:nvSpPr>
        <p:spPr>
          <a:xfrm>
            <a:off x="6667237" y="754391"/>
            <a:ext cx="2034806" cy="12842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My voice</a:t>
            </a:r>
            <a:endParaRPr lang="en-US" dirty="0"/>
          </a:p>
        </p:txBody>
      </p:sp>
      <p:sp>
        <p:nvSpPr>
          <p:cNvPr id="6" name="Left Arrow 5"/>
          <p:cNvSpPr/>
          <p:nvPr/>
        </p:nvSpPr>
        <p:spPr>
          <a:xfrm>
            <a:off x="6667237" y="4400521"/>
            <a:ext cx="2034806" cy="12842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Voice of S &amp; D</a:t>
            </a:r>
            <a:endParaRPr lang="en-US" dirty="0"/>
          </a:p>
        </p:txBody>
      </p:sp>
      <p:sp>
        <p:nvSpPr>
          <p:cNvPr id="7" name="Left Arrow 6"/>
          <p:cNvSpPr/>
          <p:nvPr/>
        </p:nvSpPr>
        <p:spPr>
          <a:xfrm>
            <a:off x="6667237" y="2671828"/>
            <a:ext cx="2034806" cy="12842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My voice</a:t>
            </a:r>
            <a:endParaRPr lang="en-US" dirty="0"/>
          </a:p>
        </p:txBody>
      </p:sp>
    </p:spTree>
    <p:extLst>
      <p:ext uri="{BB962C8B-B14F-4D97-AF65-F5344CB8AC3E}">
        <p14:creationId xmlns:p14="http://schemas.microsoft.com/office/powerpoint/2010/main" val="11139288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428"/>
            <a:ext cx="7313613" cy="868362"/>
          </a:xfrm>
        </p:spPr>
        <p:txBody>
          <a:bodyPr/>
          <a:lstStyle/>
          <a:p>
            <a:r>
              <a:rPr lang="en-US" dirty="0" smtClean="0"/>
              <a:t>Reporting on other sources</a:t>
            </a:r>
            <a:endParaRPr lang="en-US" dirty="0"/>
          </a:p>
        </p:txBody>
      </p:sp>
      <p:pic>
        <p:nvPicPr>
          <p:cNvPr id="4" name="Content Placeholder 3"/>
          <p:cNvPicPr>
            <a:picLocks noGrp="1" noChangeAspect="1"/>
          </p:cNvPicPr>
          <p:nvPr>
            <p:ph idx="1"/>
          </p:nvPr>
        </p:nvPicPr>
        <p:blipFill rotWithShape="1">
          <a:blip r:embed="rId2"/>
          <a:srcRect l="137" t="7438" r="43" b="4168"/>
          <a:stretch/>
        </p:blipFill>
        <p:spPr>
          <a:xfrm>
            <a:off x="0" y="675110"/>
            <a:ext cx="9144000" cy="5677149"/>
          </a:xfrm>
        </p:spPr>
      </p:pic>
      <p:sp>
        <p:nvSpPr>
          <p:cNvPr id="5" name="TextBox 4"/>
          <p:cNvSpPr txBox="1"/>
          <p:nvPr/>
        </p:nvSpPr>
        <p:spPr>
          <a:xfrm>
            <a:off x="2135825" y="6352259"/>
            <a:ext cx="5058972" cy="369332"/>
          </a:xfrm>
          <a:prstGeom prst="rect">
            <a:avLst/>
          </a:prstGeom>
          <a:noFill/>
        </p:spPr>
        <p:txBody>
          <a:bodyPr wrap="none" rtlCol="0">
            <a:spAutoFit/>
          </a:bodyPr>
          <a:lstStyle/>
          <a:p>
            <a:r>
              <a:rPr lang="en-US" dirty="0" smtClean="0"/>
              <a:t>Ken Hyland, 1999 -  Reporting verbs used in citations</a:t>
            </a:r>
            <a:endParaRPr lang="en-US" dirty="0"/>
          </a:p>
        </p:txBody>
      </p:sp>
    </p:spTree>
    <p:extLst>
      <p:ext uri="{BB962C8B-B14F-4D97-AF65-F5344CB8AC3E}">
        <p14:creationId xmlns:p14="http://schemas.microsoft.com/office/powerpoint/2010/main" val="18509258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826"/>
            <a:ext cx="7313613" cy="868362"/>
          </a:xfrm>
        </p:spPr>
        <p:txBody>
          <a:bodyPr/>
          <a:lstStyle/>
          <a:p>
            <a:r>
              <a:rPr lang="en-US" dirty="0" smtClean="0"/>
              <a:t>A conflicting maze</a:t>
            </a:r>
            <a:r>
              <a:rPr lang="en-US" baseline="0" dirty="0" smtClean="0"/>
              <a:t> of ideas</a:t>
            </a:r>
            <a:endParaRPr lang="en-US" dirty="0"/>
          </a:p>
        </p:txBody>
      </p:sp>
      <p:pic>
        <p:nvPicPr>
          <p:cNvPr id="4" name="Content Placeholder 3"/>
          <p:cNvPicPr>
            <a:picLocks noGrp="1" noChangeAspect="1"/>
          </p:cNvPicPr>
          <p:nvPr>
            <p:ph idx="1"/>
          </p:nvPr>
        </p:nvPicPr>
        <p:blipFill>
          <a:blip r:embed="rId2"/>
          <a:srcRect t="8364" b="8364"/>
          <a:stretch>
            <a:fillRect/>
          </a:stretch>
        </p:blipFill>
        <p:spPr>
          <a:xfrm>
            <a:off x="14271" y="827017"/>
            <a:ext cx="9144000" cy="5071178"/>
          </a:xfrm>
        </p:spPr>
      </p:pic>
      <p:sp>
        <p:nvSpPr>
          <p:cNvPr id="5" name="TextBox 4"/>
          <p:cNvSpPr txBox="1"/>
          <p:nvPr/>
        </p:nvSpPr>
        <p:spPr>
          <a:xfrm>
            <a:off x="116572" y="5898195"/>
            <a:ext cx="8927531" cy="954107"/>
          </a:xfrm>
          <a:prstGeom prst="rect">
            <a:avLst/>
          </a:prstGeom>
          <a:noFill/>
        </p:spPr>
        <p:txBody>
          <a:bodyPr wrap="square" rtlCol="0">
            <a:spAutoFit/>
          </a:bodyPr>
          <a:lstStyle/>
          <a:p>
            <a:pPr algn="ctr"/>
            <a:r>
              <a:rPr lang="en-US" sz="2800" dirty="0" smtClean="0"/>
              <a:t>Guide your reader through the concepts using rhetorical strategies (discussion/ argument/ evaluation/ criticism)</a:t>
            </a:r>
            <a:endParaRPr lang="en-US" sz="2800" dirty="0"/>
          </a:p>
        </p:txBody>
      </p:sp>
    </p:spTree>
    <p:extLst>
      <p:ext uri="{BB962C8B-B14F-4D97-AF65-F5344CB8AC3E}">
        <p14:creationId xmlns:p14="http://schemas.microsoft.com/office/powerpoint/2010/main" val="17557489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9322"/>
            <a:ext cx="7313613" cy="868362"/>
          </a:xfrm>
        </p:spPr>
        <p:txBody>
          <a:bodyPr/>
          <a:lstStyle/>
          <a:p>
            <a:r>
              <a:rPr lang="en-US" dirty="0" smtClean="0"/>
              <a:t>List of references</a:t>
            </a:r>
            <a:endParaRPr lang="en-US" dirty="0"/>
          </a:p>
        </p:txBody>
      </p:sp>
      <p:pic>
        <p:nvPicPr>
          <p:cNvPr id="4" name="Content Placeholder 3"/>
          <p:cNvPicPr>
            <a:picLocks noGrp="1" noChangeAspect="1"/>
          </p:cNvPicPr>
          <p:nvPr>
            <p:ph idx="1"/>
          </p:nvPr>
        </p:nvPicPr>
        <p:blipFill rotWithShape="1">
          <a:blip r:embed="rId2"/>
          <a:srcRect l="-466" r="90"/>
          <a:stretch/>
        </p:blipFill>
        <p:spPr>
          <a:xfrm>
            <a:off x="-42814" y="1086222"/>
            <a:ext cx="9219357" cy="5800316"/>
          </a:xfrm>
        </p:spPr>
      </p:pic>
    </p:spTree>
    <p:extLst>
      <p:ext uri="{BB962C8B-B14F-4D97-AF65-F5344CB8AC3E}">
        <p14:creationId xmlns:p14="http://schemas.microsoft.com/office/powerpoint/2010/main" val="10953475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149" y="57689"/>
            <a:ext cx="7313613" cy="868362"/>
          </a:xfrm>
        </p:spPr>
        <p:txBody>
          <a:bodyPr/>
          <a:lstStyle/>
          <a:p>
            <a:r>
              <a:rPr lang="en-US" baseline="0" dirty="0" smtClean="0"/>
              <a:t>Harvard Referencing Guide</a:t>
            </a:r>
            <a:endParaRPr lang="en-US" dirty="0"/>
          </a:p>
        </p:txBody>
      </p:sp>
      <p:pic>
        <p:nvPicPr>
          <p:cNvPr id="4" name="Content Placeholder 3"/>
          <p:cNvPicPr>
            <a:picLocks noGrp="1" noChangeAspect="1"/>
          </p:cNvPicPr>
          <p:nvPr>
            <p:ph idx="1"/>
          </p:nvPr>
        </p:nvPicPr>
        <p:blipFill>
          <a:blip r:embed="rId2"/>
          <a:srcRect t="862" b="862"/>
          <a:stretch>
            <a:fillRect/>
          </a:stretch>
        </p:blipFill>
        <p:spPr>
          <a:xfrm>
            <a:off x="0" y="1786822"/>
            <a:ext cx="9144000" cy="5071178"/>
          </a:xfrm>
        </p:spPr>
      </p:pic>
      <p:pic>
        <p:nvPicPr>
          <p:cNvPr id="5" name="Picture 4"/>
          <p:cNvPicPr>
            <a:picLocks noChangeAspect="1"/>
          </p:cNvPicPr>
          <p:nvPr/>
        </p:nvPicPr>
        <p:blipFill rotWithShape="1">
          <a:blip r:embed="rId3"/>
          <a:srcRect r="44915"/>
          <a:stretch/>
        </p:blipFill>
        <p:spPr>
          <a:xfrm>
            <a:off x="0" y="269842"/>
            <a:ext cx="2510670" cy="1283590"/>
          </a:xfrm>
          <a:prstGeom prst="rect">
            <a:avLst/>
          </a:prstGeom>
        </p:spPr>
      </p:pic>
      <p:sp>
        <p:nvSpPr>
          <p:cNvPr id="6" name="TextBox 5"/>
          <p:cNvSpPr txBox="1"/>
          <p:nvPr/>
        </p:nvSpPr>
        <p:spPr>
          <a:xfrm>
            <a:off x="3436689" y="911637"/>
            <a:ext cx="5438529" cy="646331"/>
          </a:xfrm>
          <a:prstGeom prst="rect">
            <a:avLst/>
          </a:prstGeom>
          <a:noFill/>
        </p:spPr>
        <p:txBody>
          <a:bodyPr wrap="square" rtlCol="0">
            <a:spAutoFit/>
          </a:bodyPr>
          <a:lstStyle/>
          <a:p>
            <a:r>
              <a:rPr lang="en-US" dirty="0" smtClean="0">
                <a:hlinkClick r:id="rId4"/>
              </a:rPr>
              <a:t>http://libweb.anglia.ac.uk/referencing/harvard.htm</a:t>
            </a:r>
            <a:endParaRPr lang="en-US" dirty="0" smtClean="0"/>
          </a:p>
          <a:p>
            <a:endParaRPr lang="en-US" dirty="0"/>
          </a:p>
        </p:txBody>
      </p:sp>
    </p:spTree>
    <p:extLst>
      <p:ext uri="{BB962C8B-B14F-4D97-AF65-F5344CB8AC3E}">
        <p14:creationId xmlns:p14="http://schemas.microsoft.com/office/powerpoint/2010/main" val="17694078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833"/>
            <a:ext cx="7313613" cy="868362"/>
          </a:xfrm>
        </p:spPr>
        <p:txBody>
          <a:bodyPr/>
          <a:lstStyle/>
          <a:p>
            <a:r>
              <a:rPr lang="en-US" dirty="0" smtClean="0"/>
              <a:t>Referencing an article</a:t>
            </a:r>
            <a:endParaRPr lang="en-US" dirty="0"/>
          </a:p>
        </p:txBody>
      </p:sp>
      <p:pic>
        <p:nvPicPr>
          <p:cNvPr id="4" name="Content Placeholder 3"/>
          <p:cNvPicPr>
            <a:picLocks noGrp="1" noChangeAspect="1"/>
          </p:cNvPicPr>
          <p:nvPr>
            <p:ph idx="1"/>
          </p:nvPr>
        </p:nvPicPr>
        <p:blipFill rotWithShape="1">
          <a:blip r:embed="rId2"/>
          <a:srcRect l="134" r="-138"/>
          <a:stretch/>
        </p:blipFill>
        <p:spPr>
          <a:xfrm>
            <a:off x="0" y="800217"/>
            <a:ext cx="9144000" cy="6081281"/>
          </a:xfrm>
        </p:spPr>
      </p:pic>
      <p:cxnSp>
        <p:nvCxnSpPr>
          <p:cNvPr id="6" name="Straight Arrow Connector 5"/>
          <p:cNvCxnSpPr/>
          <p:nvPr/>
        </p:nvCxnSpPr>
        <p:spPr>
          <a:xfrm>
            <a:off x="914400" y="4848581"/>
            <a:ext cx="1308012" cy="62050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9791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7" y="486985"/>
            <a:ext cx="7313613" cy="868362"/>
          </a:xfrm>
        </p:spPr>
        <p:txBody>
          <a:bodyPr/>
          <a:lstStyle/>
          <a:p>
            <a:r>
              <a:rPr lang="en-US" dirty="0" smtClean="0"/>
              <a:t>Finding citations using</a:t>
            </a:r>
            <a:endParaRPr lang="en-US" dirty="0"/>
          </a:p>
        </p:txBody>
      </p:sp>
      <p:pic>
        <p:nvPicPr>
          <p:cNvPr id="4" name="Content Placeholder 3"/>
          <p:cNvPicPr>
            <a:picLocks noGrp="1" noChangeAspect="1"/>
          </p:cNvPicPr>
          <p:nvPr>
            <p:ph idx="1"/>
          </p:nvPr>
        </p:nvPicPr>
        <p:blipFill rotWithShape="1">
          <a:blip r:embed="rId2"/>
          <a:srcRect t="-954" b="-376"/>
          <a:stretch/>
        </p:blipFill>
        <p:spPr>
          <a:xfrm>
            <a:off x="302723" y="2035394"/>
            <a:ext cx="8485908" cy="1657589"/>
          </a:xfrm>
        </p:spPr>
      </p:pic>
      <p:pic>
        <p:nvPicPr>
          <p:cNvPr id="5" name="Picture 4"/>
          <p:cNvPicPr>
            <a:picLocks noChangeAspect="1"/>
          </p:cNvPicPr>
          <p:nvPr/>
        </p:nvPicPr>
        <p:blipFill>
          <a:blip r:embed="rId3"/>
          <a:stretch>
            <a:fillRect/>
          </a:stretch>
        </p:blipFill>
        <p:spPr>
          <a:xfrm>
            <a:off x="1446213" y="3835400"/>
            <a:ext cx="6781800" cy="3022600"/>
          </a:xfrm>
          <a:prstGeom prst="rect">
            <a:avLst/>
          </a:prstGeom>
        </p:spPr>
      </p:pic>
      <p:pic>
        <p:nvPicPr>
          <p:cNvPr id="6" name="Picture 5"/>
          <p:cNvPicPr>
            <a:picLocks noChangeAspect="1"/>
          </p:cNvPicPr>
          <p:nvPr/>
        </p:nvPicPr>
        <p:blipFill>
          <a:blip r:embed="rId4"/>
          <a:stretch>
            <a:fillRect/>
          </a:stretch>
        </p:blipFill>
        <p:spPr>
          <a:xfrm>
            <a:off x="6768257" y="158732"/>
            <a:ext cx="2049237" cy="1762947"/>
          </a:xfrm>
          <a:prstGeom prst="rect">
            <a:avLst/>
          </a:prstGeom>
        </p:spPr>
      </p:pic>
      <p:cxnSp>
        <p:nvCxnSpPr>
          <p:cNvPr id="8" name="Straight Arrow Connector 7"/>
          <p:cNvCxnSpPr/>
          <p:nvPr/>
        </p:nvCxnSpPr>
        <p:spPr>
          <a:xfrm>
            <a:off x="4906625" y="3692983"/>
            <a:ext cx="0" cy="1948091"/>
          </a:xfrm>
          <a:prstGeom prst="straightConnector1">
            <a:avLst/>
          </a:prstGeom>
          <a:ln w="19050" cmpd="sng">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370424" y="1355347"/>
            <a:ext cx="2781756" cy="369332"/>
          </a:xfrm>
          <a:prstGeom prst="rect">
            <a:avLst/>
          </a:prstGeom>
        </p:spPr>
        <p:txBody>
          <a:bodyPr wrap="none">
            <a:spAutoFit/>
          </a:bodyPr>
          <a:lstStyle/>
          <a:p>
            <a:r>
              <a:rPr lang="en-US" dirty="0" smtClean="0">
                <a:hlinkClick r:id="rId5"/>
              </a:rPr>
              <a:t>http://scholar.google.co.uk/</a:t>
            </a:r>
            <a:r>
              <a:rPr lang="en-US" dirty="0" smtClean="0"/>
              <a:t> </a:t>
            </a:r>
            <a:endParaRPr lang="en-US" dirty="0"/>
          </a:p>
        </p:txBody>
      </p:sp>
    </p:spTree>
    <p:extLst>
      <p:ext uri="{BB962C8B-B14F-4D97-AF65-F5344CB8AC3E}">
        <p14:creationId xmlns:p14="http://schemas.microsoft.com/office/powerpoint/2010/main" val="27205610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18475"/>
          <a:stretch/>
        </p:blipFill>
        <p:spPr>
          <a:xfrm>
            <a:off x="7006" y="61"/>
            <a:ext cx="9136994" cy="5995173"/>
          </a:xfrm>
        </p:spPr>
      </p:pic>
      <p:sp>
        <p:nvSpPr>
          <p:cNvPr id="5" name="TextBox 4"/>
          <p:cNvSpPr txBox="1"/>
          <p:nvPr/>
        </p:nvSpPr>
        <p:spPr>
          <a:xfrm>
            <a:off x="115448" y="6049274"/>
            <a:ext cx="8989209" cy="400110"/>
          </a:xfrm>
          <a:prstGeom prst="rect">
            <a:avLst/>
          </a:prstGeom>
          <a:noFill/>
        </p:spPr>
        <p:txBody>
          <a:bodyPr wrap="none" rtlCol="0">
            <a:spAutoFit/>
          </a:bodyPr>
          <a:lstStyle/>
          <a:p>
            <a:r>
              <a:rPr lang="en-US" sz="2000" dirty="0" smtClean="0"/>
              <a:t>According to Jones (1998), APA style is a difficult citation format for first-time learners.</a:t>
            </a:r>
            <a:endParaRPr lang="en-US" sz="2000" dirty="0"/>
          </a:p>
        </p:txBody>
      </p:sp>
      <p:sp>
        <p:nvSpPr>
          <p:cNvPr id="6" name="Rectangle 5"/>
          <p:cNvSpPr/>
          <p:nvPr/>
        </p:nvSpPr>
        <p:spPr>
          <a:xfrm>
            <a:off x="1733936" y="6396225"/>
            <a:ext cx="5853224" cy="369332"/>
          </a:xfrm>
          <a:prstGeom prst="rect">
            <a:avLst/>
          </a:prstGeom>
        </p:spPr>
        <p:txBody>
          <a:bodyPr wrap="square">
            <a:spAutoFit/>
          </a:bodyPr>
          <a:lstStyle/>
          <a:p>
            <a:r>
              <a:rPr lang="en-US" dirty="0" smtClean="0">
                <a:hlinkClick r:id="rId4"/>
              </a:rPr>
              <a:t>http://owl.english.purdue.edu/owl/resource/560/02/</a:t>
            </a:r>
            <a:endParaRPr lang="en-US" dirty="0" smtClean="0"/>
          </a:p>
        </p:txBody>
      </p:sp>
    </p:spTree>
    <p:extLst>
      <p:ext uri="{BB962C8B-B14F-4D97-AF65-F5344CB8AC3E}">
        <p14:creationId xmlns:p14="http://schemas.microsoft.com/office/powerpoint/2010/main" val="24063117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29" y="0"/>
            <a:ext cx="9471657" cy="868362"/>
          </a:xfrm>
        </p:spPr>
        <p:txBody>
          <a:bodyPr/>
          <a:lstStyle/>
          <a:p>
            <a:r>
              <a:rPr lang="en-US" sz="3200" dirty="0" smtClean="0"/>
              <a:t>Should major companies take Fair Trade seriously?</a:t>
            </a:r>
            <a:endParaRPr lang="en-US" sz="3200" dirty="0"/>
          </a:p>
        </p:txBody>
      </p:sp>
      <p:pic>
        <p:nvPicPr>
          <p:cNvPr id="4" name="Content Placeholder 3"/>
          <p:cNvPicPr>
            <a:picLocks noGrp="1" noChangeAspect="1"/>
          </p:cNvPicPr>
          <p:nvPr>
            <p:ph idx="1"/>
          </p:nvPr>
        </p:nvPicPr>
        <p:blipFill>
          <a:blip r:embed="rId2"/>
          <a:srcRect t="-5688" b="-5688"/>
          <a:stretch>
            <a:fillRect/>
          </a:stretch>
        </p:blipFill>
        <p:spPr>
          <a:xfrm>
            <a:off x="0" y="742639"/>
            <a:ext cx="9145588" cy="5029721"/>
          </a:xfrm>
        </p:spPr>
      </p:pic>
      <p:sp>
        <p:nvSpPr>
          <p:cNvPr id="5" name="TextBox 4"/>
          <p:cNvSpPr txBox="1"/>
          <p:nvPr/>
        </p:nvSpPr>
        <p:spPr>
          <a:xfrm>
            <a:off x="29022" y="5697098"/>
            <a:ext cx="9235671" cy="1200328"/>
          </a:xfrm>
          <a:prstGeom prst="rect">
            <a:avLst/>
          </a:prstGeom>
          <a:noFill/>
        </p:spPr>
        <p:txBody>
          <a:bodyPr wrap="none" rtlCol="0">
            <a:spAutoFit/>
          </a:bodyPr>
          <a:lstStyle/>
          <a:p>
            <a:r>
              <a:rPr lang="en-US" sz="2400" dirty="0" smtClean="0"/>
              <a:t>Read &gt; </a:t>
            </a:r>
            <a:r>
              <a:rPr lang="en-US" sz="2400" dirty="0" err="1" smtClean="0"/>
              <a:t>Summarise</a:t>
            </a:r>
            <a:r>
              <a:rPr lang="en-US" sz="2400" dirty="0" smtClean="0"/>
              <a:t> &gt; Discuss, Reflect, Critically Evaluate &gt; Write (&amp; Cite!)</a:t>
            </a:r>
          </a:p>
          <a:p>
            <a:pPr marL="342900" indent="-342900">
              <a:buFontTx/>
              <a:buChar char="-"/>
            </a:pPr>
            <a:r>
              <a:rPr lang="en-US" sz="2400" dirty="0" smtClean="0"/>
              <a:t>a wide possibility of different answers will prevent plagiarism;</a:t>
            </a:r>
          </a:p>
          <a:p>
            <a:pPr marL="342900" indent="-342900">
              <a:buFontTx/>
              <a:buChar char="-"/>
            </a:pPr>
            <a:r>
              <a:rPr lang="en-US" sz="2400" dirty="0" smtClean="0"/>
              <a:t>Include your experiences, research your own examples and cases</a:t>
            </a:r>
            <a:endParaRPr lang="en-US" sz="2400" dirty="0"/>
          </a:p>
        </p:txBody>
      </p:sp>
    </p:spTree>
    <p:extLst>
      <p:ext uri="{BB962C8B-B14F-4D97-AF65-F5344CB8AC3E}">
        <p14:creationId xmlns:p14="http://schemas.microsoft.com/office/powerpoint/2010/main" val="6624987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20" y="69057"/>
            <a:ext cx="9042980" cy="868362"/>
          </a:xfrm>
        </p:spPr>
        <p:txBody>
          <a:bodyPr>
            <a:normAutofit/>
          </a:bodyPr>
          <a:lstStyle/>
          <a:p>
            <a:r>
              <a:rPr lang="en-US" dirty="0" smtClean="0"/>
              <a:t>Kidnapper–</a:t>
            </a:r>
            <a:r>
              <a:rPr lang="en-US" dirty="0" err="1" smtClean="0"/>
              <a:t>Plagiarius</a:t>
            </a:r>
            <a:r>
              <a:rPr lang="en-US" dirty="0" smtClean="0"/>
              <a:t>–Literary theft</a:t>
            </a:r>
            <a:endParaRPr lang="en-US" dirty="0"/>
          </a:p>
        </p:txBody>
      </p:sp>
      <p:pic>
        <p:nvPicPr>
          <p:cNvPr id="4" name="Content Placeholder 3"/>
          <p:cNvPicPr>
            <a:picLocks noGrp="1" noChangeAspect="1"/>
          </p:cNvPicPr>
          <p:nvPr>
            <p:ph idx="1"/>
          </p:nvPr>
        </p:nvPicPr>
        <p:blipFill rotWithShape="1">
          <a:blip r:embed="rId2"/>
          <a:srcRect l="-60287" r="-60287"/>
          <a:stretch/>
        </p:blipFill>
        <p:spPr>
          <a:xfrm>
            <a:off x="810874" y="937418"/>
            <a:ext cx="7671962" cy="5286833"/>
          </a:xfrm>
        </p:spPr>
      </p:pic>
      <p:sp>
        <p:nvSpPr>
          <p:cNvPr id="5" name="TextBox 4"/>
          <p:cNvSpPr txBox="1"/>
          <p:nvPr/>
        </p:nvSpPr>
        <p:spPr>
          <a:xfrm>
            <a:off x="810874" y="6224252"/>
            <a:ext cx="7417139" cy="523220"/>
          </a:xfrm>
          <a:prstGeom prst="rect">
            <a:avLst/>
          </a:prstGeom>
          <a:noFill/>
        </p:spPr>
        <p:txBody>
          <a:bodyPr wrap="none" rtlCol="0">
            <a:spAutoFit/>
          </a:bodyPr>
          <a:lstStyle/>
          <a:p>
            <a:r>
              <a:rPr lang="en-US" sz="2800" dirty="0" smtClean="0"/>
              <a:t>They have kidnapped my words! – Martial, 103 AD</a:t>
            </a:r>
            <a:endParaRPr lang="en-US" sz="2800" dirty="0"/>
          </a:p>
        </p:txBody>
      </p:sp>
    </p:spTree>
    <p:extLst>
      <p:ext uri="{BB962C8B-B14F-4D97-AF65-F5344CB8AC3E}">
        <p14:creationId xmlns:p14="http://schemas.microsoft.com/office/powerpoint/2010/main" val="1821961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342"/>
            <a:ext cx="9144000" cy="868362"/>
          </a:xfrm>
        </p:spPr>
        <p:txBody>
          <a:bodyPr/>
          <a:lstStyle/>
          <a:p>
            <a:r>
              <a:rPr lang="en-US" dirty="0" smtClean="0"/>
              <a:t>Plagiarism–a strategy for success?</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7" name="Rectangle 6"/>
          <p:cNvSpPr/>
          <p:nvPr/>
        </p:nvSpPr>
        <p:spPr>
          <a:xfrm>
            <a:off x="3188888" y="6488668"/>
            <a:ext cx="3083709" cy="369332"/>
          </a:xfrm>
          <a:prstGeom prst="rect">
            <a:avLst/>
          </a:prstGeom>
        </p:spPr>
        <p:txBody>
          <a:bodyPr wrap="none">
            <a:spAutoFit/>
          </a:bodyPr>
          <a:lstStyle/>
          <a:p>
            <a:r>
              <a:rPr lang="en-US" dirty="0" smtClean="0">
                <a:hlinkClick r:id="rId2"/>
              </a:rPr>
              <a:t>http://youtu.be/cG6fRHzVpNU</a:t>
            </a:r>
            <a:endParaRPr lang="en-US" dirty="0" smtClean="0"/>
          </a:p>
        </p:txBody>
      </p:sp>
      <p:pic>
        <p:nvPicPr>
          <p:cNvPr id="8" name="Picture 7"/>
          <p:cNvPicPr>
            <a:picLocks noChangeAspect="1"/>
          </p:cNvPicPr>
          <p:nvPr/>
        </p:nvPicPr>
        <p:blipFill rotWithShape="1">
          <a:blip r:embed="rId3"/>
          <a:srcRect/>
          <a:stretch/>
        </p:blipFill>
        <p:spPr>
          <a:xfrm>
            <a:off x="959897" y="1157929"/>
            <a:ext cx="7224823" cy="4816550"/>
          </a:xfrm>
          <a:prstGeom prst="rect">
            <a:avLst/>
          </a:prstGeom>
        </p:spPr>
      </p:pic>
      <p:sp>
        <p:nvSpPr>
          <p:cNvPr id="9" name="TextBox 8"/>
          <p:cNvSpPr txBox="1"/>
          <p:nvPr/>
        </p:nvSpPr>
        <p:spPr>
          <a:xfrm>
            <a:off x="1255518" y="5998588"/>
            <a:ext cx="6874899" cy="461665"/>
          </a:xfrm>
          <a:prstGeom prst="rect">
            <a:avLst/>
          </a:prstGeom>
          <a:noFill/>
        </p:spPr>
        <p:txBody>
          <a:bodyPr wrap="none" rtlCol="0">
            <a:spAutoFit/>
          </a:bodyPr>
          <a:lstStyle/>
          <a:p>
            <a:r>
              <a:rPr lang="en-US" sz="2400" dirty="0" err="1" smtClean="0"/>
              <a:t>Milli</a:t>
            </a:r>
            <a:r>
              <a:rPr lang="en-US" sz="2400" dirty="0" smtClean="0"/>
              <a:t> </a:t>
            </a:r>
            <a:r>
              <a:rPr lang="en-US" sz="2400" dirty="0" err="1" smtClean="0"/>
              <a:t>Vanilli</a:t>
            </a:r>
            <a:r>
              <a:rPr lang="en-US" sz="2400" dirty="0" smtClean="0"/>
              <a:t> – Grammy winners, ‘best new artists’ 1990</a:t>
            </a:r>
            <a:endParaRPr lang="en-US" sz="2400" dirty="0"/>
          </a:p>
        </p:txBody>
      </p:sp>
      <p:sp>
        <p:nvSpPr>
          <p:cNvPr id="10" name="TextBox 9"/>
          <p:cNvSpPr txBox="1"/>
          <p:nvPr/>
        </p:nvSpPr>
        <p:spPr>
          <a:xfrm>
            <a:off x="7544161" y="5606534"/>
            <a:ext cx="586256" cy="369332"/>
          </a:xfrm>
          <a:prstGeom prst="rect">
            <a:avLst/>
          </a:prstGeom>
          <a:noFill/>
        </p:spPr>
        <p:txBody>
          <a:bodyPr wrap="none" rtlCol="0">
            <a:spAutoFit/>
          </a:bodyPr>
          <a:lstStyle/>
          <a:p>
            <a:r>
              <a:rPr lang="en-US" dirty="0" smtClean="0"/>
              <a:t>FAB</a:t>
            </a:r>
            <a:endParaRPr lang="en-US" dirty="0"/>
          </a:p>
        </p:txBody>
      </p:sp>
      <p:sp>
        <p:nvSpPr>
          <p:cNvPr id="11" name="TextBox 10"/>
          <p:cNvSpPr txBox="1"/>
          <p:nvPr/>
        </p:nvSpPr>
        <p:spPr>
          <a:xfrm>
            <a:off x="1801872" y="5606534"/>
            <a:ext cx="645655" cy="369332"/>
          </a:xfrm>
          <a:prstGeom prst="rect">
            <a:avLst/>
          </a:prstGeom>
          <a:noFill/>
        </p:spPr>
        <p:txBody>
          <a:bodyPr wrap="none" rtlCol="0">
            <a:spAutoFit/>
          </a:bodyPr>
          <a:lstStyle/>
          <a:p>
            <a:r>
              <a:rPr lang="en-US" dirty="0" smtClean="0"/>
              <a:t>ROB</a:t>
            </a:r>
            <a:endParaRPr lang="en-US" dirty="0"/>
          </a:p>
        </p:txBody>
      </p:sp>
    </p:spTree>
    <p:extLst>
      <p:ext uri="{BB962C8B-B14F-4D97-AF65-F5344CB8AC3E}">
        <p14:creationId xmlns:p14="http://schemas.microsoft.com/office/powerpoint/2010/main" val="1198414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493"/>
            <a:ext cx="7313613" cy="868362"/>
          </a:xfrm>
        </p:spPr>
        <p:txBody>
          <a:bodyPr/>
          <a:lstStyle/>
          <a:p>
            <a:r>
              <a:rPr lang="en-US" dirty="0" smtClean="0"/>
              <a:t>Know your enemy</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hlinkClick r:id="rId2"/>
            </a:endParaRPr>
          </a:p>
        </p:txBody>
      </p:sp>
      <p:pic>
        <p:nvPicPr>
          <p:cNvPr id="4" name="Picture 3"/>
          <p:cNvPicPr>
            <a:picLocks noChangeAspect="1"/>
          </p:cNvPicPr>
          <p:nvPr/>
        </p:nvPicPr>
        <p:blipFill rotWithShape="1">
          <a:blip r:embed="rId3"/>
          <a:srcRect b="30344"/>
          <a:stretch/>
        </p:blipFill>
        <p:spPr>
          <a:xfrm>
            <a:off x="0" y="1253185"/>
            <a:ext cx="9144000" cy="4622829"/>
          </a:xfrm>
          <a:prstGeom prst="rect">
            <a:avLst/>
          </a:prstGeom>
        </p:spPr>
      </p:pic>
      <p:sp>
        <p:nvSpPr>
          <p:cNvPr id="5" name="Rectangle 4"/>
          <p:cNvSpPr/>
          <p:nvPr/>
        </p:nvSpPr>
        <p:spPr>
          <a:xfrm>
            <a:off x="2900681" y="6346848"/>
            <a:ext cx="3313728" cy="369332"/>
          </a:xfrm>
          <a:prstGeom prst="rect">
            <a:avLst/>
          </a:prstGeom>
        </p:spPr>
        <p:txBody>
          <a:bodyPr wrap="none">
            <a:spAutoFit/>
          </a:bodyPr>
          <a:lstStyle/>
          <a:p>
            <a:r>
              <a:rPr lang="en-US" dirty="0" smtClean="0">
                <a:hlinkClick r:id="rId2"/>
              </a:rPr>
              <a:t>http://www.writemyessay.co.uk/</a:t>
            </a:r>
            <a:endParaRPr lang="en-US" dirty="0" smtClean="0"/>
          </a:p>
        </p:txBody>
      </p:sp>
      <p:sp>
        <p:nvSpPr>
          <p:cNvPr id="6" name="TextBox 5"/>
          <p:cNvSpPr txBox="1"/>
          <p:nvPr/>
        </p:nvSpPr>
        <p:spPr>
          <a:xfrm>
            <a:off x="1205070" y="5820060"/>
            <a:ext cx="7194940" cy="523220"/>
          </a:xfrm>
          <a:prstGeom prst="rect">
            <a:avLst/>
          </a:prstGeom>
          <a:noFill/>
        </p:spPr>
        <p:txBody>
          <a:bodyPr wrap="none" rtlCol="0">
            <a:spAutoFit/>
          </a:bodyPr>
          <a:lstStyle/>
          <a:p>
            <a:r>
              <a:rPr lang="en-US" sz="2800" dirty="0" smtClean="0"/>
              <a:t>‘Guaranteed’ Undergraduate 1</a:t>
            </a:r>
            <a:r>
              <a:rPr lang="en-US" sz="2800" baseline="30000" dirty="0" smtClean="0"/>
              <a:t>st</a:t>
            </a:r>
            <a:r>
              <a:rPr lang="en-US" sz="2800" dirty="0"/>
              <a:t>:</a:t>
            </a:r>
            <a:r>
              <a:rPr lang="en-US" sz="2800" dirty="0" smtClean="0"/>
              <a:t> £460.  Tempted?</a:t>
            </a:r>
            <a:endParaRPr lang="en-US" sz="2800" dirty="0"/>
          </a:p>
        </p:txBody>
      </p:sp>
    </p:spTree>
    <p:extLst>
      <p:ext uri="{BB962C8B-B14F-4D97-AF65-F5344CB8AC3E}">
        <p14:creationId xmlns:p14="http://schemas.microsoft.com/office/powerpoint/2010/main" val="882470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27" y="486985"/>
            <a:ext cx="7313613" cy="868362"/>
          </a:xfrm>
        </p:spPr>
        <p:txBody>
          <a:bodyPr/>
          <a:lstStyle/>
          <a:p>
            <a:r>
              <a:rPr lang="en-US" baseline="0" dirty="0" smtClean="0"/>
              <a:t>Plagiarism detection: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431" y="1574612"/>
            <a:ext cx="9205564" cy="4197505"/>
          </a:xfrm>
          <a:prstGeom prst="rect">
            <a:avLst/>
          </a:prstGeom>
        </p:spPr>
      </p:pic>
      <p:pic>
        <p:nvPicPr>
          <p:cNvPr id="5" name="Picture 4">
            <a:hlinkClick r:id="rId3"/>
          </p:cNvPr>
          <p:cNvPicPr>
            <a:picLocks noChangeAspect="1"/>
          </p:cNvPicPr>
          <p:nvPr/>
        </p:nvPicPr>
        <p:blipFill>
          <a:blip r:embed="rId4"/>
          <a:stretch>
            <a:fillRect/>
          </a:stretch>
        </p:blipFill>
        <p:spPr>
          <a:xfrm>
            <a:off x="5807947" y="560961"/>
            <a:ext cx="2917549" cy="927072"/>
          </a:xfrm>
          <a:prstGeom prst="rect">
            <a:avLst/>
          </a:prstGeom>
        </p:spPr>
      </p:pic>
    </p:spTree>
    <p:extLst>
      <p:ext uri="{BB962C8B-B14F-4D97-AF65-F5344CB8AC3E}">
        <p14:creationId xmlns:p14="http://schemas.microsoft.com/office/powerpoint/2010/main" val="2120997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68" y="257923"/>
            <a:ext cx="8061837" cy="868362"/>
          </a:xfrm>
        </p:spPr>
        <p:txBody>
          <a:bodyPr/>
          <a:lstStyle/>
          <a:p>
            <a:r>
              <a:rPr lang="en-US" dirty="0" smtClean="0"/>
              <a:t>Students’ reasons for plagiarism</a:t>
            </a:r>
            <a:endParaRPr lang="en-US" dirty="0"/>
          </a:p>
        </p:txBody>
      </p:sp>
      <p:pic>
        <p:nvPicPr>
          <p:cNvPr id="4" name="Content Placeholder 3"/>
          <p:cNvPicPr>
            <a:picLocks noGrp="1" noChangeAspect="1"/>
          </p:cNvPicPr>
          <p:nvPr>
            <p:ph idx="1"/>
          </p:nvPr>
        </p:nvPicPr>
        <p:blipFill>
          <a:blip r:embed="rId2"/>
          <a:srcRect t="2307" b="2307"/>
          <a:stretch>
            <a:fillRect/>
          </a:stretch>
        </p:blipFill>
        <p:spPr>
          <a:xfrm>
            <a:off x="0" y="1126285"/>
            <a:ext cx="9144000" cy="5071178"/>
          </a:xfrm>
        </p:spPr>
      </p:pic>
      <p:sp>
        <p:nvSpPr>
          <p:cNvPr id="5" name="TextBox 4"/>
          <p:cNvSpPr txBox="1"/>
          <p:nvPr/>
        </p:nvSpPr>
        <p:spPr>
          <a:xfrm>
            <a:off x="3844297" y="6323399"/>
            <a:ext cx="1281120" cy="369332"/>
          </a:xfrm>
          <a:prstGeom prst="rect">
            <a:avLst/>
          </a:prstGeom>
          <a:noFill/>
        </p:spPr>
        <p:txBody>
          <a:bodyPr wrap="none" rtlCol="0">
            <a:spAutoFit/>
          </a:bodyPr>
          <a:lstStyle/>
          <a:p>
            <a:r>
              <a:rPr lang="en-US" dirty="0" smtClean="0"/>
              <a:t>Ellery, 2008</a:t>
            </a:r>
            <a:endParaRPr lang="en-US" dirty="0"/>
          </a:p>
        </p:txBody>
      </p:sp>
    </p:spTree>
    <p:extLst>
      <p:ext uri="{BB962C8B-B14F-4D97-AF65-F5344CB8AC3E}">
        <p14:creationId xmlns:p14="http://schemas.microsoft.com/office/powerpoint/2010/main" val="1421369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26" y="184497"/>
            <a:ext cx="8652048" cy="868362"/>
          </a:xfrm>
        </p:spPr>
        <p:txBody>
          <a:bodyPr>
            <a:normAutofit/>
          </a:bodyPr>
          <a:lstStyle/>
          <a:p>
            <a:r>
              <a:rPr lang="en-US" dirty="0" smtClean="0"/>
              <a:t>Fair punishment? or imposed values?</a:t>
            </a:r>
            <a:endParaRPr lang="en-US" dirty="0"/>
          </a:p>
        </p:txBody>
      </p:sp>
      <p:pic>
        <p:nvPicPr>
          <p:cNvPr id="4" name="Content Placeholder 3"/>
          <p:cNvPicPr>
            <a:picLocks noGrp="1" noChangeAspect="1"/>
          </p:cNvPicPr>
          <p:nvPr>
            <p:ph idx="1"/>
          </p:nvPr>
        </p:nvPicPr>
        <p:blipFill>
          <a:blip r:embed="rId2"/>
          <a:srcRect l="-15775" r="-15775"/>
          <a:stretch>
            <a:fillRect/>
          </a:stretch>
        </p:blipFill>
        <p:spPr>
          <a:xfrm>
            <a:off x="1961522" y="2791078"/>
            <a:ext cx="5521937" cy="3062415"/>
          </a:xfrm>
        </p:spPr>
      </p:pic>
      <p:sp>
        <p:nvSpPr>
          <p:cNvPr id="6" name="Rectangle 5"/>
          <p:cNvSpPr/>
          <p:nvPr/>
        </p:nvSpPr>
        <p:spPr>
          <a:xfrm>
            <a:off x="725982" y="6111970"/>
            <a:ext cx="8418018" cy="461665"/>
          </a:xfrm>
          <a:prstGeom prst="rect">
            <a:avLst/>
          </a:prstGeom>
        </p:spPr>
        <p:txBody>
          <a:bodyPr wrap="square">
            <a:spAutoFit/>
          </a:bodyPr>
          <a:lstStyle/>
          <a:p>
            <a:r>
              <a:rPr lang="en-US" sz="3600" baseline="30000" dirty="0" smtClean="0"/>
              <a:t>Cultural differences: perceptions of what is fair &amp; acceptable?</a:t>
            </a:r>
            <a:endParaRPr lang="en-US" sz="3600" dirty="0"/>
          </a:p>
        </p:txBody>
      </p:sp>
      <p:sp>
        <p:nvSpPr>
          <p:cNvPr id="7" name="TextBox 6"/>
          <p:cNvSpPr txBox="1"/>
          <p:nvPr/>
        </p:nvSpPr>
        <p:spPr>
          <a:xfrm>
            <a:off x="295327" y="1025440"/>
            <a:ext cx="8652047" cy="1569660"/>
          </a:xfrm>
          <a:prstGeom prst="rect">
            <a:avLst/>
          </a:prstGeom>
          <a:noFill/>
        </p:spPr>
        <p:txBody>
          <a:bodyPr wrap="square" rtlCol="0">
            <a:spAutoFit/>
          </a:bodyPr>
          <a:lstStyle/>
          <a:p>
            <a:r>
              <a:rPr lang="en-US" sz="2400" dirty="0" smtClean="0"/>
              <a:t>- In </a:t>
            </a:r>
            <a:r>
              <a:rPr lang="en-US" sz="2400" dirty="0" smtClean="0"/>
              <a:t>2006, an Australian lecturer charged his entire class with academic misconduct for plagiarism (East, 2009)</a:t>
            </a:r>
            <a:endParaRPr lang="en-US" sz="2400" dirty="0"/>
          </a:p>
          <a:p>
            <a:r>
              <a:rPr lang="en-US" sz="2400" dirty="0" smtClean="0"/>
              <a:t>- 60 students at Harvard suspended in unprecedented cheating </a:t>
            </a:r>
            <a:r>
              <a:rPr lang="en-US" sz="2400" dirty="0" smtClean="0"/>
              <a:t>scandal, February 2013</a:t>
            </a:r>
            <a:endParaRPr lang="en-US" sz="2400" dirty="0"/>
          </a:p>
        </p:txBody>
      </p:sp>
      <p:sp>
        <p:nvSpPr>
          <p:cNvPr id="8" name="TextBox 7"/>
          <p:cNvSpPr txBox="1"/>
          <p:nvPr/>
        </p:nvSpPr>
        <p:spPr>
          <a:xfrm>
            <a:off x="6840914" y="3230275"/>
            <a:ext cx="2419517" cy="1733808"/>
          </a:xfrm>
          <a:prstGeom prst="rect">
            <a:avLst/>
          </a:prstGeom>
          <a:noFill/>
        </p:spPr>
        <p:txBody>
          <a:bodyPr wrap="none" rtlCol="0">
            <a:spAutoFit/>
          </a:bodyPr>
          <a:lstStyle/>
          <a:p>
            <a:r>
              <a:rPr lang="en-US" sz="3200" baseline="30000" dirty="0">
                <a:latin typeface="Chalkduster"/>
                <a:cs typeface="Chalkduster"/>
              </a:rPr>
              <a:t>R</a:t>
            </a:r>
            <a:r>
              <a:rPr lang="en-US" sz="3200" baseline="30000" dirty="0" smtClean="0">
                <a:latin typeface="Chalkduster"/>
                <a:cs typeface="Chalkduster"/>
              </a:rPr>
              <a:t>esponsibility, </a:t>
            </a:r>
          </a:p>
          <a:p>
            <a:endParaRPr lang="en-US" sz="3200" baseline="30000" dirty="0">
              <a:latin typeface="Chalkduster"/>
              <a:cs typeface="Chalkduster"/>
            </a:endParaRPr>
          </a:p>
          <a:p>
            <a:r>
              <a:rPr lang="en-US" sz="3200" baseline="30000" dirty="0" smtClean="0">
                <a:latin typeface="Chalkduster"/>
                <a:cs typeface="Chalkduster"/>
              </a:rPr>
              <a:t>relationship </a:t>
            </a:r>
          </a:p>
          <a:p>
            <a:endParaRPr lang="en-US" sz="3200" baseline="30000" dirty="0">
              <a:latin typeface="Chalkduster"/>
              <a:cs typeface="Chalkduster"/>
            </a:endParaRPr>
          </a:p>
          <a:p>
            <a:r>
              <a:rPr lang="en-US" sz="3200" baseline="30000" dirty="0" smtClean="0">
                <a:latin typeface="Chalkduster"/>
                <a:cs typeface="Chalkduster"/>
              </a:rPr>
              <a:t>and care</a:t>
            </a:r>
            <a:endParaRPr lang="en-US" sz="3200" dirty="0">
              <a:latin typeface="Chalkduster"/>
              <a:cs typeface="Chalkduster"/>
            </a:endParaRPr>
          </a:p>
        </p:txBody>
      </p:sp>
      <p:sp>
        <p:nvSpPr>
          <p:cNvPr id="9" name="TextBox 8"/>
          <p:cNvSpPr txBox="1"/>
          <p:nvPr/>
        </p:nvSpPr>
        <p:spPr>
          <a:xfrm>
            <a:off x="725982" y="3202064"/>
            <a:ext cx="1833930" cy="1733808"/>
          </a:xfrm>
          <a:prstGeom prst="rect">
            <a:avLst/>
          </a:prstGeom>
          <a:noFill/>
        </p:spPr>
        <p:txBody>
          <a:bodyPr wrap="none" rtlCol="0">
            <a:spAutoFit/>
          </a:bodyPr>
          <a:lstStyle/>
          <a:p>
            <a:pPr algn="r"/>
            <a:r>
              <a:rPr lang="en-US" sz="3200" baseline="30000" dirty="0" smtClean="0">
                <a:latin typeface="Chalkduster"/>
                <a:cs typeface="Chalkduster"/>
              </a:rPr>
              <a:t>Justice, </a:t>
            </a:r>
          </a:p>
          <a:p>
            <a:pPr algn="r"/>
            <a:endParaRPr lang="en-US" sz="3200" baseline="30000" dirty="0" smtClean="0">
              <a:latin typeface="Chalkduster"/>
              <a:cs typeface="Chalkduster"/>
            </a:endParaRPr>
          </a:p>
          <a:p>
            <a:pPr algn="r"/>
            <a:r>
              <a:rPr lang="en-US" sz="3200" baseline="30000" dirty="0" smtClean="0">
                <a:latin typeface="Chalkduster"/>
                <a:cs typeface="Chalkduster"/>
              </a:rPr>
              <a:t>rights </a:t>
            </a:r>
          </a:p>
          <a:p>
            <a:pPr algn="r"/>
            <a:endParaRPr lang="en-US" sz="3200" baseline="30000" dirty="0" smtClean="0">
              <a:latin typeface="Chalkduster"/>
              <a:cs typeface="Chalkduster"/>
            </a:endParaRPr>
          </a:p>
          <a:p>
            <a:pPr algn="r"/>
            <a:r>
              <a:rPr lang="en-US" sz="3200" baseline="30000" dirty="0" smtClean="0">
                <a:latin typeface="Chalkduster"/>
                <a:cs typeface="Chalkduster"/>
              </a:rPr>
              <a:t>and rules</a:t>
            </a:r>
            <a:endParaRPr lang="en-US" sz="3200" dirty="0">
              <a:latin typeface="Chalkduster"/>
              <a:cs typeface="Chalkduster"/>
            </a:endParaRPr>
          </a:p>
        </p:txBody>
      </p:sp>
    </p:spTree>
    <p:extLst>
      <p:ext uri="{BB962C8B-B14F-4D97-AF65-F5344CB8AC3E}">
        <p14:creationId xmlns:p14="http://schemas.microsoft.com/office/powerpoint/2010/main" val="23931895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in text</a:t>
            </a:r>
            <a:endParaRPr lang="en-US" dirty="0"/>
          </a:p>
        </p:txBody>
      </p:sp>
      <p:pic>
        <p:nvPicPr>
          <p:cNvPr id="4" name="Content Placeholder 3"/>
          <p:cNvPicPr>
            <a:picLocks noGrp="1" noChangeAspect="1"/>
          </p:cNvPicPr>
          <p:nvPr>
            <p:ph idx="1"/>
          </p:nvPr>
        </p:nvPicPr>
        <p:blipFill rotWithShape="1">
          <a:blip r:embed="rId2"/>
          <a:srcRect t="929" b="-14524"/>
          <a:stretch/>
        </p:blipFill>
        <p:spPr>
          <a:xfrm>
            <a:off x="-5599" y="1559192"/>
            <a:ext cx="9149599" cy="4429381"/>
          </a:xfrm>
        </p:spPr>
      </p:pic>
      <p:sp>
        <p:nvSpPr>
          <p:cNvPr id="5" name="TextBox 4"/>
          <p:cNvSpPr txBox="1"/>
          <p:nvPr/>
        </p:nvSpPr>
        <p:spPr>
          <a:xfrm>
            <a:off x="317488" y="5988573"/>
            <a:ext cx="8417589" cy="400110"/>
          </a:xfrm>
          <a:prstGeom prst="rect">
            <a:avLst/>
          </a:prstGeom>
          <a:noFill/>
        </p:spPr>
        <p:txBody>
          <a:bodyPr wrap="none" rtlCol="0">
            <a:spAutoFit/>
          </a:bodyPr>
          <a:lstStyle/>
          <a:p>
            <a:r>
              <a:rPr lang="en-US" sz="2000" dirty="0" smtClean="0"/>
              <a:t>Read the source; comment, reflect, assess, critically evaluate, discuss - &amp; then cite!</a:t>
            </a:r>
            <a:endParaRPr lang="en-US" sz="2000" dirty="0"/>
          </a:p>
        </p:txBody>
      </p:sp>
    </p:spTree>
    <p:extLst>
      <p:ext uri="{BB962C8B-B14F-4D97-AF65-F5344CB8AC3E}">
        <p14:creationId xmlns:p14="http://schemas.microsoft.com/office/powerpoint/2010/main" val="14340091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Patchwork essay: ‘</a:t>
            </a:r>
            <a:r>
              <a:rPr lang="en-US" dirty="0" err="1" smtClean="0"/>
              <a:t>patchwriting</a:t>
            </a:r>
            <a:r>
              <a:rPr lang="en-US" dirty="0" smtClean="0"/>
              <a:t>’</a:t>
            </a:r>
            <a:endParaRPr lang="en-US" dirty="0"/>
          </a:p>
        </p:txBody>
      </p:sp>
      <p:pic>
        <p:nvPicPr>
          <p:cNvPr id="4" name="Content Placeholder 3"/>
          <p:cNvPicPr>
            <a:picLocks noGrp="1" noChangeAspect="1"/>
          </p:cNvPicPr>
          <p:nvPr>
            <p:ph idx="1"/>
          </p:nvPr>
        </p:nvPicPr>
        <p:blipFill>
          <a:blip r:embed="rId2"/>
          <a:srcRect t="22270" b="22270"/>
          <a:stretch>
            <a:fillRect/>
          </a:stretch>
        </p:blipFill>
        <p:spPr>
          <a:xfrm>
            <a:off x="70867" y="922988"/>
            <a:ext cx="9029840" cy="5007865"/>
          </a:xfrm>
        </p:spPr>
      </p:pic>
      <p:sp>
        <p:nvSpPr>
          <p:cNvPr id="5" name="TextBox 4"/>
          <p:cNvSpPr txBox="1"/>
          <p:nvPr/>
        </p:nvSpPr>
        <p:spPr>
          <a:xfrm>
            <a:off x="367896" y="5833775"/>
            <a:ext cx="8059418" cy="1077218"/>
          </a:xfrm>
          <a:prstGeom prst="rect">
            <a:avLst/>
          </a:prstGeom>
          <a:noFill/>
        </p:spPr>
        <p:txBody>
          <a:bodyPr wrap="none" rtlCol="0">
            <a:spAutoFit/>
          </a:bodyPr>
          <a:lstStyle/>
          <a:p>
            <a:r>
              <a:rPr lang="en-US" sz="3200" dirty="0" smtClean="0"/>
              <a:t>Knowledge telling  /  knowledge transformation?</a:t>
            </a:r>
          </a:p>
          <a:p>
            <a:r>
              <a:rPr lang="en-US" sz="3200" dirty="0" smtClean="0"/>
              <a:t>Part of a process of writing in a second language?</a:t>
            </a:r>
            <a:endParaRPr lang="en-US" sz="3200" dirty="0"/>
          </a:p>
        </p:txBody>
      </p:sp>
    </p:spTree>
    <p:extLst>
      <p:ext uri="{BB962C8B-B14F-4D97-AF65-F5344CB8AC3E}">
        <p14:creationId xmlns:p14="http://schemas.microsoft.com/office/powerpoint/2010/main" val="20011323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5754</TotalTime>
  <Words>562</Words>
  <Application>Microsoft Macintosh PowerPoint</Application>
  <PresentationFormat>On-screen Show (4:3)</PresentationFormat>
  <Paragraphs>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Inkwell</vt:lpstr>
      <vt:lpstr>Plagiarism &amp; Referencing</vt:lpstr>
      <vt:lpstr>Kidnapper–Plagiarius–Literary theft</vt:lpstr>
      <vt:lpstr>Plagiarism–a strategy for success?</vt:lpstr>
      <vt:lpstr>Know your enemy</vt:lpstr>
      <vt:lpstr>Plagiarism detection:</vt:lpstr>
      <vt:lpstr>Students’ reasons for plagiarism</vt:lpstr>
      <vt:lpstr>Fair punishment? or imposed values?</vt:lpstr>
      <vt:lpstr>Citations in text</vt:lpstr>
      <vt:lpstr>Patchwork essay: ‘patchwriting’</vt:lpstr>
      <vt:lpstr>Your own voice in the essay</vt:lpstr>
      <vt:lpstr>PowerPoint Presentation</vt:lpstr>
      <vt:lpstr>Reporting on other sources</vt:lpstr>
      <vt:lpstr>A conflicting maze of ideas</vt:lpstr>
      <vt:lpstr>List of references</vt:lpstr>
      <vt:lpstr>Harvard Referencing Guide</vt:lpstr>
      <vt:lpstr>Referencing an article</vt:lpstr>
      <vt:lpstr>Finding citations using</vt:lpstr>
      <vt:lpstr>PowerPoint Presentation</vt:lpstr>
      <vt:lpstr>Should major companies take Fair Trade seriously?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Galletly</dc:creator>
  <cp:lastModifiedBy>Richard Galletly</cp:lastModifiedBy>
  <cp:revision>42</cp:revision>
  <dcterms:created xsi:type="dcterms:W3CDTF">2013-01-31T18:25:44Z</dcterms:created>
  <dcterms:modified xsi:type="dcterms:W3CDTF">2013-02-04T18:20:55Z</dcterms:modified>
</cp:coreProperties>
</file>