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258" r:id="rId3"/>
    <p:sldId id="285" r:id="rId4"/>
    <p:sldId id="259" r:id="rId5"/>
    <p:sldId id="304" r:id="rId6"/>
    <p:sldId id="303" r:id="rId7"/>
    <p:sldId id="301" r:id="rId8"/>
    <p:sldId id="302" r:id="rId9"/>
    <p:sldId id="287" r:id="rId10"/>
    <p:sldId id="268" r:id="rId11"/>
    <p:sldId id="272" r:id="rId12"/>
    <p:sldId id="305" r:id="rId13"/>
    <p:sldId id="307" r:id="rId14"/>
    <p:sldId id="308" r:id="rId15"/>
    <p:sldId id="291" r:id="rId16"/>
    <p:sldId id="269" r:id="rId17"/>
    <p:sldId id="271" r:id="rId18"/>
    <p:sldId id="288" r:id="rId19"/>
    <p:sldId id="293" r:id="rId20"/>
    <p:sldId id="294" r:id="rId21"/>
    <p:sldId id="295" r:id="rId22"/>
    <p:sldId id="296" r:id="rId23"/>
    <p:sldId id="297" r:id="rId24"/>
    <p:sldId id="298" r:id="rId25"/>
    <p:sldId id="299" r:id="rId26"/>
    <p:sldId id="300" r:id="rId27"/>
    <p:sldId id="292" r:id="rId28"/>
    <p:sldId id="311" r:id="rId29"/>
    <p:sldId id="312" r:id="rId30"/>
    <p:sldId id="290" r:id="rId31"/>
    <p:sldId id="276" r:id="rId32"/>
    <p:sldId id="286" r:id="rId33"/>
    <p:sldId id="309" r:id="rId34"/>
    <p:sldId id="31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A8E"/>
    <a:srgbClr val="E1B5E1"/>
    <a:srgbClr val="F2DEF2"/>
    <a:srgbClr val="CB7FCB"/>
    <a:srgbClr val="8064A2"/>
    <a:srgbClr val="6C1348"/>
    <a:srgbClr val="005C84"/>
    <a:srgbClr val="007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3834" autoAdjust="0"/>
  </p:normalViewPr>
  <p:slideViewPr>
    <p:cSldViewPr>
      <p:cViewPr>
        <p:scale>
          <a:sx n="85" d="100"/>
          <a:sy n="85" d="100"/>
        </p:scale>
        <p:origin x="-714" y="-72"/>
      </p:cViewPr>
      <p:guideLst>
        <p:guide orient="horz" pos="2160"/>
        <p:guide pos="2880"/>
      </p:guideLst>
    </p:cSldViewPr>
  </p:slideViewPr>
  <p:outlineViewPr>
    <p:cViewPr>
      <p:scale>
        <a:sx n="33" d="100"/>
        <a:sy n="33" d="100"/>
      </p:scale>
      <p:origin x="8" y="49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Gill Sans Std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F4B07D-42DF-4868-A4F8-06D22E6319EA}" type="datetimeFigureOut">
              <a:rPr lang="en-GB" smtClean="0">
                <a:latin typeface="Gill Sans Std Light"/>
              </a:rPr>
              <a:t>24/01/2013</a:t>
            </a:fld>
            <a:endParaRPr lang="en-GB" dirty="0">
              <a:latin typeface="Gill Sans Std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Gill Sans Std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17AFF-E427-48FC-A916-93826DF44A8B}" type="slidenum">
              <a:rPr lang="en-GB" smtClean="0">
                <a:latin typeface="Gill Sans Std Light"/>
              </a:rPr>
              <a:t>‹#›</a:t>
            </a:fld>
            <a:endParaRPr lang="en-GB" dirty="0">
              <a:latin typeface="Gill Sans Std Light"/>
            </a:endParaRPr>
          </a:p>
        </p:txBody>
      </p:sp>
    </p:spTree>
    <p:extLst>
      <p:ext uri="{BB962C8B-B14F-4D97-AF65-F5344CB8AC3E}">
        <p14:creationId xmlns:p14="http://schemas.microsoft.com/office/powerpoint/2010/main" val="219400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ill Sans Std Light"/>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ill Sans Std Light"/>
              </a:defRPr>
            </a:lvl1pPr>
          </a:lstStyle>
          <a:p>
            <a:fld id="{78D04DA3-2757-423C-A458-97821EF11294}" type="datetimeFigureOut">
              <a:rPr lang="en-GB" smtClean="0"/>
              <a:pPr/>
              <a:t>24/01/2013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ill Sans Std Light"/>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ill Sans Std Light"/>
              </a:defRPr>
            </a:lvl1pPr>
          </a:lstStyle>
          <a:p>
            <a:fld id="{B32DC43D-C7EE-4DAE-BF5A-55F9151D6B61}" type="slidenum">
              <a:rPr lang="en-GB" smtClean="0"/>
              <a:pPr/>
              <a:t>‹#›</a:t>
            </a:fld>
            <a:endParaRPr lang="en-GB" dirty="0"/>
          </a:p>
        </p:txBody>
      </p:sp>
    </p:spTree>
    <p:extLst>
      <p:ext uri="{BB962C8B-B14F-4D97-AF65-F5344CB8AC3E}">
        <p14:creationId xmlns:p14="http://schemas.microsoft.com/office/powerpoint/2010/main" val="226620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l Sans Std Light"/>
        <a:ea typeface="+mn-ea"/>
        <a:cs typeface="+mn-cs"/>
      </a:defRPr>
    </a:lvl1pPr>
    <a:lvl2pPr marL="457200" algn="l" defTabSz="914400" rtl="0" eaLnBrk="1" latinLnBrk="0" hangingPunct="1">
      <a:defRPr sz="1200" kern="1200">
        <a:solidFill>
          <a:schemeClr val="tx1"/>
        </a:solidFill>
        <a:latin typeface="Gill Sans Std Light"/>
        <a:ea typeface="+mn-ea"/>
        <a:cs typeface="+mn-cs"/>
      </a:defRPr>
    </a:lvl2pPr>
    <a:lvl3pPr marL="914400" algn="l" defTabSz="914400" rtl="0" eaLnBrk="1" latinLnBrk="0" hangingPunct="1">
      <a:defRPr sz="1200" kern="1200">
        <a:solidFill>
          <a:schemeClr val="tx1"/>
        </a:solidFill>
        <a:latin typeface="Gill Sans Std Light"/>
        <a:ea typeface="+mn-ea"/>
        <a:cs typeface="+mn-cs"/>
      </a:defRPr>
    </a:lvl3pPr>
    <a:lvl4pPr marL="1371600" algn="l" defTabSz="914400" rtl="0" eaLnBrk="1" latinLnBrk="0" hangingPunct="1">
      <a:defRPr sz="1200" kern="1200">
        <a:solidFill>
          <a:schemeClr val="tx1"/>
        </a:solidFill>
        <a:latin typeface="Gill Sans Std Light"/>
        <a:ea typeface="+mn-ea"/>
        <a:cs typeface="+mn-cs"/>
      </a:defRPr>
    </a:lvl4pPr>
    <a:lvl5pPr marL="1828800" algn="l" defTabSz="914400" rtl="0" eaLnBrk="1" latinLnBrk="0" hangingPunct="1">
      <a:defRPr sz="1200" kern="1200">
        <a:solidFill>
          <a:schemeClr val="tx1"/>
        </a:solidFill>
        <a:latin typeface="Gill Sans Std Ligh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8.open.ac.uk/externallink.php?url=http://ocw.mit.edu/OcwWeb/web/home/home/index.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8.open.ac.uk/externallink.php?url=http://ocw.mit.edu/OcwWeb/web/home/home/index.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B32DC43D-C7EE-4DAE-BF5A-55F9151D6B61}" type="slidenum">
              <a:rPr lang="en-GB" smtClean="0"/>
              <a:t>1</a:t>
            </a:fld>
            <a:endParaRPr lang="en-GB"/>
          </a:p>
        </p:txBody>
      </p:sp>
    </p:spTree>
    <p:extLst>
      <p:ext uri="{BB962C8B-B14F-4D97-AF65-F5344CB8AC3E}">
        <p14:creationId xmlns:p14="http://schemas.microsoft.com/office/powerpoint/2010/main" val="845599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Range of languages: </a:t>
            </a:r>
            <a:r>
              <a:rPr lang="en-GB" sz="1200" kern="1200" dirty="0" smtClean="0">
                <a:solidFill>
                  <a:schemeClr val="tx1"/>
                </a:solidFill>
                <a:effectLst/>
                <a:ea typeface="+mn-ea"/>
                <a:cs typeface="+mn-cs"/>
              </a:rPr>
              <a:t>Finnish, Hungarian, Latvian, Serbian, Slovak, Estonian, Ukrainian, French, German, Italian, Chinese, Arabic, English as a Foreign Language, Persian, Spanish, Japanese, Swahili, Amharic, Somali and Tigrinya. These resources range from images</a:t>
            </a:r>
            <a:r>
              <a:rPr lang="en-GB" sz="1200" kern="1200" baseline="0" dirty="0" smtClean="0">
                <a:solidFill>
                  <a:schemeClr val="tx1"/>
                </a:solidFill>
                <a:effectLst/>
                <a:ea typeface="+mn-ea"/>
                <a:cs typeface="+mn-cs"/>
              </a:rPr>
              <a:t> – such as these striking kanga images used in teaching Swahili – to </a:t>
            </a:r>
            <a:r>
              <a:rPr lang="en-GB" sz="1200" kern="1200" baseline="0" dirty="0" err="1" smtClean="0">
                <a:solidFill>
                  <a:schemeClr val="tx1"/>
                </a:solidFill>
                <a:effectLst/>
                <a:ea typeface="+mn-ea"/>
                <a:cs typeface="+mn-cs"/>
              </a:rPr>
              <a:t>handouts</a:t>
            </a:r>
            <a:r>
              <a:rPr lang="en-GB" sz="1200" kern="1200" baseline="0" dirty="0" smtClean="0">
                <a:solidFill>
                  <a:schemeClr val="tx1"/>
                </a:solidFill>
                <a:effectLst/>
                <a:ea typeface="+mn-ea"/>
                <a:cs typeface="+mn-cs"/>
              </a:rPr>
              <a:t> describing effective classroom activities, </a:t>
            </a:r>
            <a:r>
              <a:rPr lang="en-GB" sz="1200" kern="1200" baseline="0" dirty="0" err="1" smtClean="0">
                <a:solidFill>
                  <a:schemeClr val="tx1"/>
                </a:solidFill>
                <a:effectLst/>
                <a:ea typeface="+mn-ea"/>
                <a:cs typeface="+mn-cs"/>
              </a:rPr>
              <a:t>powerpoint</a:t>
            </a:r>
            <a:r>
              <a:rPr lang="en-GB" sz="1200" kern="1200" baseline="0" dirty="0" smtClean="0">
                <a:solidFill>
                  <a:schemeClr val="tx1"/>
                </a:solidFill>
                <a:effectLst/>
                <a:ea typeface="+mn-ea"/>
                <a:cs typeface="+mn-cs"/>
              </a:rPr>
              <a:t> files teaching key points of Ukrainian, Chinese or Japanese, conversation questions for Finnish, interactive activities, creative writing for Spanish…</a:t>
            </a:r>
          </a:p>
          <a:p>
            <a:r>
              <a:rPr lang="en-GB" sz="1200" kern="1200" baseline="0" dirty="0" smtClean="0">
                <a:solidFill>
                  <a:schemeClr val="tx1"/>
                </a:solidFill>
                <a:effectLst/>
                <a:ea typeface="+mn-ea"/>
                <a:cs typeface="+mn-cs"/>
              </a:rPr>
              <a:t>Over 300 resources have been uploaded during the course of the project, some of which were newly created by the tutors involved as language tasters e.g. Finnish words, taste of Ukrainian</a:t>
            </a:r>
            <a:endParaRPr lang="en-GB" dirty="0" smtClean="0"/>
          </a:p>
        </p:txBody>
      </p:sp>
      <p:sp>
        <p:nvSpPr>
          <p:cNvPr id="4" name="Slide Number Placeholder 3"/>
          <p:cNvSpPr>
            <a:spLocks noGrp="1"/>
          </p:cNvSpPr>
          <p:nvPr>
            <p:ph type="sldNum" sz="quarter" idx="10"/>
          </p:nvPr>
        </p:nvSpPr>
        <p:spPr/>
        <p:txBody>
          <a:bodyPr/>
          <a:lstStyle/>
          <a:p>
            <a:fld id="{B32DC43D-C7EE-4DAE-BF5A-55F9151D6B61}" type="slidenum">
              <a:rPr lang="en-GB" smtClean="0"/>
              <a:t>10</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a:t>
            </a:r>
            <a:r>
              <a:rPr lang="en-GB" baseline="0" dirty="0" smtClean="0"/>
              <a:t> an example from Aston university – one English language tutor has shared a large number of examples of how he gives </a:t>
            </a:r>
            <a:r>
              <a:rPr lang="en-GB" baseline="0" dirty="0" err="1" smtClean="0"/>
              <a:t>screencapture</a:t>
            </a:r>
            <a:r>
              <a:rPr lang="en-GB" baseline="0" dirty="0" smtClean="0"/>
              <a:t> feedback to his academic writing students – this file includes a </a:t>
            </a:r>
            <a:r>
              <a:rPr lang="en-GB" baseline="0" dirty="0" err="1" smtClean="0"/>
              <a:t>screencapture</a:t>
            </a:r>
            <a:r>
              <a:rPr lang="en-GB" baseline="0" dirty="0" smtClean="0"/>
              <a:t> file (an interactive video of him talking through a feedback example) and some </a:t>
            </a:r>
            <a:r>
              <a:rPr lang="en-GB" baseline="0" dirty="0" err="1" smtClean="0"/>
              <a:t>powerpoint</a:t>
            </a:r>
            <a:r>
              <a:rPr lang="en-GB" baseline="0" dirty="0" smtClean="0"/>
              <a:t> files and other guidelines for tutors.</a:t>
            </a:r>
          </a:p>
          <a:p>
            <a:endParaRPr lang="en-GB" baseline="0" dirty="0" smtClean="0"/>
          </a:p>
          <a:p>
            <a:r>
              <a:rPr lang="en-GB" baseline="0" dirty="0" smtClean="0"/>
              <a:t>The website we are using for the project is called The </a:t>
            </a:r>
            <a:r>
              <a:rPr lang="en-GB" baseline="0" dirty="0" err="1" smtClean="0"/>
              <a:t>LanguageBox</a:t>
            </a:r>
            <a:r>
              <a:rPr lang="en-GB" baseline="0" dirty="0" smtClean="0"/>
              <a:t> and it is managed by LLAS – but anyone can join.</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11</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Serbian</a:t>
            </a:r>
            <a:r>
              <a:rPr lang="en-GB" baseline="0" dirty="0" smtClean="0"/>
              <a:t> worksheet</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12</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Chinese</a:t>
            </a:r>
            <a:r>
              <a:rPr lang="en-GB" baseline="0" dirty="0" smtClean="0"/>
              <a:t> worksheet for business</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13</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Italian</a:t>
            </a:r>
            <a:r>
              <a:rPr lang="en-GB" baseline="0" dirty="0" smtClean="0"/>
              <a:t> </a:t>
            </a:r>
            <a:r>
              <a:rPr lang="en-GB" dirty="0" smtClean="0"/>
              <a:t>Learning object created using</a:t>
            </a:r>
            <a:r>
              <a:rPr lang="en-GB" baseline="0" dirty="0" smtClean="0"/>
              <a:t> Learning Object Creator (LOC)</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14</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you join, you set up a profile in which you can describe your professional interests. This is one of our tutors – who is at this conference, so say hello! DESCRIBE – you can see here – this little icon – indicates that </a:t>
            </a:r>
            <a:r>
              <a:rPr lang="en-GB" baseline="0" dirty="0" err="1" smtClean="0"/>
              <a:t>Riitta</a:t>
            </a:r>
            <a:r>
              <a:rPr lang="en-GB" baseline="0" dirty="0" smtClean="0"/>
              <a:t> is part of a group (in this case UCL tutors) and if I click on that link I can see the group members.</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B32DC43D-C7EE-4DAE-BF5A-55F9151D6B61}" type="slidenum">
              <a:rPr lang="en-GB" smtClean="0"/>
              <a:t>16</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are – there is the UCL logo, and I can see the members of the group</a:t>
            </a:r>
            <a:r>
              <a:rPr lang="en-GB" baseline="0" dirty="0" smtClean="0"/>
              <a:t> – if I clicked on their names, I could see their profile pages. I can see which resources have been uploaded as part of this group…and if I wanted to, I could click ‘join group’ and I could join it!</a:t>
            </a:r>
          </a:p>
          <a:p>
            <a:endParaRPr lang="en-GB" baseline="0" dirty="0" smtClean="0"/>
          </a:p>
          <a:p>
            <a:r>
              <a:rPr lang="en-GB" baseline="0" dirty="0" smtClean="0"/>
              <a:t>The </a:t>
            </a:r>
            <a:r>
              <a:rPr lang="en-GB" baseline="0" dirty="0" err="1" smtClean="0"/>
              <a:t>LanguageBox</a:t>
            </a:r>
            <a:r>
              <a:rPr lang="en-GB" baseline="0" dirty="0" smtClean="0"/>
              <a:t> is an open site, which anyone can join and start sharing their work through. Anyone is free to set up groups too – and some of the tutors are intending to set up their own interest groups around the languages that they teach. Wambui has done this for Swahili – so if you teach or learn Swahili, you may wish to join that group!</a:t>
            </a:r>
          </a:p>
          <a:p>
            <a:endParaRPr lang="en-GB" baseline="0" dirty="0" smtClean="0"/>
          </a:p>
          <a:p>
            <a:r>
              <a:rPr lang="en-GB" baseline="0" dirty="0" err="1" smtClean="0"/>
              <a:t>So.</a:t>
            </a:r>
            <a:r>
              <a:rPr lang="en-GB" baseline="0" dirty="0" smtClean="0"/>
              <a:t>. Phase 1 – which is about sharing existing resources has moved into phase 2 – creating new resources.</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17</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dirty="0" smtClean="0"/>
              <a:t>Tutors have</a:t>
            </a:r>
            <a:r>
              <a:rPr lang="en-GB" baseline="0" dirty="0" smtClean="0"/>
              <a:t> enjoyed the process of sharing – and meeting colleagues involved in the project to share ideas and practice. This rarely happens in most institutions. There is a positive feeling to being part of a collective endeavour. We hope to find out more about how engaging with open practice has impacted on tutors’ practice by the end of the project.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Issues of copyright, quality </a:t>
            </a:r>
            <a:r>
              <a:rPr lang="en-GB" baseline="0" dirty="0" err="1" smtClean="0"/>
              <a:t>etc</a:t>
            </a:r>
            <a:r>
              <a:rPr lang="en-GB" baseline="0" dirty="0" smtClean="0"/>
              <a:t> have not been as troubling as many assumed they may be – many tutors were worried about IPR, quality – was their work good enough? But actually, we have a rights officer checking materials and there are not so many issues as were expected – and concerns about quality proved to be groundless – we emphasise that </a:t>
            </a:r>
            <a:r>
              <a:rPr lang="en-GB" baseline="0" dirty="0" err="1" smtClean="0"/>
              <a:t>LanguageBox</a:t>
            </a:r>
            <a:r>
              <a:rPr lang="en-GB" baseline="0" dirty="0" smtClean="0"/>
              <a:t> is a site for practitioners and so of course, the materials tutors prepare for their students are absolutely right to be shared.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Issues of engagement with such a project are staggering and this area needs more work before tutors can properly engage with small projects/anything outside their teaching. This means that engagement with research and small projects needs to be part of how employers construct the work contracts of tutors – otherwise they fill their time with teaching. Hourly-paid tutors often feel they must take on a large amount of teaching in order to ensure that they have work, but then if student numbers come through, they have to deliver all that teaching! Similarly, tutors may often be pulled away to do other jobs, in other institutions – and so any time to be spent on small projects needs to be ring-fenced somehow.</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18</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19</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20</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a:t>
            </a:fld>
            <a:endParaRPr lang="en-GB"/>
          </a:p>
        </p:txBody>
      </p:sp>
    </p:spTree>
    <p:extLst>
      <p:ext uri="{BB962C8B-B14F-4D97-AF65-F5344CB8AC3E}">
        <p14:creationId xmlns:p14="http://schemas.microsoft.com/office/powerpoint/2010/main" val="2395128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21</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22</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23</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24</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25</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dirty="0" smtClean="0"/>
              <a:t>Tutors have</a:t>
            </a:r>
            <a:r>
              <a:rPr lang="en-GB" baseline="0" dirty="0" smtClean="0"/>
              <a:t> enjoyed the process of sharing – and meeting colleagues involved in the project to share ideas and practice. This rarely happens in most institutions. There is a positive feeling to being part of a collective endeavour. We hope to find out more about how engaging with open practice has impacted on tutors’ practice by the end of the project.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Issues of copyright, quality </a:t>
            </a:r>
            <a:r>
              <a:rPr lang="en-GB" baseline="0" dirty="0" err="1" smtClean="0"/>
              <a:t>etc</a:t>
            </a:r>
            <a:r>
              <a:rPr lang="en-GB" baseline="0" dirty="0" smtClean="0"/>
              <a:t> have not been as troubling as many assumed they may be – many tutors were worried about IPR, quality – was their work good enough? But actually, we have a rights officer checking materials and there are not so many issues as were expected – and concerns about quality proved to be groundless – we emphasise that </a:t>
            </a:r>
            <a:r>
              <a:rPr lang="en-GB" baseline="0" dirty="0" err="1" smtClean="0"/>
              <a:t>LanguageBox</a:t>
            </a:r>
            <a:r>
              <a:rPr lang="en-GB" baseline="0" dirty="0" smtClean="0"/>
              <a:t> is a site for practitioners and so of course, the materials tutors prepare for their students are absolutely right to be shared.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Issues of engagement with such a project are staggering and this area needs more work before tutors can properly engage with small projects/anything outside their teaching. This means that engagement with research and small projects needs to be part of how employers construct the work contracts of tutors – otherwise they fill their time with teaching. Hourly-paid tutors often feel they must take on a large amount of teaching in order to ensure that they have work, but then if student numbers come through, they have to deliver all that teaching! Similarly, tutors may often be pulled away to do other jobs, in other institutions – and so any time to be spent on small projects needs to be ring-fenced somehow.</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26</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27</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are</a:t>
            </a:r>
            <a:r>
              <a:rPr lang="en-GB" baseline="0" dirty="0" smtClean="0"/>
              <a:t> still exploring how open practice can help hourly-paid tutors to enhance the practice and profiles but we see potential in these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Prof development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Better to be part of a community such as </a:t>
            </a:r>
            <a:r>
              <a:rPr lang="en-GB" baseline="0" dirty="0" err="1" smtClean="0"/>
              <a:t>LanguageBox</a:t>
            </a:r>
            <a:r>
              <a:rPr lang="en-GB" baseline="0" dirty="0" smtClean="0"/>
              <a:t> or LORO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These benefits can be felt whether you engage fully – </a:t>
            </a:r>
            <a:r>
              <a:rPr lang="en-GB" baseline="0" dirty="0" err="1" smtClean="0"/>
              <a:t>ie</a:t>
            </a:r>
            <a:r>
              <a:rPr lang="en-GB" baseline="0" dirty="0" smtClean="0"/>
              <a:t>. by sharing your work or partially – just by browsing, downloading</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28</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are</a:t>
            </a:r>
            <a:r>
              <a:rPr lang="en-GB" baseline="0" dirty="0" smtClean="0"/>
              <a:t> still exploring how open practice can help hourly-paid tutors to enhance the practice and profiles but we see potential in these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Prof development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Better to be part of a community such as </a:t>
            </a:r>
            <a:r>
              <a:rPr lang="en-GB" baseline="0" dirty="0" err="1" smtClean="0"/>
              <a:t>LanguageBox</a:t>
            </a:r>
            <a:r>
              <a:rPr lang="en-GB" baseline="0" dirty="0" smtClean="0"/>
              <a:t> or LORO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smtClean="0"/>
              <a:t>These benefits can be felt whether you engage fully – </a:t>
            </a:r>
            <a:r>
              <a:rPr lang="en-GB" baseline="0" dirty="0" err="1" smtClean="0"/>
              <a:t>ie</a:t>
            </a:r>
            <a:r>
              <a:rPr lang="en-GB" baseline="0" dirty="0" smtClean="0"/>
              <a:t>. by sharing your work or partially – just by browsing, downloading</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29</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My</a:t>
            </a:r>
            <a:r>
              <a:rPr lang="en-GB" baseline="0" dirty="0" smtClean="0"/>
              <a:t> last comments are on how you could get involved – and you may be an hourly paid tutor or not! A group project conducted via an open site can raise the profile of your institution or department – and get your work noticed. FAVOR is funded by JISC to do certain things this year – but open practice is low cost and can benefits individuals and departments.</a:t>
            </a:r>
          </a:p>
          <a:p>
            <a:r>
              <a:rPr lang="en-GB" sz="1200" kern="1200" dirty="0" smtClean="0">
                <a:solidFill>
                  <a:schemeClr val="tx1"/>
                </a:solidFill>
                <a:effectLst/>
                <a:ea typeface="+mn-ea"/>
                <a:cs typeface="+mn-cs"/>
              </a:rPr>
              <a:t>A generic ‘how-to’ guide to setting up this kind of ‘blended OER’ project will be created by staff at LLAS, and it is intended that this will be piloted (on a non-funded basis) with a different group of hourly-paid tutors at Southampton.</a:t>
            </a:r>
          </a:p>
          <a:p>
            <a:r>
              <a:rPr lang="en-GB" sz="1200" kern="1200" dirty="0" smtClean="0">
                <a:solidFill>
                  <a:schemeClr val="tx1"/>
                </a:solidFill>
                <a:effectLst/>
                <a:ea typeface="+mn-ea"/>
                <a:cs typeface="+mn-cs"/>
              </a:rPr>
              <a:t>At conferences, senior language staff outwith the project have mentioned a desire to trial a mini-FAVOR project in their own institutions, and this will be followed up by LLAS staff to find out how it is implemented and with what success.</a:t>
            </a:r>
            <a:r>
              <a:rPr lang="en-GB" dirty="0" smtClean="0">
                <a:effectLst/>
              </a:rPr>
              <a:t> </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30</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what is the FAVOR project? Well, briefly…</a:t>
            </a:r>
          </a:p>
          <a:p>
            <a:r>
              <a:rPr lang="en-GB" baseline="0" dirty="0" smtClean="0"/>
              <a:t>The FAVOR project is funded by JISC, under their open educational resource (OER) programme, and </a:t>
            </a:r>
            <a:r>
              <a:rPr lang="en-GB" baseline="0" dirty="0" smtClean="0"/>
              <a:t>ended </a:t>
            </a:r>
            <a:r>
              <a:rPr lang="en-GB" baseline="0" dirty="0" smtClean="0"/>
              <a:t>in </a:t>
            </a:r>
            <a:r>
              <a:rPr lang="en-GB" baseline="0" dirty="0" smtClean="0"/>
              <a:t>October 2012. </a:t>
            </a:r>
            <a:r>
              <a:rPr lang="en-GB" baseline="0" dirty="0" smtClean="0"/>
              <a:t>It stands for ‘finding a voice through open resources’ - it </a:t>
            </a:r>
            <a:r>
              <a:rPr lang="en-GB" baseline="0" dirty="0" smtClean="0"/>
              <a:t>worked with </a:t>
            </a:r>
            <a:r>
              <a:rPr lang="en-GB" baseline="0" dirty="0" smtClean="0"/>
              <a:t>part-time, hourly-paid tutors to do two things: the first </a:t>
            </a:r>
            <a:r>
              <a:rPr lang="en-GB" baseline="0" dirty="0" smtClean="0"/>
              <a:t>phase was to </a:t>
            </a:r>
            <a:r>
              <a:rPr lang="en-GB" baseline="0" dirty="0" smtClean="0"/>
              <a:t>get tutors to publish and share their existing teaching resources as open content to build up a public, professional profile and to share their expertise with the world. When I say open resources, I mean teaching or learning resources that have been published online and licensed so that other people can download, adapt them and use them for their own purposes.</a:t>
            </a:r>
          </a:p>
          <a:p>
            <a:endParaRPr lang="en-GB" baseline="0" dirty="0" smtClean="0"/>
          </a:p>
          <a:p>
            <a:r>
              <a:rPr lang="en-GB" baseline="0" dirty="0" smtClean="0"/>
              <a:t>The second phase </a:t>
            </a:r>
            <a:r>
              <a:rPr lang="en-GB" baseline="0" dirty="0" smtClean="0"/>
              <a:t>was </a:t>
            </a:r>
            <a:r>
              <a:rPr lang="en-GB" baseline="0" dirty="0" smtClean="0"/>
              <a:t>for the tutors to create ‘transition’ materials for prospective university students – these would be new OERs designed to assist potential students in understanding how languages are taught in HE, and to give a taste of some of the new languages that can be studied at HE level but not in school. Collaboration between tutors at Southampton, SOAS, UCL SSEES, Aston and Newcastle.</a:t>
            </a:r>
          </a:p>
        </p:txBody>
      </p:sp>
      <p:sp>
        <p:nvSpPr>
          <p:cNvPr id="4" name="Slide Number Placeholder 3"/>
          <p:cNvSpPr>
            <a:spLocks noGrp="1"/>
          </p:cNvSpPr>
          <p:nvPr>
            <p:ph type="sldNum" sz="quarter" idx="10"/>
          </p:nvPr>
        </p:nvSpPr>
        <p:spPr/>
        <p:txBody>
          <a:bodyPr/>
          <a:lstStyle/>
          <a:p>
            <a:fld id="{5C23AA8A-2D4E-4803-966A-FC7D9195A9BF}" type="slidenum">
              <a:rPr lang="en-GB" smtClean="0"/>
              <a:t>3</a:t>
            </a:fld>
            <a:endParaRPr lang="en-GB"/>
          </a:p>
        </p:txBody>
      </p:sp>
    </p:spTree>
    <p:extLst>
      <p:ext uri="{BB962C8B-B14F-4D97-AF65-F5344CB8AC3E}">
        <p14:creationId xmlns:p14="http://schemas.microsoft.com/office/powerpoint/2010/main" val="288087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31</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32</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33</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34</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a:t>
            </a:r>
            <a:r>
              <a:rPr lang="en-GB" baseline="0" dirty="0" smtClean="0"/>
              <a:t> LLAS, we have been working with language educators for 11 years and so we are very aware of the issues faced by hourly-paid language tutors and the reasons why it is difficult to engage such tutors in projects and opportunities that permanent, full-time staff have access to. </a:t>
            </a:r>
          </a:p>
          <a:p>
            <a:r>
              <a:rPr lang="en-GB" baseline="0" dirty="0" smtClean="0"/>
              <a:t>in summary: </a:t>
            </a:r>
          </a:p>
          <a:p>
            <a:pPr marL="171450" indent="-171450">
              <a:buFontTx/>
              <a:buChar char="-"/>
            </a:pPr>
            <a:r>
              <a:rPr lang="en-GB" baseline="0" dirty="0" smtClean="0"/>
              <a:t>Such tutors are often unrecognised and undervalued for the work that they do –despite often delivering significant amounts of the language programme in an institution</a:t>
            </a:r>
          </a:p>
          <a:p>
            <a:pPr marL="171450" indent="-171450">
              <a:buFontTx/>
              <a:buChar char="-"/>
            </a:pPr>
            <a:r>
              <a:rPr lang="en-GB" baseline="0" dirty="0" smtClean="0"/>
              <a:t>Often employed in language centres, focussing on language and separate from academic departments which may focus on content – culture, history, politics and so on. </a:t>
            </a:r>
          </a:p>
          <a:p>
            <a:pPr marL="171450" indent="-171450">
              <a:buFontTx/>
              <a:buChar char="-"/>
            </a:pPr>
            <a:r>
              <a:rPr lang="en-GB" baseline="0" dirty="0" smtClean="0"/>
              <a:t>They are often on teaching-only contracts, paid for contact hours alone and are called ‘teaching fellows’ or language tutors – i.e. not doing research, not academic and therefore, of lower professional status than a researcher.</a:t>
            </a:r>
          </a:p>
          <a:p>
            <a:pPr marL="171450" indent="-171450">
              <a:buFontTx/>
              <a:buChar char="-"/>
            </a:pPr>
            <a:r>
              <a:rPr lang="en-GB" baseline="0" dirty="0" smtClean="0"/>
              <a:t>They also tend to have intensive teaching schedules, leaving little time to engage with projects or research, and often have little opportunity to engage with academic life in their institution or prof </a:t>
            </a:r>
            <a:r>
              <a:rPr lang="en-GB" baseline="0" dirty="0" err="1" smtClean="0"/>
              <a:t>dev</a:t>
            </a:r>
            <a:r>
              <a:rPr lang="en-GB" baseline="0" dirty="0" smtClean="0"/>
              <a:t> </a:t>
            </a:r>
            <a:r>
              <a:rPr lang="en-GB" baseline="0" dirty="0" err="1" smtClean="0"/>
              <a:t>opps</a:t>
            </a:r>
            <a:r>
              <a:rPr lang="en-GB" baseline="0" dirty="0" smtClean="0"/>
              <a:t> – can feel quite isolated and not part of the institution they work for</a:t>
            </a:r>
          </a:p>
          <a:p>
            <a:pPr marL="171450" indent="-171450">
              <a:buFontTx/>
              <a:buChar char="-"/>
            </a:pPr>
            <a:r>
              <a:rPr lang="en-GB" baseline="0" dirty="0" smtClean="0"/>
              <a:t>Have little opportunity to contribute to their institutions’ strategic aims beyond delivering teaching</a:t>
            </a:r>
          </a:p>
          <a:p>
            <a:pPr marL="171450" indent="-171450">
              <a:buFontTx/>
              <a:buChar char="-"/>
            </a:pPr>
            <a:endParaRPr lang="en-GB" baseline="0" dirty="0" smtClean="0"/>
          </a:p>
          <a:p>
            <a:pPr marL="0" indent="0">
              <a:buFontTx/>
              <a:buNone/>
            </a:pPr>
            <a:r>
              <a:rPr lang="en-GB" baseline="0" dirty="0" smtClean="0"/>
              <a:t>When we saw JISC’s call for bids, we saw an opportunity to address many of these issues. We felt that this group could benefit from some of the opportunities afforded by open practice – particularly in the area of professional development perhaps hard to come by through more traditional routes– and this is what we are exploring through the project this year. We had previously run a project in a similar vein with Community Languages teachers (the Community Café Project) and had found that the opportunity to network, share and develop new skills was particularly lacking for and appreciated by this group.</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4</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open</a:t>
            </a:r>
          </a:p>
          <a:p>
            <a:r>
              <a:rPr lang="en-GB" dirty="0" smtClean="0"/>
              <a:t>free</a:t>
            </a:r>
          </a:p>
          <a:p>
            <a:r>
              <a:rPr lang="en-GB" dirty="0" smtClean="0"/>
              <a:t>online</a:t>
            </a:r>
          </a:p>
          <a:p>
            <a:r>
              <a:rPr lang="en-GB" dirty="0" smtClean="0"/>
              <a:t>licensed</a:t>
            </a:r>
          </a:p>
          <a:p>
            <a:r>
              <a:rPr lang="en-GB" dirty="0" smtClean="0"/>
              <a:t>shared</a:t>
            </a:r>
          </a:p>
          <a:p>
            <a:r>
              <a:rPr lang="en-GB" dirty="0" smtClean="0"/>
              <a:t>teaching</a:t>
            </a:r>
          </a:p>
          <a:p>
            <a:r>
              <a:rPr lang="en-GB" dirty="0" smtClean="0"/>
              <a:t>technology</a:t>
            </a:r>
          </a:p>
          <a:p>
            <a:r>
              <a:rPr lang="en-GB" dirty="0" smtClean="0"/>
              <a:t>course</a:t>
            </a:r>
          </a:p>
          <a:p>
            <a:r>
              <a:rPr lang="en-GB" dirty="0" smtClean="0"/>
              <a:t>learning</a:t>
            </a:r>
          </a:p>
          <a:p>
            <a:r>
              <a:rPr lang="en-GB" dirty="0" smtClean="0"/>
              <a:t>research</a:t>
            </a:r>
          </a:p>
          <a:p>
            <a:r>
              <a:rPr lang="en-GB" dirty="0" smtClean="0"/>
              <a:t>assets</a:t>
            </a:r>
          </a:p>
          <a:p>
            <a:r>
              <a:rPr lang="en-GB" dirty="0" smtClean="0"/>
              <a:t>remix</a:t>
            </a:r>
          </a:p>
          <a:p>
            <a:r>
              <a:rPr lang="en-GB" dirty="0" smtClean="0"/>
              <a:t>repurpose</a:t>
            </a:r>
          </a:p>
          <a:p>
            <a:r>
              <a:rPr lang="en-GB" dirty="0" smtClean="0"/>
              <a:t>adapt</a:t>
            </a:r>
          </a:p>
          <a:p>
            <a:r>
              <a:rPr lang="en-GB" dirty="0" smtClean="0"/>
              <a:t>public</a:t>
            </a:r>
          </a:p>
          <a:p>
            <a:r>
              <a:rPr lang="en-GB" dirty="0" smtClean="0"/>
              <a:t>resources</a:t>
            </a:r>
          </a:p>
          <a:p>
            <a:r>
              <a:rPr lang="en-GB" dirty="0" smtClean="0"/>
              <a:t>adapt</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5</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dirty="0" err="1" smtClean="0"/>
              <a:t>OpenCourseWare</a:t>
            </a:r>
            <a:r>
              <a:rPr lang="en-US" dirty="0" smtClean="0"/>
              <a:t> is a free and open digital publication of high quality educational materials, </a:t>
            </a:r>
            <a:r>
              <a:rPr lang="en-US" dirty="0" err="1" smtClean="0"/>
              <a:t>organised</a:t>
            </a:r>
            <a:r>
              <a:rPr lang="en-US" dirty="0" smtClean="0"/>
              <a:t> as courses.</a:t>
            </a:r>
          </a:p>
          <a:p>
            <a:r>
              <a:rPr lang="en-US" dirty="0" smtClean="0"/>
              <a:t>In 2001, MIT was the first university to work on putting many of the teacher-defined support materials from its undergraduate and graduate courses online, in </a:t>
            </a:r>
            <a:r>
              <a:rPr lang="en-US" dirty="0" smtClean="0">
                <a:hlinkClick r:id="rId3" tooltip="The Open University is not responsible for external site content"/>
              </a:rPr>
              <a:t>MIT </a:t>
            </a:r>
            <a:r>
              <a:rPr lang="en-US" smtClean="0">
                <a:hlinkClick r:id="rId3" tooltip="The Open University is not responsible for external site content"/>
              </a:rPr>
              <a:t>OpenCourseWare</a:t>
            </a:r>
            <a:endParaRPr lang="en-US"/>
          </a:p>
        </p:txBody>
      </p:sp>
      <p:sp>
        <p:nvSpPr>
          <p:cNvPr id="4" name="Slide Number Placeholder 3"/>
          <p:cNvSpPr>
            <a:spLocks noGrp="1"/>
          </p:cNvSpPr>
          <p:nvPr>
            <p:ph type="sldNum" sz="quarter" idx="10"/>
          </p:nvPr>
        </p:nvSpPr>
        <p:spPr/>
        <p:txBody>
          <a:bodyPr/>
          <a:lstStyle/>
          <a:p>
            <a:fld id="{B32DC43D-C7EE-4DAE-BF5A-55F9151D6B61}" type="slidenum">
              <a:rPr lang="en-GB" smtClean="0"/>
              <a:t>6</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Guardian</a:t>
            </a:r>
            <a:r>
              <a:rPr lang="en-GB" baseline="0" dirty="0" smtClean="0"/>
              <a:t> 4</a:t>
            </a:r>
            <a:r>
              <a:rPr lang="en-GB" baseline="30000" dirty="0" smtClean="0"/>
              <a:t>th</a:t>
            </a:r>
            <a:r>
              <a:rPr lang="en-GB" baseline="0" dirty="0" smtClean="0"/>
              <a:t> July 2012 http://</a:t>
            </a:r>
            <a:r>
              <a:rPr lang="en-GB" baseline="0" dirty="0" err="1" smtClean="0"/>
              <a:t>www.guardian.co.uk</a:t>
            </a:r>
            <a:r>
              <a:rPr lang="en-GB" baseline="0" dirty="0" smtClean="0"/>
              <a:t>/higher-education-network/blog/2012/</a:t>
            </a:r>
            <a:r>
              <a:rPr lang="en-GB" baseline="0" dirty="0" err="1" smtClean="0"/>
              <a:t>jul</a:t>
            </a:r>
            <a:r>
              <a:rPr lang="en-GB" baseline="0" dirty="0" smtClean="0"/>
              <a:t>/04/open-educational-resources-and-economic-growth</a:t>
            </a:r>
          </a:p>
          <a:p>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7</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dirty="0" err="1" smtClean="0"/>
              <a:t>OpenCourseWare</a:t>
            </a:r>
            <a:r>
              <a:rPr lang="en-US" dirty="0" smtClean="0"/>
              <a:t> is a free and open digital publication of high quality educational materials, </a:t>
            </a:r>
            <a:r>
              <a:rPr lang="en-US" dirty="0" err="1" smtClean="0"/>
              <a:t>organised</a:t>
            </a:r>
            <a:r>
              <a:rPr lang="en-US" dirty="0" smtClean="0"/>
              <a:t> as courses.</a:t>
            </a:r>
          </a:p>
          <a:p>
            <a:r>
              <a:rPr lang="en-US" dirty="0" smtClean="0"/>
              <a:t>In 2001, MIT was the first university to work on putting many of the teacher-defined support materials from its undergraduate and graduate courses online, in </a:t>
            </a:r>
            <a:r>
              <a:rPr lang="en-US" dirty="0" smtClean="0">
                <a:hlinkClick r:id="rId3" tooltip="The Open University is not responsible for external site content"/>
              </a:rPr>
              <a:t>MIT OpenCourseWare</a:t>
            </a:r>
            <a:endParaRPr lang="en-US" dirty="0"/>
          </a:p>
        </p:txBody>
      </p:sp>
      <p:sp>
        <p:nvSpPr>
          <p:cNvPr id="4" name="Slide Number Placeholder 3"/>
          <p:cNvSpPr>
            <a:spLocks noGrp="1"/>
          </p:cNvSpPr>
          <p:nvPr>
            <p:ph type="sldNum" sz="quarter" idx="10"/>
          </p:nvPr>
        </p:nvSpPr>
        <p:spPr/>
        <p:txBody>
          <a:bodyPr/>
          <a:lstStyle/>
          <a:p>
            <a:fld id="{B32DC43D-C7EE-4DAE-BF5A-55F9151D6B61}" type="slidenum">
              <a:rPr lang="en-GB" smtClean="0"/>
              <a:t>8</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Through</a:t>
            </a:r>
            <a:r>
              <a:rPr lang="en-GB" baseline="0" dirty="0" smtClean="0"/>
              <a:t> the project, we </a:t>
            </a:r>
            <a:r>
              <a:rPr lang="en-GB" baseline="0" dirty="0" smtClean="0"/>
              <a:t>sought </a:t>
            </a:r>
            <a:r>
              <a:rPr lang="en-GB" baseline="0" dirty="0" smtClean="0"/>
              <a:t>to try and address some of those issues of low status and isolation, and raise the profile of language tutors who are in this position. Open practice is a low-cost and easy way to do this. </a:t>
            </a:r>
            <a:r>
              <a:rPr lang="en-GB" dirty="0" smtClean="0"/>
              <a:t>Some of the things we </a:t>
            </a:r>
            <a:r>
              <a:rPr lang="en-GB" dirty="0" smtClean="0"/>
              <a:t>discovered </a:t>
            </a:r>
            <a:r>
              <a:rPr lang="en-GB" baseline="0" dirty="0" smtClean="0"/>
              <a:t>from </a:t>
            </a:r>
            <a:r>
              <a:rPr lang="en-GB" baseline="0" dirty="0" smtClean="0"/>
              <a:t>working with our tutors:</a:t>
            </a:r>
          </a:p>
          <a:p>
            <a:pPr marL="0" indent="0">
              <a:buFontTx/>
              <a:buNone/>
            </a:pPr>
            <a:r>
              <a:rPr lang="en-GB" baseline="0" dirty="0" smtClean="0"/>
              <a:t>Engaging with open practice:</a:t>
            </a:r>
          </a:p>
          <a:p>
            <a:pPr marL="171450" indent="-171450">
              <a:buFontTx/>
              <a:buChar char="-"/>
            </a:pPr>
            <a:r>
              <a:rPr lang="en-GB" baseline="0" dirty="0" smtClean="0"/>
              <a:t>Demonstrates impact but also contribution to an institution – we don’t yet know what impact this will have, but we will evaluate this. It is becoming increasingly important for </a:t>
            </a:r>
            <a:r>
              <a:rPr lang="en-GB" baseline="0" dirty="0" err="1" smtClean="0"/>
              <a:t>depts</a:t>
            </a:r>
            <a:r>
              <a:rPr lang="en-GB" baseline="0" dirty="0" smtClean="0"/>
              <a:t> to demonstrate impact in a range of ways – from all staff members – OER offers a forum for marginalised staff to contribute to. Publishing work openly raises personal profiles and can put staff on the map.</a:t>
            </a:r>
          </a:p>
          <a:p>
            <a:pPr marL="171450" indent="-171450">
              <a:buFontTx/>
              <a:buChar char="-"/>
            </a:pPr>
            <a:r>
              <a:rPr lang="en-GB" baseline="0" dirty="0" smtClean="0"/>
              <a:t>Tutors who work across several institutions or sectors can have a coherent work profile which brings everything in their professional life together; the profile can also more strongly link them to a particular institution. Also employment opportunities – another way of selling yourself and raising profile – and connecting you to an institution or organisation.</a:t>
            </a:r>
          </a:p>
          <a:p>
            <a:pPr marL="171450" indent="-171450">
              <a:buFontTx/>
              <a:buChar char="-"/>
            </a:pPr>
            <a:r>
              <a:rPr lang="en-GB" baseline="0" dirty="0" smtClean="0"/>
              <a:t>Facilitates networking – this has resonance as in some cases, language tutors are the only tutors of their particular language in an institution – they can start to communicate, collaborate and share ideas with other colleagues; and in fact, working on the project has allowed tutors to network with each other and generated a sense of belonging to their institution because they know their work will contribute to the institution’s strategic aims – attracting new students.</a:t>
            </a:r>
          </a:p>
          <a:p>
            <a:pPr marL="171450" indent="-171450">
              <a:buFontTx/>
              <a:buChar char="-"/>
            </a:pPr>
            <a:r>
              <a:rPr lang="en-GB" baseline="0" dirty="0" smtClean="0"/>
              <a:t>Creating new open resources which will be shared through institutional sites as well as our repository will raise the profiles of the authors and flag up their work. The act of creating open content, and considering formats, content, licensing improves professional practice and enhances digital literacy</a:t>
            </a:r>
          </a:p>
          <a:p>
            <a:pPr marL="171450" indent="-171450">
              <a:buFontTx/>
              <a:buChar char="-"/>
            </a:pPr>
            <a:r>
              <a:rPr lang="en-GB" baseline="0" dirty="0" smtClean="0"/>
              <a:t>Increases pool of quality, relevant, up-to-date resources available for others to adapt and use</a:t>
            </a:r>
          </a:p>
          <a:p>
            <a:pPr marL="171450" indent="-171450">
              <a:buFontTx/>
              <a:buChar char="-"/>
            </a:pPr>
            <a:r>
              <a:rPr lang="en-GB" baseline="0" dirty="0" smtClean="0"/>
              <a:t>Enhancing digital literacy – engaging with issues around OER and participating in training workshops and attending conferences to talk about their open practice/sharing ideas with project colleagues.</a:t>
            </a:r>
          </a:p>
          <a:p>
            <a:pPr marL="0" indent="0">
              <a:buFontTx/>
              <a:buNone/>
            </a:pPr>
            <a:endParaRPr lang="en-GB" baseline="0" dirty="0" smtClean="0"/>
          </a:p>
          <a:p>
            <a:pPr marL="0" indent="0">
              <a:buFontTx/>
              <a:buNone/>
            </a:pPr>
            <a:r>
              <a:rPr lang="en-GB" baseline="0" dirty="0" smtClean="0"/>
              <a:t>Engagement with all of these aspects, we hope, will enhance the status and prof </a:t>
            </a:r>
            <a:r>
              <a:rPr lang="en-GB" baseline="0" dirty="0" err="1" smtClean="0"/>
              <a:t>dev</a:t>
            </a:r>
            <a:r>
              <a:rPr lang="en-GB" baseline="0" dirty="0" smtClean="0"/>
              <a:t> of tutors involved in the project – and offer some really useful and interesting resources for the community to use and adapt. We hope that the tutors’ relationship with open practice will continue to flourish beyond the project.</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9</a:t>
            </a:fld>
            <a:endParaRPr lang="en-GB"/>
          </a:p>
        </p:txBody>
      </p:sp>
    </p:spTree>
    <p:extLst>
      <p:ext uri="{BB962C8B-B14F-4D97-AF65-F5344CB8AC3E}">
        <p14:creationId xmlns:p14="http://schemas.microsoft.com/office/powerpoint/2010/main" val="336448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24/01/2013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408829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24/01/2013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93787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24/01/2013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40629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24/01/2013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74073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AB9127-CC23-4007-BA0E-F999874DA794}" type="datetimeFigureOut">
              <a:rPr lang="en-GB" smtClean="0"/>
              <a:t>24/01/2013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37676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2AB9127-CC23-4007-BA0E-F999874DA794}" type="datetimeFigureOut">
              <a:rPr lang="en-GB" smtClean="0"/>
              <a:t>24/01/2013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177106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2AB9127-CC23-4007-BA0E-F999874DA794}" type="datetimeFigureOut">
              <a:rPr lang="en-GB" smtClean="0"/>
              <a:t>24/01/2013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84795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2AB9127-CC23-4007-BA0E-F999874DA794}" type="datetimeFigureOut">
              <a:rPr lang="en-GB" smtClean="0"/>
              <a:t>24/01/2013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76694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B9127-CC23-4007-BA0E-F999874DA794}" type="datetimeFigureOut">
              <a:rPr lang="en-GB" smtClean="0"/>
              <a:t>24/01/2013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1343418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AB9127-CC23-4007-BA0E-F999874DA794}" type="datetimeFigureOut">
              <a:rPr lang="en-GB" smtClean="0"/>
              <a:t>24/01/2013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2999259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AB9127-CC23-4007-BA0E-F999874DA794}" type="datetimeFigureOut">
              <a:rPr lang="en-GB" smtClean="0"/>
              <a:t>24/01/2013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257780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Std Light"/>
              </a:defRPr>
            </a:lvl1pPr>
          </a:lstStyle>
          <a:p>
            <a:fld id="{02AB9127-CC23-4007-BA0E-F999874DA794}" type="datetimeFigureOut">
              <a:rPr lang="en-GB" smtClean="0"/>
              <a:pPr/>
              <a:t>24/01/2013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Std Light"/>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Std Light"/>
              </a:defRPr>
            </a:lvl1pPr>
          </a:lstStyle>
          <a:p>
            <a:fld id="{6DF19709-CC7C-4C63-9C6F-FCAE5C2E29DE}" type="slidenum">
              <a:rPr lang="en-GB" smtClean="0"/>
              <a:pPr/>
              <a:t>‹#›</a:t>
            </a:fld>
            <a:endParaRPr lang="en-GB" dirty="0"/>
          </a:p>
        </p:txBody>
      </p:sp>
    </p:spTree>
    <p:extLst>
      <p:ext uri="{BB962C8B-B14F-4D97-AF65-F5344CB8AC3E}">
        <p14:creationId xmlns:p14="http://schemas.microsoft.com/office/powerpoint/2010/main" val="3542211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Gill Sans Std Ligh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Std Ligh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Std Ligh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Std Ligh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Std Ligh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Std Ligh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www.llas.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languagebox.ac.uk/323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gif"/><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languagebox.ac.uk/" TargetMode="External"/><Relationship Id="rId3" Type="http://schemas.openxmlformats.org/officeDocument/2006/relationships/hyperlink" Target="http://bit.ly/oerinfokit" TargetMode="External"/><Relationship Id="rId7" Type="http://schemas.openxmlformats.org/officeDocument/2006/relationships/hyperlink" Target="http://www.humbox.ac.u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jorum.ac.uk/" TargetMode="External"/><Relationship Id="rId5" Type="http://schemas.openxmlformats.org/officeDocument/2006/relationships/hyperlink" Target="http://www.ocwconsortium.org/" TargetMode="External"/><Relationship Id="rId10" Type="http://schemas.openxmlformats.org/officeDocument/2006/relationships/image" Target="../media/image3.gif"/><Relationship Id="rId4" Type="http://schemas.openxmlformats.org/officeDocument/2006/relationships/hyperlink" Target="http://www.jisc.ac.uk/" TargetMode="External"/><Relationship Id="rId9" Type="http://schemas.openxmlformats.org/officeDocument/2006/relationships/hyperlink" Target="http://loro.open.ac.u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K.Borthwick@soton.ac.u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hyperlink" Target="http://www.languagebox.ac.uk" TargetMode="External"/><Relationship Id="rId4" Type="http://schemas.openxmlformats.org/officeDocument/2006/relationships/hyperlink" Target="mailto:A.M.Dickens@soton.ac.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www.unesco.org/new/en/communication-and-information/access-to-knowledge/open-educational-resourc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hyperlink" Target="http://www.guardian.co.uk/higher-education-network/blog/2012/jul/04/open-educational-resources-and-economic-growth"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hyperlink" Target="http://www.heacademy.ac.uk/oer"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open.edu/openlearn/education/creating-open-educational-resources/content-section-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196753"/>
            <a:ext cx="7772400" cy="2403698"/>
          </a:xfrm>
        </p:spPr>
        <p:txBody>
          <a:bodyPr anchor="b">
            <a:normAutofit/>
          </a:bodyPr>
          <a:lstStyle/>
          <a:p>
            <a:pPr algn="l"/>
            <a:r>
              <a:rPr lang="en-GB" sz="3600" dirty="0" smtClean="0">
                <a:solidFill>
                  <a:schemeClr val="bg1">
                    <a:lumMod val="50000"/>
                  </a:schemeClr>
                </a:solidFill>
                <a:latin typeface="Gill Sans Std Light"/>
              </a:rPr>
              <a:t>Finding a Voice through Open Resources: FAVOR </a:t>
            </a:r>
            <a:endParaRPr lang="en-GB" sz="3600" dirty="0">
              <a:solidFill>
                <a:schemeClr val="bg1">
                  <a:lumMod val="50000"/>
                </a:schemeClr>
              </a:solidFill>
              <a:latin typeface="Gill Sans Std Light"/>
            </a:endParaRPr>
          </a:p>
        </p:txBody>
      </p:sp>
      <p:sp>
        <p:nvSpPr>
          <p:cNvPr id="3" name="Subtitle 2"/>
          <p:cNvSpPr>
            <a:spLocks noGrp="1"/>
          </p:cNvSpPr>
          <p:nvPr>
            <p:ph type="subTitle" idx="1"/>
          </p:nvPr>
        </p:nvSpPr>
        <p:spPr>
          <a:xfrm>
            <a:off x="683568" y="3886200"/>
            <a:ext cx="7632848" cy="1991072"/>
          </a:xfrm>
        </p:spPr>
        <p:txBody>
          <a:bodyPr>
            <a:normAutofit/>
          </a:bodyPr>
          <a:lstStyle/>
          <a:p>
            <a:pPr algn="l"/>
            <a:r>
              <a:rPr lang="en-GB" dirty="0" smtClean="0">
                <a:solidFill>
                  <a:schemeClr val="bg1">
                    <a:lumMod val="50000"/>
                  </a:schemeClr>
                </a:solidFill>
                <a:latin typeface="Gill Sans Std Light" pitchFamily="34" charset="0"/>
              </a:rPr>
              <a:t>Alison Dickens</a:t>
            </a:r>
          </a:p>
          <a:p>
            <a:pPr algn="l"/>
            <a:r>
              <a:rPr lang="en-GB" sz="1800" dirty="0" smtClean="0">
                <a:solidFill>
                  <a:schemeClr val="bg1">
                    <a:lumMod val="50000"/>
                  </a:schemeClr>
                </a:solidFill>
                <a:latin typeface="Gill Sans Std Light" pitchFamily="34" charset="0"/>
              </a:rPr>
              <a:t>Centre </a:t>
            </a:r>
            <a:r>
              <a:rPr lang="en-GB" sz="1800" dirty="0">
                <a:solidFill>
                  <a:schemeClr val="bg1">
                    <a:lumMod val="50000"/>
                  </a:schemeClr>
                </a:solidFill>
                <a:latin typeface="Gill Sans Std Light" pitchFamily="34" charset="0"/>
              </a:rPr>
              <a:t>for Languages, Linguistics and Area Studies</a:t>
            </a:r>
          </a:p>
          <a:p>
            <a:pPr algn="l"/>
            <a:r>
              <a:rPr lang="en-GB" sz="1800" dirty="0" smtClean="0">
                <a:solidFill>
                  <a:schemeClr val="bg1">
                    <a:lumMod val="50000"/>
                  </a:schemeClr>
                </a:solidFill>
                <a:latin typeface="Gill Sans Std Light" pitchFamily="34" charset="0"/>
              </a:rPr>
              <a:t>University </a:t>
            </a:r>
            <a:r>
              <a:rPr lang="en-GB" sz="1800" dirty="0">
                <a:solidFill>
                  <a:schemeClr val="bg1">
                    <a:lumMod val="50000"/>
                  </a:schemeClr>
                </a:solidFill>
                <a:latin typeface="Gill Sans Std Light" pitchFamily="34" charset="0"/>
              </a:rPr>
              <a:t>of Southampton </a:t>
            </a:r>
            <a:endParaRPr lang="en-GB" sz="1800" dirty="0" smtClean="0">
              <a:solidFill>
                <a:schemeClr val="bg1">
                  <a:lumMod val="50000"/>
                </a:schemeClr>
              </a:solidFill>
              <a:latin typeface="Gill Sans Std Light" pitchFamily="34" charset="0"/>
            </a:endParaRPr>
          </a:p>
          <a:p>
            <a:pPr algn="l"/>
            <a:endParaRPr lang="en-GB" sz="1800" dirty="0">
              <a:solidFill>
                <a:schemeClr val="bg1">
                  <a:lumMod val="50000"/>
                </a:schemeClr>
              </a:solidFill>
              <a:latin typeface="Gill Sans Std Light" pitchFamily="34" charset="0"/>
            </a:endParaRPr>
          </a:p>
          <a:p>
            <a:pPr algn="l"/>
            <a:r>
              <a:rPr lang="en-GB" sz="1800" dirty="0" smtClean="0">
                <a:solidFill>
                  <a:schemeClr val="bg1">
                    <a:lumMod val="50000"/>
                  </a:schemeClr>
                </a:solidFill>
                <a:latin typeface="Gill Sans Std Light" pitchFamily="34" charset="0"/>
              </a:rPr>
              <a:t>AULC Meeting 10</a:t>
            </a:r>
            <a:r>
              <a:rPr lang="en-GB" sz="1800" baseline="30000" dirty="0" smtClean="0">
                <a:solidFill>
                  <a:schemeClr val="bg1">
                    <a:lumMod val="50000"/>
                  </a:schemeClr>
                </a:solidFill>
                <a:latin typeface="Gill Sans Std Light" pitchFamily="34" charset="0"/>
              </a:rPr>
              <a:t>th</a:t>
            </a:r>
            <a:r>
              <a:rPr lang="en-GB" sz="1800" dirty="0" smtClean="0">
                <a:solidFill>
                  <a:schemeClr val="bg1">
                    <a:lumMod val="50000"/>
                  </a:schemeClr>
                </a:solidFill>
                <a:latin typeface="Gill Sans Std Light" pitchFamily="34" charset="0"/>
              </a:rPr>
              <a:t> January 2013</a:t>
            </a:r>
            <a:endParaRPr lang="en-GB" sz="1800" dirty="0">
              <a:solidFill>
                <a:schemeClr val="bg1">
                  <a:lumMod val="50000"/>
                </a:schemeClr>
              </a:solidFill>
              <a:latin typeface="Gill Sans Std Light" pitchFamily="34" charset="0"/>
            </a:endParaRPr>
          </a:p>
        </p:txBody>
      </p:sp>
      <p:cxnSp>
        <p:nvCxnSpPr>
          <p:cNvPr id="8" name="Straight Connector 7"/>
          <p:cNvCxnSpPr/>
          <p:nvPr/>
        </p:nvCxnSpPr>
        <p:spPr>
          <a:xfrm>
            <a:off x="683568" y="3789040"/>
            <a:ext cx="7786439" cy="0"/>
          </a:xfrm>
          <a:prstGeom prst="line">
            <a:avLst/>
          </a:prstGeom>
          <a:ln w="57150">
            <a:solidFill>
              <a:srgbClr val="8F3A8E"/>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985" y="260648"/>
            <a:ext cx="3836852" cy="792088"/>
          </a:xfrm>
          <a:prstGeom prst="rect">
            <a:avLst/>
          </a:prstGeom>
        </p:spPr>
      </p:pic>
      <p:sp>
        <p:nvSpPr>
          <p:cNvPr id="9" name="Rectangle 8"/>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13" name="TextBox 12"/>
          <p:cNvSpPr txBox="1"/>
          <p:nvPr/>
        </p:nvSpPr>
        <p:spPr>
          <a:xfrm>
            <a:off x="683568" y="6021288"/>
            <a:ext cx="2808312" cy="784830"/>
          </a:xfrm>
          <a:prstGeom prst="rect">
            <a:avLst/>
          </a:prstGeom>
          <a:noFill/>
        </p:spPr>
        <p:txBody>
          <a:bodyPr wrap="square" rtlCol="0">
            <a:spAutoFit/>
          </a:bodyPr>
          <a:lstStyle/>
          <a:p>
            <a:r>
              <a:rPr lang="en-GB" sz="900" dirty="0" smtClean="0">
                <a:solidFill>
                  <a:schemeClr val="bg1"/>
                </a:solidFill>
                <a:latin typeface="Gill Sans MT" pitchFamily="34" charset="0"/>
              </a:rPr>
              <a:t>LLAS</a:t>
            </a:r>
          </a:p>
          <a:p>
            <a:r>
              <a:rPr lang="en-GB" sz="900" dirty="0" smtClean="0">
                <a:solidFill>
                  <a:schemeClr val="bg1"/>
                </a:solidFill>
                <a:latin typeface="Gill Sans MT" pitchFamily="34" charset="0"/>
              </a:rPr>
              <a:t>Centre </a:t>
            </a:r>
            <a:r>
              <a:rPr lang="en-GB" sz="900" dirty="0">
                <a:solidFill>
                  <a:schemeClr val="bg1"/>
                </a:solidFill>
                <a:latin typeface="Gill Sans MT" pitchFamily="34" charset="0"/>
              </a:rPr>
              <a:t>for Languages, Linguistics and Area Studies</a:t>
            </a:r>
            <a:br>
              <a:rPr lang="en-GB" sz="900" dirty="0">
                <a:solidFill>
                  <a:schemeClr val="bg1"/>
                </a:solidFill>
                <a:latin typeface="Gill Sans MT" pitchFamily="34" charset="0"/>
              </a:rPr>
            </a:br>
            <a:r>
              <a:rPr lang="en-GB" sz="900" dirty="0">
                <a:solidFill>
                  <a:schemeClr val="bg1"/>
                </a:solidFill>
                <a:latin typeface="Gill Sans MT" pitchFamily="34" charset="0"/>
              </a:rPr>
              <a:t>University of Southampton </a:t>
            </a:r>
          </a:p>
          <a:p>
            <a:r>
              <a:rPr lang="en-GB" sz="900" dirty="0" smtClean="0">
                <a:solidFill>
                  <a:schemeClr val="bg1"/>
                </a:solidFill>
                <a:latin typeface="Gill Sans MT" pitchFamily="34" charset="0"/>
              </a:rPr>
              <a:t>Southampton, </a:t>
            </a:r>
            <a:r>
              <a:rPr lang="en-GB" sz="900" dirty="0">
                <a:solidFill>
                  <a:schemeClr val="bg1"/>
                </a:solidFill>
                <a:latin typeface="Gill Sans MT" pitchFamily="34" charset="0"/>
              </a:rPr>
              <a:t>SO17 1BJ </a:t>
            </a:r>
            <a:br>
              <a:rPr lang="en-GB" sz="900" dirty="0">
                <a:solidFill>
                  <a:schemeClr val="bg1"/>
                </a:solidFill>
                <a:latin typeface="Gill Sans MT" pitchFamily="34" charset="0"/>
              </a:rPr>
            </a:br>
            <a:r>
              <a:rPr lang="de-DE" sz="900" dirty="0">
                <a:solidFill>
                  <a:schemeClr val="bg1"/>
                </a:solidFill>
                <a:latin typeface="Gill Sans MT" pitchFamily="34" charset="0"/>
              </a:rPr>
              <a:t>+44 (0) 23 8059 6860 </a:t>
            </a:r>
            <a:r>
              <a:rPr lang="en-GB" sz="900" b="1" dirty="0">
                <a:solidFill>
                  <a:schemeClr val="bg1"/>
                </a:solidFill>
                <a:latin typeface="Gill Sans MT" pitchFamily="34" charset="0"/>
              </a:rPr>
              <a:t>|</a:t>
            </a:r>
            <a:r>
              <a:rPr lang="en-GB" sz="900" dirty="0">
                <a:solidFill>
                  <a:schemeClr val="bg1"/>
                </a:solidFill>
                <a:latin typeface="Gill Sans MT" pitchFamily="34" charset="0"/>
              </a:rPr>
              <a:t> </a:t>
            </a:r>
            <a:r>
              <a:rPr lang="en-GB" sz="900" dirty="0" smtClean="0">
                <a:solidFill>
                  <a:schemeClr val="bg1"/>
                </a:solidFill>
                <a:latin typeface="Gill Sans MT" pitchFamily="34" charset="0"/>
              </a:rPr>
              <a:t>@LLASCentre </a:t>
            </a:r>
            <a:r>
              <a:rPr lang="en-GB" sz="900" b="1" dirty="0" smtClean="0">
                <a:solidFill>
                  <a:schemeClr val="bg1"/>
                </a:solidFill>
                <a:latin typeface="Gill Sans MT" pitchFamily="34" charset="0"/>
              </a:rPr>
              <a:t>|</a:t>
            </a:r>
            <a:r>
              <a:rPr lang="en-GB" sz="900" dirty="0">
                <a:solidFill>
                  <a:schemeClr val="bg1"/>
                </a:solidFill>
                <a:latin typeface="Gill Sans MT" pitchFamily="34" charset="0"/>
              </a:rPr>
              <a:t> </a:t>
            </a:r>
            <a:r>
              <a:rPr lang="en-GB" sz="900" dirty="0" smtClean="0">
                <a:solidFill>
                  <a:schemeClr val="bg1"/>
                </a:solidFill>
                <a:latin typeface="Gill Sans MT" pitchFamily="34" charset="0"/>
                <a:hlinkClick r:id="rId4"/>
              </a:rPr>
              <a:t>www.llas.ac.uk</a:t>
            </a:r>
            <a:endParaRPr lang="en-GB" sz="900" dirty="0">
              <a:solidFill>
                <a:schemeClr val="bg1"/>
              </a:solidFill>
              <a:latin typeface="Gill Sans MT" pitchFamily="34"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52" y="6292006"/>
            <a:ext cx="982216" cy="34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197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013576" cy="4032448"/>
          </a:xfrm>
        </p:spPr>
        <p:txBody>
          <a:bodyPr>
            <a:normAutofit/>
          </a:bodyPr>
          <a:lstStyle/>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001" t="6120" r="11001" b="3781"/>
          <a:stretch/>
        </p:blipFill>
        <p:spPr bwMode="auto">
          <a:xfrm>
            <a:off x="0" y="0"/>
            <a:ext cx="92525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672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013576" cy="4032448"/>
          </a:xfrm>
        </p:spPr>
        <p:txBody>
          <a:bodyPr>
            <a:normAutofit/>
          </a:bodyPr>
          <a:lstStyle/>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61" t="6788" r="11425" b="22361"/>
          <a:stretch/>
        </p:blipFill>
        <p:spPr bwMode="auto">
          <a:xfrm>
            <a:off x="0" y="0"/>
            <a:ext cx="9582101" cy="686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276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6" name="Content Placeholder 5" descr="Picture 4.png"/>
          <p:cNvPicPr>
            <a:picLocks noGrp="1" noChangeAspect="1"/>
          </p:cNvPicPr>
          <p:nvPr>
            <p:ph idx="1"/>
          </p:nvPr>
        </p:nvPicPr>
        <p:blipFill rotWithShape="1">
          <a:blip r:embed="rId4">
            <a:extLst>
              <a:ext uri="{28A0092B-C50C-407E-A947-70E740481C1C}">
                <a14:useLocalDpi xmlns:a14="http://schemas.microsoft.com/office/drawing/2010/main" val="0"/>
              </a:ext>
            </a:extLst>
          </a:blip>
          <a:srcRect r="1129" b="203"/>
          <a:stretch/>
        </p:blipFill>
        <p:spPr>
          <a:xfrm>
            <a:off x="-612576" y="0"/>
            <a:ext cx="10261020" cy="6858000"/>
          </a:xfrm>
        </p:spPr>
      </p:pic>
    </p:spTree>
    <p:extLst>
      <p:ext uri="{BB962C8B-B14F-4D97-AF65-F5344CB8AC3E}">
        <p14:creationId xmlns:p14="http://schemas.microsoft.com/office/powerpoint/2010/main" val="2702022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5" name="Content Placeholder 4" descr="Picture 5.png"/>
          <p:cNvPicPr>
            <a:picLocks noGrp="1" noChangeAspect="1"/>
          </p:cNvPicPr>
          <p:nvPr>
            <p:ph idx="1"/>
          </p:nvPr>
        </p:nvPicPr>
        <p:blipFill>
          <a:blip r:embed="rId4">
            <a:extLst>
              <a:ext uri="{28A0092B-C50C-407E-A947-70E740481C1C}">
                <a14:useLocalDpi xmlns:a14="http://schemas.microsoft.com/office/drawing/2010/main" val="0"/>
              </a:ext>
            </a:extLst>
          </a:blip>
          <a:srcRect t="1975" b="1975"/>
          <a:stretch>
            <a:fillRect/>
          </a:stretch>
        </p:blipFill>
        <p:spPr>
          <a:xfrm>
            <a:off x="-1" y="52639"/>
            <a:ext cx="9162117" cy="6805361"/>
          </a:xfrm>
        </p:spPr>
      </p:pic>
    </p:spTree>
    <p:extLst>
      <p:ext uri="{BB962C8B-B14F-4D97-AF65-F5344CB8AC3E}">
        <p14:creationId xmlns:p14="http://schemas.microsoft.com/office/powerpoint/2010/main" val="4174577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4" name="Content Placeholder 3" descr="Picture 8.png"/>
          <p:cNvPicPr>
            <a:picLocks noGrp="1" noChangeAspect="1"/>
          </p:cNvPicPr>
          <p:nvPr>
            <p:ph idx="1"/>
          </p:nvPr>
        </p:nvPicPr>
        <p:blipFill>
          <a:blip r:embed="rId4">
            <a:extLst>
              <a:ext uri="{28A0092B-C50C-407E-A947-70E740481C1C}">
                <a14:useLocalDpi xmlns:a14="http://schemas.microsoft.com/office/drawing/2010/main" val="0"/>
              </a:ext>
            </a:extLst>
          </a:blip>
          <a:srcRect t="2117" b="2117"/>
          <a:stretch>
            <a:fillRect/>
          </a:stretch>
        </p:blipFill>
        <p:spPr>
          <a:xfrm>
            <a:off x="-19748" y="0"/>
            <a:ext cx="9163748" cy="6858000"/>
          </a:xfrm>
        </p:spPr>
      </p:pic>
    </p:spTree>
    <p:extLst>
      <p:ext uri="{BB962C8B-B14F-4D97-AF65-F5344CB8AC3E}">
        <p14:creationId xmlns:p14="http://schemas.microsoft.com/office/powerpoint/2010/main" val="2794317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hlinkClick r:id="rId2"/>
              </a:rPr>
              <a:t>More examples</a:t>
            </a:r>
            <a:endParaRPr lang="en-GB" dirty="0"/>
          </a:p>
        </p:txBody>
      </p:sp>
      <p:pic>
        <p:nvPicPr>
          <p:cNvPr id="4" name="Content Placeholder 3" descr="Picture 2.png"/>
          <p:cNvPicPr>
            <a:picLocks noGrp="1" noChangeAspect="1"/>
          </p:cNvPicPr>
          <p:nvPr>
            <p:ph idx="1"/>
          </p:nvPr>
        </p:nvPicPr>
        <p:blipFill>
          <a:blip r:embed="rId3">
            <a:extLst>
              <a:ext uri="{28A0092B-C50C-407E-A947-70E740481C1C}">
                <a14:useLocalDpi xmlns:a14="http://schemas.microsoft.com/office/drawing/2010/main" val="0"/>
              </a:ext>
            </a:extLst>
          </a:blip>
          <a:srcRect t="582" b="582"/>
          <a:stretch>
            <a:fillRect/>
          </a:stretch>
        </p:blipFill>
        <p:spPr/>
      </p:pic>
    </p:spTree>
    <p:extLst>
      <p:ext uri="{BB962C8B-B14F-4D97-AF65-F5344CB8AC3E}">
        <p14:creationId xmlns:p14="http://schemas.microsoft.com/office/powerpoint/2010/main" val="2732407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013576" cy="4032448"/>
          </a:xfrm>
        </p:spPr>
        <p:txBody>
          <a:bodyPr>
            <a:normAutofit/>
          </a:bodyPr>
          <a:lstStyle/>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749" t="14326" r="12414" b="4460"/>
          <a:stretch/>
        </p:blipFill>
        <p:spPr bwMode="auto">
          <a:xfrm>
            <a:off x="0" y="-7144"/>
            <a:ext cx="9144000" cy="68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48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013576" cy="4032448"/>
          </a:xfrm>
        </p:spPr>
        <p:txBody>
          <a:bodyPr>
            <a:normAutofit/>
          </a:bodyPr>
          <a:lstStyle/>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179" t="8557" r="11286" b="2907"/>
          <a:stretch/>
        </p:blipFill>
        <p:spPr bwMode="auto">
          <a:xfrm>
            <a:off x="-23494" y="1"/>
            <a:ext cx="9276014" cy="686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739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a:bodyPr>
          <a:lstStyle/>
          <a:p>
            <a:r>
              <a:rPr lang="en-GB" sz="2400" dirty="0" smtClean="0">
                <a:latin typeface="Gill Sans Std Light"/>
                <a:cs typeface="Gill Sans Std Light"/>
              </a:rPr>
              <a:t>New skills acquired</a:t>
            </a:r>
          </a:p>
          <a:p>
            <a:r>
              <a:rPr lang="en-GB" sz="2400" dirty="0" smtClean="0">
                <a:latin typeface="Gill Sans Std Light"/>
                <a:cs typeface="Gill Sans Std Light"/>
              </a:rPr>
              <a:t>Improved practice</a:t>
            </a:r>
          </a:p>
          <a:p>
            <a:r>
              <a:rPr lang="en-GB" sz="2400" dirty="0" smtClean="0">
                <a:latin typeface="Gill Sans Std Light"/>
                <a:cs typeface="Gill Sans Std Light"/>
              </a:rPr>
              <a:t>New opportunities taken up</a:t>
            </a:r>
          </a:p>
          <a:p>
            <a:r>
              <a:rPr lang="en-GB" sz="2400" dirty="0" smtClean="0">
                <a:latin typeface="Gill Sans Std Light"/>
                <a:cs typeface="Gill Sans Std Light"/>
              </a:rPr>
              <a:t>Enhanced feelings of belonging and contribution to their institution</a:t>
            </a:r>
          </a:p>
          <a:p>
            <a:r>
              <a:rPr lang="en-GB" sz="2400" dirty="0" smtClean="0">
                <a:latin typeface="Gill Sans Std Light"/>
                <a:cs typeface="Gill Sans Std Light"/>
              </a:rPr>
              <a:t>Enhanced feelings of community</a:t>
            </a:r>
          </a:p>
          <a:p>
            <a:r>
              <a:rPr lang="en-GB" sz="2400" dirty="0" smtClean="0">
                <a:latin typeface="Gill Sans Std Light"/>
                <a:cs typeface="Gill Sans Std Light"/>
              </a:rPr>
              <a:t>Enhanced confidence and pride in their work</a:t>
            </a:r>
          </a:p>
          <a:p>
            <a:r>
              <a:rPr lang="en-GB" sz="2400" dirty="0" smtClean="0">
                <a:latin typeface="Gill Sans Std Light"/>
                <a:cs typeface="Gill Sans Std Light"/>
              </a:rPr>
              <a:t>Change of practice</a:t>
            </a:r>
          </a:p>
          <a:p>
            <a:r>
              <a:rPr lang="en-GB" sz="2400" dirty="0" smtClean="0">
                <a:latin typeface="Gill Sans Std Light"/>
                <a:cs typeface="Gill Sans Std Light"/>
              </a:rPr>
              <a:t>Change of attitude towards open practice</a:t>
            </a:r>
            <a:endParaRPr lang="en-GB" sz="2400" dirty="0">
              <a:latin typeface="Gill Sans Std Light"/>
              <a:cs typeface="Gill Sans Std Light"/>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Impact on tutors</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3773480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a:bodyPr>
          <a:lstStyle/>
          <a:p>
            <a:pPr>
              <a:tabLst>
                <a:tab pos="360363" algn="l"/>
              </a:tabLst>
            </a:pPr>
            <a:r>
              <a:rPr lang="en-GB" sz="2400" dirty="0"/>
              <a:t>“</a:t>
            </a:r>
            <a:r>
              <a:rPr lang="en-GB" sz="2400" i="1" dirty="0"/>
              <a:t>I enjoyed taking pictures of students [for my materials]…and uploading them. I didn’t know how to do that, but I learnt</a:t>
            </a:r>
            <a:r>
              <a:rPr lang="en-GB" sz="2400" dirty="0"/>
              <a:t>. </a:t>
            </a:r>
            <a:r>
              <a:rPr lang="en-GB" sz="2400" i="1" dirty="0"/>
              <a:t>I then tried to send the </a:t>
            </a:r>
            <a:r>
              <a:rPr lang="en-GB" sz="2400" i="1" dirty="0" err="1"/>
              <a:t>powerpoint</a:t>
            </a:r>
            <a:r>
              <a:rPr lang="en-GB" sz="2400" i="1" dirty="0"/>
              <a:t> to the students but it was too big…the files were too big. So…I asked them to go to the </a:t>
            </a:r>
            <a:r>
              <a:rPr lang="en-GB" sz="2400" i="1" dirty="0" err="1"/>
              <a:t>LanguageBox</a:t>
            </a:r>
            <a:r>
              <a:rPr lang="en-GB" sz="2400" i="1" dirty="0"/>
              <a:t> and they could find it, and they were very happy.” </a:t>
            </a:r>
            <a:r>
              <a:rPr lang="en-GB" sz="2400" dirty="0"/>
              <a:t>– comment made at meeting, 20</a:t>
            </a:r>
            <a:r>
              <a:rPr lang="en-GB" sz="2400" baseline="30000" dirty="0"/>
              <a:t>th</a:t>
            </a:r>
            <a:r>
              <a:rPr lang="en-GB" sz="2400" dirty="0"/>
              <a:t> September, 2012</a:t>
            </a:r>
          </a:p>
          <a:p>
            <a:pPr>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Comments: new skills</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319982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013576" cy="4176464"/>
          </a:xfrm>
        </p:spPr>
        <p:txBody>
          <a:bodyPr>
            <a:normAutofit/>
          </a:bodyPr>
          <a:lstStyle/>
          <a:p>
            <a:r>
              <a:rPr lang="en-GB" dirty="0" smtClean="0">
                <a:latin typeface="Gill Sans Std Light" pitchFamily="34" charset="0"/>
              </a:rPr>
              <a:t>What is FAVOR?</a:t>
            </a:r>
            <a:endParaRPr lang="en-GB" dirty="0">
              <a:latin typeface="Gill Sans Std Light" pitchFamily="34" charset="0"/>
            </a:endParaRPr>
          </a:p>
          <a:p>
            <a:r>
              <a:rPr lang="en-GB" dirty="0" smtClean="0">
                <a:latin typeface="Gill Sans Std Light" pitchFamily="34" charset="0"/>
              </a:rPr>
              <a:t>Why this project?</a:t>
            </a:r>
          </a:p>
          <a:p>
            <a:r>
              <a:rPr lang="en-GB" dirty="0" smtClean="0">
                <a:latin typeface="Gill Sans Std Light" pitchFamily="34" charset="0"/>
              </a:rPr>
              <a:t>Why open practice?</a:t>
            </a:r>
          </a:p>
          <a:p>
            <a:r>
              <a:rPr lang="en-GB" dirty="0" smtClean="0">
                <a:latin typeface="Gill Sans Std Light" pitchFamily="34" charset="0"/>
              </a:rPr>
              <a:t>What was achieved?</a:t>
            </a:r>
          </a:p>
          <a:p>
            <a:r>
              <a:rPr lang="en-GB" dirty="0" smtClean="0">
                <a:latin typeface="Gill Sans Std Light" pitchFamily="34" charset="0"/>
              </a:rPr>
              <a:t>How can you use FAVOR in your institution?</a:t>
            </a: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Overview</a:t>
            </a:r>
            <a:endParaRPr lang="en-GB" sz="4000" b="1" dirty="0">
              <a:solidFill>
                <a:srgbClr val="8F3A8E"/>
              </a:solidFill>
              <a:effectLst/>
              <a:latin typeface="Gill Sans Std Light"/>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4130359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a:bodyPr>
          <a:lstStyle/>
          <a:p>
            <a:r>
              <a:rPr lang="en-GB" sz="2400" dirty="0"/>
              <a:t>“</a:t>
            </a:r>
            <a:r>
              <a:rPr lang="en-GB" sz="2400" i="1" dirty="0"/>
              <a:t>I will be using resources with students. It has opened my horizons and now I can see how I can improve (in technology). I’m so motivated. I want to go to workshops and use </a:t>
            </a:r>
            <a:r>
              <a:rPr lang="en-GB" sz="2400" i="1" dirty="0" err="1"/>
              <a:t>powerpoint</a:t>
            </a:r>
            <a:r>
              <a:rPr lang="en-GB" sz="2400" i="1" dirty="0"/>
              <a:t> – get new skills. I didn’t know I’d enjoy preparing materials so much</a:t>
            </a:r>
            <a:r>
              <a:rPr lang="en-GB" sz="2400" dirty="0"/>
              <a:t>.” (focus group)</a:t>
            </a:r>
          </a:p>
          <a:p>
            <a:pPr>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Comments: improved practice</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3655551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a:bodyPr>
          <a:lstStyle/>
          <a:p>
            <a:r>
              <a:rPr lang="en-GB" sz="2400" i="1" dirty="0"/>
              <a:t>“For some this was the first opportunity to engage in conferences, talking about their experiences on the FAVOR project – not just attend conferences but present at them. And some of them have voiced to me that they would like to continue to find opportunities to do this, as a form of professional development.” </a:t>
            </a:r>
            <a:r>
              <a:rPr lang="en-GB" sz="2400" dirty="0"/>
              <a:t>– Southampton final report. </a:t>
            </a:r>
          </a:p>
          <a:p>
            <a:pPr>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Comments: new </a:t>
            </a:r>
            <a:r>
              <a:rPr lang="en-GB" sz="4000" b="1" dirty="0" smtClean="0">
                <a:solidFill>
                  <a:srgbClr val="8F3A8E"/>
                </a:solidFill>
                <a:latin typeface="Gill Sans Std Light"/>
              </a:rPr>
              <a:t>opportunities</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870879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a:bodyPr>
          <a:lstStyle/>
          <a:p>
            <a:r>
              <a:rPr lang="en-GB" sz="2400" dirty="0"/>
              <a:t>“</a:t>
            </a:r>
            <a:r>
              <a:rPr lang="en-GB" sz="2400" i="1" dirty="0"/>
              <a:t>It helped that we had a Newcastle Group in </a:t>
            </a:r>
            <a:r>
              <a:rPr lang="en-GB" sz="2400" i="1" dirty="0" err="1"/>
              <a:t>LanguageBox</a:t>
            </a:r>
            <a:r>
              <a:rPr lang="en-GB" sz="2400" i="1" dirty="0"/>
              <a:t> as well, because it gave everyone a sense of pride and identity</a:t>
            </a:r>
            <a:r>
              <a:rPr lang="en-GB" sz="2400" dirty="0"/>
              <a:t>” – Newcastle video</a:t>
            </a:r>
          </a:p>
          <a:p>
            <a:endParaRPr lang="en-GB" sz="2400" dirty="0"/>
          </a:p>
          <a:p>
            <a:r>
              <a:rPr lang="en-GB" sz="2400" dirty="0"/>
              <a:t>“</a:t>
            </a:r>
            <a:r>
              <a:rPr lang="en-GB" sz="2400" i="1" dirty="0"/>
              <a:t>It has made me feel part of the university</a:t>
            </a:r>
            <a:r>
              <a:rPr lang="en-GB" sz="2400" dirty="0"/>
              <a:t>” – Southampton final report</a:t>
            </a:r>
          </a:p>
          <a:p>
            <a:endParaRPr lang="en-GB" sz="2400" dirty="0"/>
          </a:p>
          <a:p>
            <a:r>
              <a:rPr lang="en-GB" sz="2400" i="1" dirty="0" smtClean="0"/>
              <a:t>“... it was great to be able to compare your resources with those of your colleagues</a:t>
            </a:r>
            <a:r>
              <a:rPr lang="en-GB" sz="2400" dirty="0" smtClean="0"/>
              <a:t>” – UCL final report</a:t>
            </a:r>
          </a:p>
          <a:p>
            <a:endParaRPr lang="en-GB" sz="2400" dirty="0"/>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Comments: community</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2709190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fontScale="92500"/>
          </a:bodyPr>
          <a:lstStyle/>
          <a:p>
            <a:r>
              <a:rPr lang="en-GB" sz="2400" dirty="0"/>
              <a:t>“</a:t>
            </a:r>
            <a:r>
              <a:rPr lang="en-GB" sz="2400" i="1" dirty="0"/>
              <a:t>It was rewarding…seeing tutors bloom</a:t>
            </a:r>
            <a:r>
              <a:rPr lang="en-GB" sz="2400" dirty="0"/>
              <a:t> [through working on the project].” – project coordinator, focus group</a:t>
            </a:r>
          </a:p>
          <a:p>
            <a:r>
              <a:rPr lang="en-GB" sz="2400" dirty="0"/>
              <a:t> </a:t>
            </a:r>
          </a:p>
          <a:p>
            <a:r>
              <a:rPr lang="en-GB" sz="2400" dirty="0"/>
              <a:t>“</a:t>
            </a:r>
            <a:r>
              <a:rPr lang="en-GB" sz="2400" i="1" dirty="0"/>
              <a:t>I got encouragement from the team to believe in my resources.” </a:t>
            </a:r>
            <a:r>
              <a:rPr lang="en-GB" sz="2400" dirty="0"/>
              <a:t>(focus group)</a:t>
            </a:r>
          </a:p>
          <a:p>
            <a:r>
              <a:rPr lang="en-GB" sz="2400" i="1" dirty="0"/>
              <a:t> </a:t>
            </a:r>
            <a:endParaRPr lang="en-GB" sz="2400" dirty="0"/>
          </a:p>
          <a:p>
            <a:r>
              <a:rPr lang="en-GB" sz="2400" i="1" dirty="0"/>
              <a:t>“We’ll encourage colleagues to publish once the project has ended. Initially it was difficult to know what to put into </a:t>
            </a:r>
            <a:r>
              <a:rPr lang="en-GB" sz="2400" i="1" dirty="0" err="1"/>
              <a:t>LanguageBox</a:t>
            </a:r>
            <a:r>
              <a:rPr lang="en-GB" sz="2400" i="1" dirty="0"/>
              <a:t>, but it has come into its own through our use of it…I’m sure I would be jealous of us if I looked at what we’d done now.” </a:t>
            </a:r>
            <a:r>
              <a:rPr lang="en-GB" sz="2400" dirty="0"/>
              <a:t>(focus group)</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Comments: confidence</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4007839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a:bodyPr>
          <a:lstStyle/>
          <a:p>
            <a:r>
              <a:rPr lang="en-GB" sz="2400" dirty="0"/>
              <a:t>“</a:t>
            </a:r>
            <a:r>
              <a:rPr lang="en-GB" sz="2400" i="1" dirty="0"/>
              <a:t>the project has started me thinking about teaching in a new, visually oriented way</a:t>
            </a:r>
            <a:r>
              <a:rPr lang="en-GB" sz="2400" dirty="0"/>
              <a:t>.” </a:t>
            </a:r>
            <a:endParaRPr lang="en-GB" sz="2400" dirty="0" smtClean="0"/>
          </a:p>
          <a:p>
            <a:endParaRPr lang="en-GB" sz="2400" dirty="0" smtClean="0"/>
          </a:p>
          <a:p>
            <a:r>
              <a:rPr lang="en-GB" sz="2400" dirty="0" smtClean="0"/>
              <a:t>“</a:t>
            </a:r>
            <a:r>
              <a:rPr lang="en-GB" sz="2400" i="1" dirty="0"/>
              <a:t>Tutors have constituted themselves as a small community of practice as they now meet more regularly for professional inquiry and discussion and they have committed themselves to meeting regularly beyond the life-time of the project</a:t>
            </a:r>
            <a:r>
              <a:rPr lang="en-GB" sz="2400" dirty="0"/>
              <a:t>” – SOAS final report</a:t>
            </a:r>
          </a:p>
          <a:p>
            <a:endParaRPr lang="en-GB" sz="2400" dirty="0"/>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Comments: practice change</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436150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fontScale="92500" lnSpcReduction="20000"/>
          </a:bodyPr>
          <a:lstStyle/>
          <a:p>
            <a:r>
              <a:rPr lang="en-GB" sz="2400" i="1" dirty="0" smtClean="0"/>
              <a:t>“</a:t>
            </a:r>
            <a:r>
              <a:rPr lang="en-GB" sz="2400" i="1" dirty="0"/>
              <a:t>I am so happy to upload and let everybody else to see them [resources]. I don’t have reservations, they can go and have a look and do whatever they want with them.”- </a:t>
            </a:r>
            <a:r>
              <a:rPr lang="en-GB" sz="2400" dirty="0"/>
              <a:t>focus group</a:t>
            </a:r>
          </a:p>
          <a:p>
            <a:r>
              <a:rPr lang="en-GB" sz="2400" dirty="0"/>
              <a:t> </a:t>
            </a:r>
          </a:p>
          <a:p>
            <a:r>
              <a:rPr lang="en-GB" sz="2400" dirty="0"/>
              <a:t>“</a:t>
            </a:r>
            <a:r>
              <a:rPr lang="en-GB" sz="2400" i="1" dirty="0"/>
              <a:t>You asked me about what I liked about the project and for me it was sharing. You spend so much time doing this [creating resources]…the more people who can use it, the better.” – </a:t>
            </a:r>
            <a:r>
              <a:rPr lang="en-GB" sz="2400" dirty="0"/>
              <a:t>comment at meeting, 20</a:t>
            </a:r>
            <a:r>
              <a:rPr lang="en-GB" sz="2400" baseline="30000" dirty="0"/>
              <a:t>th</a:t>
            </a:r>
            <a:r>
              <a:rPr lang="en-GB" sz="2400" dirty="0"/>
              <a:t> September, 2012</a:t>
            </a:r>
          </a:p>
          <a:p>
            <a:r>
              <a:rPr lang="en-GB" sz="2400" dirty="0"/>
              <a:t> </a:t>
            </a:r>
          </a:p>
          <a:p>
            <a:r>
              <a:rPr lang="en-GB" sz="2400" dirty="0"/>
              <a:t>“</a:t>
            </a:r>
            <a:r>
              <a:rPr lang="en-GB" sz="2400" i="1" dirty="0"/>
              <a:t>Engaging with open practice made me realise that there is a lot to be learned online</a:t>
            </a:r>
            <a:r>
              <a:rPr lang="en-GB" sz="2400" dirty="0"/>
              <a:t>.” </a:t>
            </a:r>
            <a:r>
              <a:rPr lang="en-GB" sz="2400" i="1" dirty="0"/>
              <a:t>– </a:t>
            </a:r>
            <a:r>
              <a:rPr lang="en-GB" sz="2400" dirty="0"/>
              <a:t>comment at meeting, 20</a:t>
            </a:r>
            <a:r>
              <a:rPr lang="en-GB" sz="2400" baseline="30000" dirty="0"/>
              <a:t>th</a:t>
            </a:r>
            <a:r>
              <a:rPr lang="en-GB" sz="2400" dirty="0"/>
              <a:t> September, 2012</a:t>
            </a:r>
          </a:p>
          <a:p>
            <a:endParaRPr lang="en-GB" sz="2400" dirty="0"/>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Comments: attitudes to OER</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576027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U_FAVO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27088" y="1628775"/>
            <a:ext cx="7296150" cy="4103688"/>
          </a:xfrm>
        </p:spPr>
      </p:pic>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The tutors’ experience</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508754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013576" cy="4104456"/>
          </a:xfrm>
        </p:spPr>
        <p:txBody>
          <a:bodyPr>
            <a:normAutofit/>
          </a:bodyPr>
          <a:lstStyle/>
          <a:p>
            <a:pPr>
              <a:tabLst>
                <a:tab pos="360363" algn="l"/>
              </a:tabLst>
            </a:pPr>
            <a:r>
              <a:rPr lang="en-GB" sz="2400" dirty="0">
                <a:latin typeface="Gill Sans Std Light" pitchFamily="34" charset="0"/>
              </a:rPr>
              <a:t>Obstacles to staff engaging in small projects are staggering and should be </a:t>
            </a:r>
            <a:r>
              <a:rPr lang="en-GB" sz="2400" dirty="0" smtClean="0">
                <a:latin typeface="Gill Sans Std Light" pitchFamily="34" charset="0"/>
              </a:rPr>
              <a:t>addressed, e.g.</a:t>
            </a:r>
          </a:p>
          <a:p>
            <a:pPr lvl="1">
              <a:tabLst>
                <a:tab pos="360363" algn="l"/>
              </a:tabLst>
            </a:pPr>
            <a:r>
              <a:rPr lang="en-GB" sz="2000" dirty="0" smtClean="0">
                <a:latin typeface="Gill Sans Std Light" pitchFamily="34" charset="0"/>
              </a:rPr>
              <a:t>Managing their timetable when working across institutions/sectors</a:t>
            </a:r>
          </a:p>
          <a:p>
            <a:pPr lvl="1">
              <a:tabLst>
                <a:tab pos="360363" algn="l"/>
              </a:tabLst>
            </a:pPr>
            <a:r>
              <a:rPr lang="en-GB" sz="2000" dirty="0" smtClean="0">
                <a:latin typeface="Gill Sans Std Light" pitchFamily="34" charset="0"/>
              </a:rPr>
              <a:t>Uncertainty (whether courses will run or not)</a:t>
            </a:r>
          </a:p>
          <a:p>
            <a:pPr lvl="1">
              <a:tabLst>
                <a:tab pos="360363" algn="l"/>
              </a:tabLst>
            </a:pPr>
            <a:r>
              <a:rPr lang="en-GB" sz="2000" dirty="0" smtClean="0">
                <a:latin typeface="Gill Sans Std Light" pitchFamily="34" charset="0"/>
              </a:rPr>
              <a:t>Unfriendly funding models for payment to tutors for materials development</a:t>
            </a:r>
          </a:p>
          <a:p>
            <a:pPr lvl="1">
              <a:tabLst>
                <a:tab pos="360363" algn="l"/>
              </a:tabLst>
            </a:pPr>
            <a:r>
              <a:rPr lang="en-GB" sz="2000" dirty="0" smtClean="0">
                <a:latin typeface="Gill Sans Std Light" pitchFamily="34" charset="0"/>
              </a:rPr>
              <a:t>Finding time to meet with others</a:t>
            </a:r>
            <a:endParaRPr lang="en-GB" sz="2000" dirty="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The challenges</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607409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013576" cy="4248472"/>
          </a:xfrm>
        </p:spPr>
        <p:txBody>
          <a:bodyPr>
            <a:normAutofit/>
          </a:bodyPr>
          <a:lstStyle/>
          <a:p>
            <a:pPr>
              <a:tabLst>
                <a:tab pos="360363" algn="l"/>
              </a:tabLst>
            </a:pPr>
            <a:r>
              <a:rPr lang="en-GB" sz="2400" dirty="0"/>
              <a:t>Open practice offers an effective vehicle for professional development of part-time, hourly-paid language </a:t>
            </a:r>
            <a:r>
              <a:rPr lang="en-GB" sz="2400" dirty="0" smtClean="0"/>
              <a:t>tutors</a:t>
            </a:r>
          </a:p>
          <a:p>
            <a:pPr>
              <a:tabLst>
                <a:tab pos="360363" algn="l"/>
              </a:tabLst>
            </a:pPr>
            <a:r>
              <a:rPr lang="en-GB" sz="2400" dirty="0"/>
              <a:t>Engaging with open practice can enhance teaching </a:t>
            </a:r>
            <a:r>
              <a:rPr lang="en-GB" sz="2400" dirty="0" smtClean="0"/>
              <a:t>quality </a:t>
            </a:r>
          </a:p>
          <a:p>
            <a:pPr>
              <a:tabLst>
                <a:tab pos="360363" algn="l"/>
              </a:tabLst>
            </a:pPr>
            <a:r>
              <a:rPr lang="en-GB" sz="2400" dirty="0"/>
              <a:t>‘Blended’ communities of practice enhance and maximise the benefits of open </a:t>
            </a:r>
            <a:r>
              <a:rPr lang="en-GB" sz="2400" dirty="0" smtClean="0"/>
              <a:t>practice</a:t>
            </a:r>
          </a:p>
          <a:p>
            <a:pPr>
              <a:tabLst>
                <a:tab pos="360363" algn="l"/>
              </a:tabLst>
            </a:pPr>
            <a:r>
              <a:rPr lang="en-GB" sz="2400" dirty="0"/>
              <a:t>Part-time, hourly-paid staff constitute a considerable reservoir of knowledge, experience which could be utilised better by HEIs </a:t>
            </a:r>
            <a:endParaRPr lang="en-GB" sz="2400" dirty="0" smtClean="0"/>
          </a:p>
          <a:p>
            <a:pPr>
              <a:tabLst>
                <a:tab pos="360363" algn="l"/>
              </a:tabLst>
            </a:pPr>
            <a:endParaRPr lang="en-GB" sz="2400" dirty="0" smtClean="0"/>
          </a:p>
          <a:p>
            <a:pPr>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Concluding remarks</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909696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013576" cy="4248472"/>
          </a:xfrm>
        </p:spPr>
        <p:txBody>
          <a:bodyPr>
            <a:normAutofit/>
          </a:bodyPr>
          <a:lstStyle/>
          <a:p>
            <a:pPr>
              <a:tabLst>
                <a:tab pos="360363" algn="l"/>
              </a:tabLst>
            </a:pPr>
            <a:r>
              <a:rPr lang="en-GB" sz="2400" dirty="0"/>
              <a:t>Part-time, hourly-paid staff relish the opportunity to improve their practice, learn new skills and make contributions to the academic life of their </a:t>
            </a:r>
            <a:r>
              <a:rPr lang="en-GB" sz="2400" dirty="0" smtClean="0"/>
              <a:t>institution</a:t>
            </a:r>
          </a:p>
          <a:p>
            <a:pPr>
              <a:tabLst>
                <a:tab pos="360363" algn="l"/>
              </a:tabLst>
            </a:pPr>
            <a:r>
              <a:rPr lang="en-GB" sz="2400" dirty="0"/>
              <a:t>Institutional policies play a crucial role in enabling part-time and hourly paid staff to access professional development opportunities </a:t>
            </a:r>
            <a:endParaRPr lang="en-GB" sz="2400" dirty="0" smtClean="0"/>
          </a:p>
          <a:p>
            <a:pPr>
              <a:tabLst>
                <a:tab pos="360363" algn="l"/>
              </a:tabLst>
            </a:pPr>
            <a:r>
              <a:rPr lang="en-GB" sz="2400" dirty="0"/>
              <a:t>Open practice offers a key benefit to languages </a:t>
            </a:r>
            <a:endParaRPr lang="en-GB" sz="2400" dirty="0" smtClean="0"/>
          </a:p>
          <a:p>
            <a:pPr>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Concluding remarks</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690777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013576" cy="4248472"/>
          </a:xfrm>
        </p:spPr>
        <p:txBody>
          <a:bodyPr>
            <a:normAutofit/>
          </a:bodyPr>
          <a:lstStyle/>
          <a:p>
            <a:pPr lvl="0"/>
            <a:r>
              <a:rPr lang="en-GB" sz="2400" dirty="0" smtClean="0">
                <a:latin typeface="Gill Sans Std Light" pitchFamily="34" charset="0"/>
              </a:rPr>
              <a:t>Finding A Voice through Open Resources (JISC)</a:t>
            </a:r>
          </a:p>
          <a:p>
            <a:pPr lvl="0"/>
            <a:r>
              <a:rPr lang="en-GB" sz="2400" dirty="0" smtClean="0">
                <a:latin typeface="Gill Sans Std Light" pitchFamily="34" charset="0"/>
              </a:rPr>
              <a:t>Part-time, hourly-paid language tutors</a:t>
            </a:r>
          </a:p>
          <a:p>
            <a:pPr lvl="0"/>
            <a:r>
              <a:rPr lang="en-GB" sz="2400" dirty="0" smtClean="0">
                <a:latin typeface="Gill Sans Std Light" pitchFamily="34" charset="0"/>
              </a:rPr>
              <a:t>Sharing existing resources as OERs</a:t>
            </a:r>
          </a:p>
          <a:p>
            <a:pPr lvl="0"/>
            <a:r>
              <a:rPr lang="en-GB" sz="2400" dirty="0" smtClean="0">
                <a:latin typeface="Gill Sans Std Light" pitchFamily="34" charset="0"/>
              </a:rPr>
              <a:t>Creating new transition resources for prospective university applicants: ‘taste of’ new languages; language study at HE</a:t>
            </a:r>
          </a:p>
          <a:p>
            <a:pPr lvl="0"/>
            <a:r>
              <a:rPr lang="en-GB" sz="2400" dirty="0" smtClean="0">
                <a:latin typeface="Gill Sans Std Light" pitchFamily="34" charset="0"/>
              </a:rPr>
              <a:t>Collaboration: Southampton, SOAS, UCL SSEES, Aston, Newcastle</a:t>
            </a:r>
          </a:p>
          <a:p>
            <a:pPr lvl="0"/>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The FAVOR project</a:t>
            </a:r>
            <a:endParaRPr lang="en-GB" sz="40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3388696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013576" cy="4248472"/>
          </a:xfrm>
        </p:spPr>
        <p:txBody>
          <a:bodyPr>
            <a:normAutofit/>
          </a:bodyPr>
          <a:lstStyle/>
          <a:p>
            <a:pPr>
              <a:tabLst>
                <a:tab pos="360363" algn="l"/>
              </a:tabLst>
            </a:pPr>
            <a:r>
              <a:rPr lang="en-GB" sz="2400" dirty="0" smtClean="0">
                <a:latin typeface="Gill Sans Std Light" pitchFamily="34" charset="0"/>
              </a:rPr>
              <a:t>Encourage tutors to join a community repository such as </a:t>
            </a:r>
            <a:r>
              <a:rPr lang="en-GB" sz="2400" dirty="0" err="1" smtClean="0">
                <a:latin typeface="Gill Sans Std Light" pitchFamily="34" charset="0"/>
              </a:rPr>
              <a:t>LanguageBox</a:t>
            </a:r>
            <a:endParaRPr lang="en-GB" sz="2400" dirty="0">
              <a:latin typeface="Gill Sans Std Light" pitchFamily="34" charset="0"/>
            </a:endParaRPr>
          </a:p>
          <a:p>
            <a:pPr>
              <a:tabLst>
                <a:tab pos="360363" algn="l"/>
              </a:tabLst>
            </a:pPr>
            <a:r>
              <a:rPr lang="en-GB" sz="2400" dirty="0" smtClean="0">
                <a:latin typeface="Gill Sans Std Light" pitchFamily="34" charset="0"/>
              </a:rPr>
              <a:t>Find incentives (not only financial) for tutors to share resources</a:t>
            </a:r>
          </a:p>
          <a:p>
            <a:pPr>
              <a:tabLst>
                <a:tab pos="360363" algn="l"/>
              </a:tabLst>
            </a:pPr>
            <a:r>
              <a:rPr lang="en-GB" sz="2400" dirty="0" smtClean="0">
                <a:latin typeface="Gill Sans Std Light" pitchFamily="34" charset="0"/>
              </a:rPr>
              <a:t>Set up a group for your Language Centre and encourage tutors to join</a:t>
            </a:r>
          </a:p>
          <a:p>
            <a:pPr>
              <a:tabLst>
                <a:tab pos="360363" algn="l"/>
              </a:tabLst>
            </a:pPr>
            <a:r>
              <a:rPr lang="en-GB" sz="2400" dirty="0" smtClean="0">
                <a:latin typeface="Gill Sans Std Light" pitchFamily="34" charset="0"/>
              </a:rPr>
              <a:t>Use OER as an opportunity to provide tasters of language modules for prospective students</a:t>
            </a:r>
          </a:p>
          <a:p>
            <a:pPr>
              <a:tabLst>
                <a:tab pos="360363" algn="l"/>
              </a:tabLst>
            </a:pPr>
            <a:r>
              <a:rPr lang="en-GB" sz="2400" dirty="0" smtClean="0">
                <a:latin typeface="Gill Sans Std Light" pitchFamily="34" charset="0"/>
              </a:rPr>
              <a:t>And…your thoughts?</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Doing yourself a FAVOR?</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963966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424936" cy="4392488"/>
          </a:xfrm>
        </p:spPr>
        <p:txBody>
          <a:bodyPr>
            <a:normAutofit/>
          </a:bodyPr>
          <a:lstStyle/>
          <a:p>
            <a:r>
              <a:rPr lang="en-GB" sz="2400" dirty="0">
                <a:solidFill>
                  <a:schemeClr val="bg1">
                    <a:lumMod val="50000"/>
                  </a:schemeClr>
                </a:solidFill>
                <a:latin typeface="Gill Sans Std Light" pitchFamily="34" charset="0"/>
              </a:rPr>
              <a:t>OER </a:t>
            </a:r>
            <a:r>
              <a:rPr lang="en-GB" sz="2400" dirty="0" err="1">
                <a:solidFill>
                  <a:schemeClr val="bg1">
                    <a:lumMod val="50000"/>
                  </a:schemeClr>
                </a:solidFill>
                <a:latin typeface="Gill Sans Std Light" pitchFamily="34" charset="0"/>
              </a:rPr>
              <a:t>Infokit</a:t>
            </a:r>
            <a:r>
              <a:rPr lang="en-GB" sz="2400" dirty="0">
                <a:solidFill>
                  <a:schemeClr val="bg1">
                    <a:lumMod val="50000"/>
                  </a:schemeClr>
                </a:solidFill>
                <a:latin typeface="Gill Sans Std Light" pitchFamily="34" charset="0"/>
              </a:rPr>
              <a:t>: </a:t>
            </a:r>
            <a:r>
              <a:rPr lang="en-GB" sz="2400" b="1" dirty="0">
                <a:hlinkClick r:id="rId3"/>
              </a:rPr>
              <a:t>http://bit.ly/oerinfokit</a:t>
            </a:r>
            <a:endParaRPr lang="en-GB" sz="2400" b="1" dirty="0"/>
          </a:p>
          <a:p>
            <a:r>
              <a:rPr lang="en-GB" sz="2400" dirty="0" smtClean="0">
                <a:solidFill>
                  <a:schemeClr val="bg1">
                    <a:lumMod val="50000"/>
                  </a:schemeClr>
                </a:solidFill>
                <a:latin typeface="Gill Sans Std Light" pitchFamily="34" charset="0"/>
              </a:rPr>
              <a:t>The JISC (funding, OER projects): </a:t>
            </a:r>
            <a:r>
              <a:rPr lang="en-GB" sz="2400" dirty="0" smtClean="0">
                <a:solidFill>
                  <a:schemeClr val="bg1">
                    <a:lumMod val="50000"/>
                  </a:schemeClr>
                </a:solidFill>
                <a:latin typeface="Gill Sans Std Light" pitchFamily="34" charset="0"/>
                <a:hlinkClick r:id="rId4"/>
              </a:rPr>
              <a:t>www.jisc.ac.uk</a:t>
            </a:r>
            <a:endParaRPr lang="en-GB" sz="2400" dirty="0" smtClean="0">
              <a:solidFill>
                <a:schemeClr val="bg1">
                  <a:lumMod val="50000"/>
                </a:schemeClr>
              </a:solidFill>
              <a:latin typeface="Gill Sans Std Light" pitchFamily="34" charset="0"/>
            </a:endParaRPr>
          </a:p>
          <a:p>
            <a:r>
              <a:rPr lang="en-GB" sz="2400" dirty="0" smtClean="0">
                <a:solidFill>
                  <a:schemeClr val="bg1">
                    <a:lumMod val="50000"/>
                  </a:schemeClr>
                </a:solidFill>
                <a:latin typeface="Gill Sans Std Light" pitchFamily="34" charset="0"/>
              </a:rPr>
              <a:t>Open </a:t>
            </a:r>
            <a:r>
              <a:rPr lang="en-GB" sz="2400" dirty="0">
                <a:solidFill>
                  <a:schemeClr val="bg1">
                    <a:lumMod val="50000"/>
                  </a:schemeClr>
                </a:solidFill>
                <a:latin typeface="Gill Sans Std Light" pitchFamily="34" charset="0"/>
              </a:rPr>
              <a:t>Courseware </a:t>
            </a:r>
            <a:r>
              <a:rPr lang="en-GB" sz="2400" dirty="0" smtClean="0">
                <a:solidFill>
                  <a:schemeClr val="bg1">
                    <a:lumMod val="50000"/>
                  </a:schemeClr>
                </a:solidFill>
                <a:latin typeface="Gill Sans Std Light" pitchFamily="34" charset="0"/>
              </a:rPr>
              <a:t>Consortium: </a:t>
            </a:r>
            <a:r>
              <a:rPr lang="en-GB" sz="2400" dirty="0" smtClean="0">
                <a:solidFill>
                  <a:schemeClr val="bg1">
                    <a:lumMod val="50000"/>
                  </a:schemeClr>
                </a:solidFill>
                <a:latin typeface="Gill Sans Std Light" pitchFamily="34" charset="0"/>
                <a:hlinkClick r:id="rId5"/>
              </a:rPr>
              <a:t>www.ocwconsortium.org</a:t>
            </a:r>
            <a:endParaRPr lang="en-GB" sz="2400" dirty="0">
              <a:solidFill>
                <a:schemeClr val="bg1">
                  <a:lumMod val="50000"/>
                </a:schemeClr>
              </a:solidFill>
              <a:latin typeface="Gill Sans Std Light" pitchFamily="34" charset="0"/>
            </a:endParaRPr>
          </a:p>
          <a:p>
            <a:pPr marL="0" indent="0">
              <a:buNone/>
            </a:pPr>
            <a:endParaRPr lang="en-GB" sz="2400" b="1" dirty="0" smtClean="0"/>
          </a:p>
          <a:p>
            <a:pPr marL="0" indent="0">
              <a:buNone/>
            </a:pPr>
            <a:r>
              <a:rPr lang="en-GB" sz="2400" b="1" dirty="0" smtClean="0"/>
              <a:t>Some repositories:</a:t>
            </a:r>
          </a:p>
          <a:p>
            <a:r>
              <a:rPr lang="en-GB" sz="2400" dirty="0">
                <a:solidFill>
                  <a:schemeClr val="bg1">
                    <a:lumMod val="50000"/>
                  </a:schemeClr>
                </a:solidFill>
                <a:latin typeface="Gill Sans Std Light" pitchFamily="34" charset="0"/>
              </a:rPr>
              <a:t>Jorum: </a:t>
            </a:r>
            <a:r>
              <a:rPr lang="en-GB" sz="2400" dirty="0">
                <a:solidFill>
                  <a:schemeClr val="bg1">
                    <a:lumMod val="50000"/>
                  </a:schemeClr>
                </a:solidFill>
                <a:latin typeface="Gill Sans Std Light" pitchFamily="34" charset="0"/>
                <a:hlinkClick r:id="rId6"/>
              </a:rPr>
              <a:t>www.jorum.ac.uk</a:t>
            </a:r>
            <a:r>
              <a:rPr lang="en-GB" sz="2400" dirty="0">
                <a:solidFill>
                  <a:schemeClr val="bg1">
                    <a:lumMod val="50000"/>
                  </a:schemeClr>
                </a:solidFill>
                <a:latin typeface="Gill Sans Std Light" pitchFamily="34" charset="0"/>
              </a:rPr>
              <a:t> </a:t>
            </a:r>
          </a:p>
          <a:p>
            <a:r>
              <a:rPr lang="en-GB" sz="2400" dirty="0" err="1" smtClean="0">
                <a:solidFill>
                  <a:schemeClr val="bg1">
                    <a:lumMod val="50000"/>
                  </a:schemeClr>
                </a:solidFill>
                <a:latin typeface="Gill Sans Std Light" pitchFamily="34" charset="0"/>
              </a:rPr>
              <a:t>HumBox</a:t>
            </a:r>
            <a:r>
              <a:rPr lang="en-GB" sz="2400" dirty="0">
                <a:solidFill>
                  <a:schemeClr val="bg1">
                    <a:lumMod val="50000"/>
                  </a:schemeClr>
                </a:solidFill>
                <a:latin typeface="Gill Sans Std Light" pitchFamily="34" charset="0"/>
              </a:rPr>
              <a:t>: </a:t>
            </a:r>
            <a:r>
              <a:rPr lang="en-GB" sz="2400" dirty="0" smtClean="0">
                <a:solidFill>
                  <a:schemeClr val="bg1">
                    <a:lumMod val="50000"/>
                  </a:schemeClr>
                </a:solidFill>
                <a:latin typeface="Gill Sans Std Light" pitchFamily="34" charset="0"/>
                <a:hlinkClick r:id="rId7"/>
              </a:rPr>
              <a:t>www.humbox.ac.uk</a:t>
            </a:r>
            <a:endParaRPr lang="en-GB" sz="2400" dirty="0" smtClean="0">
              <a:solidFill>
                <a:schemeClr val="bg1">
                  <a:lumMod val="50000"/>
                </a:schemeClr>
              </a:solidFill>
              <a:latin typeface="Gill Sans Std Light" pitchFamily="34" charset="0"/>
            </a:endParaRPr>
          </a:p>
          <a:p>
            <a:r>
              <a:rPr lang="en-GB" sz="2400" dirty="0" err="1" smtClean="0">
                <a:solidFill>
                  <a:schemeClr val="bg1">
                    <a:lumMod val="50000"/>
                  </a:schemeClr>
                </a:solidFill>
                <a:latin typeface="Gill Sans Std Light" pitchFamily="34" charset="0"/>
              </a:rPr>
              <a:t>LanguageBox</a:t>
            </a:r>
            <a:r>
              <a:rPr lang="en-GB" sz="2400" dirty="0">
                <a:solidFill>
                  <a:schemeClr val="bg1">
                    <a:lumMod val="50000"/>
                  </a:schemeClr>
                </a:solidFill>
                <a:latin typeface="Gill Sans Std Light" pitchFamily="34" charset="0"/>
              </a:rPr>
              <a:t>: </a:t>
            </a:r>
            <a:r>
              <a:rPr lang="en-GB" sz="2400" dirty="0">
                <a:solidFill>
                  <a:schemeClr val="bg1">
                    <a:lumMod val="50000"/>
                  </a:schemeClr>
                </a:solidFill>
                <a:latin typeface="Gill Sans Std Light" pitchFamily="34" charset="0"/>
                <a:hlinkClick r:id="rId8"/>
              </a:rPr>
              <a:t>http://</a:t>
            </a:r>
            <a:r>
              <a:rPr lang="en-GB" sz="2400" dirty="0" smtClean="0">
                <a:solidFill>
                  <a:schemeClr val="bg1">
                    <a:lumMod val="50000"/>
                  </a:schemeClr>
                </a:solidFill>
                <a:latin typeface="Gill Sans Std Light" pitchFamily="34" charset="0"/>
                <a:hlinkClick r:id="rId8"/>
              </a:rPr>
              <a:t>languagebox.ac.uk</a:t>
            </a:r>
            <a:endParaRPr lang="en-GB" sz="2400" dirty="0" smtClean="0">
              <a:solidFill>
                <a:schemeClr val="bg1">
                  <a:lumMod val="50000"/>
                </a:schemeClr>
              </a:solidFill>
              <a:latin typeface="Gill Sans Std Light" pitchFamily="34" charset="0"/>
            </a:endParaRPr>
          </a:p>
          <a:p>
            <a:r>
              <a:rPr lang="en-GB" sz="2400" dirty="0" smtClean="0">
                <a:solidFill>
                  <a:schemeClr val="bg1">
                    <a:lumMod val="50000"/>
                  </a:schemeClr>
                </a:solidFill>
                <a:latin typeface="Gill Sans Std Light" pitchFamily="34" charset="0"/>
              </a:rPr>
              <a:t>LORO (Language Open Resources Online): </a:t>
            </a:r>
            <a:r>
              <a:rPr lang="en-GB" sz="2400" dirty="0">
                <a:solidFill>
                  <a:schemeClr val="bg1">
                    <a:lumMod val="50000"/>
                  </a:schemeClr>
                </a:solidFill>
                <a:latin typeface="Gill Sans Std Light" pitchFamily="34" charset="0"/>
                <a:hlinkClick r:id="rId9"/>
              </a:rPr>
              <a:t>http://loro.open.ac.uk</a:t>
            </a:r>
            <a:r>
              <a:rPr lang="en-GB" sz="2400" dirty="0" smtClean="0">
                <a:solidFill>
                  <a:schemeClr val="bg1">
                    <a:lumMod val="50000"/>
                  </a:schemeClr>
                </a:solidFill>
                <a:latin typeface="Gill Sans Std Light" pitchFamily="34" charset="0"/>
                <a:hlinkClick r:id="rId9"/>
              </a:rPr>
              <a:t>/</a:t>
            </a:r>
            <a:r>
              <a:rPr lang="en-GB" sz="2400" dirty="0" smtClean="0">
                <a:solidFill>
                  <a:schemeClr val="bg1">
                    <a:lumMod val="50000"/>
                  </a:schemeClr>
                </a:solidFill>
                <a:latin typeface="Gill Sans Std Light" pitchFamily="34" charset="0"/>
              </a:rPr>
              <a:t> </a:t>
            </a:r>
          </a:p>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r>
              <a:rPr lang="en-GB" sz="3200" b="1" dirty="0">
                <a:solidFill>
                  <a:srgbClr val="8F3A8E"/>
                </a:solidFill>
                <a:latin typeface="Gill Sans Std Light"/>
              </a:rPr>
              <a:t>Useful links for info and advice (OERs)</a:t>
            </a: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4069091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424936" cy="4392488"/>
          </a:xfrm>
        </p:spPr>
        <p:txBody>
          <a:bodyPr>
            <a:normAutofit/>
          </a:bodyPr>
          <a:lstStyle/>
          <a:p>
            <a:r>
              <a:rPr lang="en-GB" sz="2800" dirty="0" smtClean="0">
                <a:solidFill>
                  <a:schemeClr val="bg1">
                    <a:lumMod val="50000"/>
                  </a:schemeClr>
                </a:solidFill>
                <a:latin typeface="Gill Sans Std Light" pitchFamily="34" charset="0"/>
              </a:rPr>
              <a:t>Kate </a:t>
            </a:r>
            <a:r>
              <a:rPr lang="en-GB" sz="2800" dirty="0" err="1" smtClean="0">
                <a:solidFill>
                  <a:schemeClr val="bg1">
                    <a:lumMod val="50000"/>
                  </a:schemeClr>
                </a:solidFill>
                <a:latin typeface="Gill Sans Std Light" pitchFamily="34" charset="0"/>
              </a:rPr>
              <a:t>Borthwick</a:t>
            </a:r>
            <a:r>
              <a:rPr lang="en-GB" sz="2800" dirty="0">
                <a:solidFill>
                  <a:schemeClr val="bg1">
                    <a:lumMod val="50000"/>
                  </a:schemeClr>
                </a:solidFill>
                <a:latin typeface="Gill Sans Std Light" pitchFamily="34" charset="0"/>
              </a:rPr>
              <a:t> </a:t>
            </a:r>
            <a:r>
              <a:rPr lang="en-GB" sz="2800" dirty="0" smtClean="0">
                <a:solidFill>
                  <a:schemeClr val="bg1">
                    <a:lumMod val="50000"/>
                  </a:schemeClr>
                </a:solidFill>
                <a:latin typeface="Gill Sans Std Light" pitchFamily="34" charset="0"/>
                <a:hlinkClick r:id="rId3"/>
              </a:rPr>
              <a:t>K</a:t>
            </a:r>
            <a:r>
              <a:rPr lang="en-GB" sz="2800" dirty="0">
                <a:solidFill>
                  <a:schemeClr val="bg1">
                    <a:lumMod val="50000"/>
                  </a:schemeClr>
                </a:solidFill>
                <a:latin typeface="Gill Sans Std Light" pitchFamily="34" charset="0"/>
                <a:hlinkClick r:id="rId3"/>
              </a:rPr>
              <a:t>.Borthwick@soton.ac.</a:t>
            </a:r>
            <a:r>
              <a:rPr lang="en-GB" sz="2800" dirty="0" smtClean="0">
                <a:solidFill>
                  <a:schemeClr val="bg1">
                    <a:lumMod val="50000"/>
                  </a:schemeClr>
                </a:solidFill>
                <a:latin typeface="Gill Sans Std Light" pitchFamily="34" charset="0"/>
                <a:hlinkClick r:id="rId3"/>
              </a:rPr>
              <a:t>uk</a:t>
            </a:r>
            <a:endParaRPr lang="en-GB" sz="2800" dirty="0" smtClean="0">
              <a:solidFill>
                <a:schemeClr val="bg1">
                  <a:lumMod val="50000"/>
                </a:schemeClr>
              </a:solidFill>
              <a:latin typeface="Gill Sans Std Light" pitchFamily="34" charset="0"/>
            </a:endParaRPr>
          </a:p>
          <a:p>
            <a:endParaRPr lang="en-GB" sz="2800" dirty="0">
              <a:solidFill>
                <a:schemeClr val="bg1">
                  <a:lumMod val="50000"/>
                </a:schemeClr>
              </a:solidFill>
              <a:latin typeface="Gill Sans Std Light" pitchFamily="34" charset="0"/>
            </a:endParaRPr>
          </a:p>
          <a:p>
            <a:r>
              <a:rPr lang="en-GB" sz="2800" dirty="0" smtClean="0">
                <a:solidFill>
                  <a:schemeClr val="bg1">
                    <a:lumMod val="50000"/>
                  </a:schemeClr>
                </a:solidFill>
                <a:latin typeface="Gill Sans Std Light" pitchFamily="34" charset="0"/>
              </a:rPr>
              <a:t>Alison Dickens </a:t>
            </a:r>
            <a:r>
              <a:rPr lang="en-GB" sz="2800" dirty="0" smtClean="0">
                <a:solidFill>
                  <a:schemeClr val="bg1">
                    <a:lumMod val="50000"/>
                  </a:schemeClr>
                </a:solidFill>
                <a:latin typeface="Gill Sans Std Light" pitchFamily="34" charset="0"/>
                <a:hlinkClick r:id="rId4"/>
              </a:rPr>
              <a:t>A.M.Dickens@soton.ac.uk</a:t>
            </a:r>
            <a:endParaRPr lang="en-GB" sz="2800" dirty="0" smtClean="0">
              <a:solidFill>
                <a:schemeClr val="bg1">
                  <a:lumMod val="50000"/>
                </a:schemeClr>
              </a:solidFill>
              <a:latin typeface="Gill Sans Std Light" pitchFamily="34" charset="0"/>
            </a:endParaRPr>
          </a:p>
          <a:p>
            <a:endParaRPr lang="en-GB" sz="2800" dirty="0">
              <a:solidFill>
                <a:schemeClr val="bg1">
                  <a:lumMod val="50000"/>
                </a:schemeClr>
              </a:solidFill>
              <a:latin typeface="Gill Sans Std Light" pitchFamily="34" charset="0"/>
            </a:endParaRPr>
          </a:p>
          <a:p>
            <a:r>
              <a:rPr lang="en-GB" sz="2800" dirty="0" err="1" smtClean="0">
                <a:solidFill>
                  <a:schemeClr val="bg1">
                    <a:lumMod val="50000"/>
                  </a:schemeClr>
                </a:solidFill>
                <a:latin typeface="Gill Sans Std Light" pitchFamily="34" charset="0"/>
              </a:rPr>
              <a:t>LanguageBox</a:t>
            </a:r>
            <a:r>
              <a:rPr lang="en-GB" sz="2800" dirty="0" smtClean="0">
                <a:solidFill>
                  <a:schemeClr val="bg1">
                    <a:lumMod val="50000"/>
                  </a:schemeClr>
                </a:solidFill>
                <a:latin typeface="Gill Sans Std Light" pitchFamily="34" charset="0"/>
              </a:rPr>
              <a:t> </a:t>
            </a:r>
            <a:r>
              <a:rPr lang="en-GB" sz="2800" dirty="0" smtClean="0">
                <a:solidFill>
                  <a:schemeClr val="bg1">
                    <a:lumMod val="50000"/>
                  </a:schemeClr>
                </a:solidFill>
                <a:latin typeface="Gill Sans Std Light" pitchFamily="34" charset="0"/>
                <a:hlinkClick r:id="rId5"/>
              </a:rPr>
              <a:t>www.languagebox.ac.uk</a:t>
            </a:r>
            <a:endParaRPr lang="en-GB" sz="2800" dirty="0" smtClean="0">
              <a:solidFill>
                <a:schemeClr val="bg1">
                  <a:lumMod val="50000"/>
                </a:schemeClr>
              </a:solidFill>
              <a:latin typeface="Gill Sans Std Light" pitchFamily="34" charset="0"/>
            </a:endParaRPr>
          </a:p>
          <a:p>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r>
              <a:rPr lang="en-GB" sz="3200" b="1" dirty="0">
                <a:solidFill>
                  <a:srgbClr val="8F3A8E"/>
                </a:solidFill>
                <a:latin typeface="Gill Sans Std Light"/>
              </a:rPr>
              <a:t>Useful </a:t>
            </a:r>
            <a:r>
              <a:rPr lang="en-GB" sz="3200" b="1" dirty="0" smtClean="0">
                <a:solidFill>
                  <a:srgbClr val="8F3A8E"/>
                </a:solidFill>
                <a:latin typeface="Gill Sans Std Light"/>
              </a:rPr>
              <a:t>links: LLAS contacts</a:t>
            </a: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0415988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424936" cy="4392488"/>
          </a:xfrm>
        </p:spPr>
        <p:txBody>
          <a:bodyPr>
            <a:normAutofit fontScale="70000" lnSpcReduction="20000"/>
          </a:bodyPr>
          <a:lstStyle/>
          <a:p>
            <a:pPr marL="0" indent="0">
              <a:buNone/>
            </a:pPr>
            <a:r>
              <a:rPr lang="de-DE" sz="2800" b="1" dirty="0"/>
              <a:t>Newcastle University</a:t>
            </a:r>
            <a:endParaRPr lang="en-GB" sz="2800" b="1" dirty="0"/>
          </a:p>
          <a:p>
            <a:pPr marL="0" indent="0">
              <a:buNone/>
            </a:pPr>
            <a:r>
              <a:rPr lang="en-GB" sz="2800" dirty="0" err="1" smtClean="0"/>
              <a:t>Kumi</a:t>
            </a:r>
            <a:r>
              <a:rPr lang="en-GB" sz="2800" dirty="0" smtClean="0"/>
              <a:t> </a:t>
            </a:r>
            <a:r>
              <a:rPr lang="en-GB" sz="2800" dirty="0"/>
              <a:t>Casey, Linda Cheng, Lucy Hill, </a:t>
            </a:r>
            <a:r>
              <a:rPr lang="en-GB" sz="2800" dirty="0" err="1"/>
              <a:t>Longbiao</a:t>
            </a:r>
            <a:r>
              <a:rPr lang="en-GB" sz="2800" dirty="0"/>
              <a:t> Hu, Dan Li, </a:t>
            </a:r>
            <a:r>
              <a:rPr lang="en-GB" sz="2800" dirty="0" err="1"/>
              <a:t>Nuria</a:t>
            </a:r>
            <a:r>
              <a:rPr lang="en-GB" sz="2800" dirty="0"/>
              <a:t> Lopez </a:t>
            </a:r>
          </a:p>
          <a:p>
            <a:pPr marL="0" indent="0">
              <a:buNone/>
            </a:pPr>
            <a:r>
              <a:rPr lang="en-GB" sz="2800" b="1" dirty="0"/>
              <a:t>School of Oriental and African Studies</a:t>
            </a:r>
          </a:p>
          <a:p>
            <a:pPr marL="0" indent="0">
              <a:buNone/>
            </a:pPr>
            <a:r>
              <a:rPr lang="en-GB" sz="2800" dirty="0" err="1" smtClean="0"/>
              <a:t>Ruqia</a:t>
            </a:r>
            <a:r>
              <a:rPr lang="en-GB" sz="2800" dirty="0" smtClean="0"/>
              <a:t> </a:t>
            </a:r>
            <a:r>
              <a:rPr lang="en-GB" sz="2800" dirty="0"/>
              <a:t>Farah, Helen Salvatore, </a:t>
            </a:r>
            <a:r>
              <a:rPr lang="en-GB" sz="2800" dirty="0" err="1"/>
              <a:t>Yoseph</a:t>
            </a:r>
            <a:r>
              <a:rPr lang="en-GB" sz="2800" dirty="0"/>
              <a:t> </a:t>
            </a:r>
            <a:r>
              <a:rPr lang="en-GB" sz="2800" dirty="0" err="1"/>
              <a:t>Mengistu</a:t>
            </a:r>
            <a:r>
              <a:rPr lang="en-GB" sz="2800" dirty="0"/>
              <a:t>, </a:t>
            </a:r>
            <a:r>
              <a:rPr lang="en-GB" sz="2800" dirty="0" err="1"/>
              <a:t>Wambui</a:t>
            </a:r>
            <a:r>
              <a:rPr lang="en-GB" sz="2800" dirty="0"/>
              <a:t> </a:t>
            </a:r>
            <a:r>
              <a:rPr lang="en-GB" sz="2800" dirty="0" err="1"/>
              <a:t>Wa-Ngatho</a:t>
            </a:r>
            <a:r>
              <a:rPr lang="en-GB" sz="2800" dirty="0"/>
              <a:t>, </a:t>
            </a:r>
            <a:r>
              <a:rPr lang="en-GB" sz="2800" dirty="0" err="1"/>
              <a:t>Berhane</a:t>
            </a:r>
            <a:r>
              <a:rPr lang="en-GB" sz="2800" dirty="0"/>
              <a:t> </a:t>
            </a:r>
            <a:r>
              <a:rPr lang="en-GB" sz="2800" dirty="0" err="1"/>
              <a:t>Woldegabriel</a:t>
            </a:r>
            <a:r>
              <a:rPr lang="en-GB" sz="2800" dirty="0"/>
              <a:t> </a:t>
            </a:r>
          </a:p>
          <a:p>
            <a:pPr marL="0" indent="0">
              <a:buNone/>
            </a:pPr>
            <a:r>
              <a:rPr lang="en-GB" sz="2800" b="1" dirty="0"/>
              <a:t>Aston University</a:t>
            </a:r>
          </a:p>
          <a:p>
            <a:pPr marL="0" indent="0">
              <a:buNone/>
            </a:pPr>
            <a:r>
              <a:rPr lang="en-GB" sz="2800" dirty="0" smtClean="0"/>
              <a:t>Jean </a:t>
            </a:r>
            <a:r>
              <a:rPr lang="en-GB" sz="2800" dirty="0" err="1"/>
              <a:t>Darvill</a:t>
            </a:r>
            <a:r>
              <a:rPr lang="en-GB" sz="2800" dirty="0"/>
              <a:t>, Richard </a:t>
            </a:r>
            <a:r>
              <a:rPr lang="en-GB" sz="2800" dirty="0" err="1"/>
              <a:t>Galletly</a:t>
            </a:r>
            <a:r>
              <a:rPr lang="en-GB" sz="2800" dirty="0"/>
              <a:t>, </a:t>
            </a:r>
            <a:r>
              <a:rPr lang="en-GB" sz="2800" dirty="0" err="1"/>
              <a:t>Ghizlane</a:t>
            </a:r>
            <a:r>
              <a:rPr lang="en-GB" sz="2800" dirty="0"/>
              <a:t> </a:t>
            </a:r>
            <a:r>
              <a:rPr lang="en-GB" sz="2800" dirty="0" err="1"/>
              <a:t>Lafdi</a:t>
            </a:r>
            <a:r>
              <a:rPr lang="en-GB" sz="2800" dirty="0"/>
              <a:t>, Angela Morris, Raquel </a:t>
            </a:r>
            <a:r>
              <a:rPr lang="en-GB" sz="2800" dirty="0" err="1"/>
              <a:t>Navas</a:t>
            </a:r>
            <a:r>
              <a:rPr lang="en-GB" sz="2800" dirty="0"/>
              <a:t>, Kat Stevenson, </a:t>
            </a:r>
            <a:r>
              <a:rPr lang="en-GB" sz="2800" dirty="0" err="1"/>
              <a:t>Qiaochao</a:t>
            </a:r>
            <a:r>
              <a:rPr lang="en-GB" sz="2800" dirty="0"/>
              <a:t> Zhang </a:t>
            </a:r>
          </a:p>
          <a:p>
            <a:pPr marL="0" indent="0">
              <a:buNone/>
            </a:pPr>
            <a:r>
              <a:rPr lang="en-GB" sz="2800" b="1" dirty="0"/>
              <a:t>School of Slavonic and European Studies, University College London</a:t>
            </a:r>
          </a:p>
          <a:p>
            <a:pPr marL="0" indent="0">
              <a:buNone/>
            </a:pPr>
            <a:r>
              <a:rPr lang="en-GB" sz="2800" dirty="0" smtClean="0"/>
              <a:t>Christopher </a:t>
            </a:r>
            <a:r>
              <a:rPr lang="en-GB" sz="2800" dirty="0"/>
              <a:t>Moseley, </a:t>
            </a:r>
            <a:r>
              <a:rPr lang="en-GB" sz="2800" dirty="0" err="1"/>
              <a:t>Dragan</a:t>
            </a:r>
            <a:r>
              <a:rPr lang="en-GB" sz="2800" dirty="0"/>
              <a:t> </a:t>
            </a:r>
            <a:r>
              <a:rPr lang="en-GB" sz="2800" dirty="0" err="1"/>
              <a:t>Milovic</a:t>
            </a:r>
            <a:r>
              <a:rPr lang="en-GB" sz="2800" dirty="0"/>
              <a:t>, </a:t>
            </a:r>
            <a:r>
              <a:rPr lang="en-GB" sz="2800" dirty="0" err="1"/>
              <a:t>Riitta-Liisa</a:t>
            </a:r>
            <a:r>
              <a:rPr lang="en-GB" sz="2800" dirty="0"/>
              <a:t> </a:t>
            </a:r>
            <a:r>
              <a:rPr lang="en-GB" sz="2800" dirty="0" err="1"/>
              <a:t>Valijarvi</a:t>
            </a:r>
            <a:r>
              <a:rPr lang="en-GB" sz="2800" dirty="0"/>
              <a:t>, Olga Willett, </a:t>
            </a:r>
            <a:r>
              <a:rPr lang="en-GB" sz="2800" dirty="0" err="1"/>
              <a:t>Eszter</a:t>
            </a:r>
            <a:r>
              <a:rPr lang="en-GB" sz="2800" dirty="0"/>
              <a:t> </a:t>
            </a:r>
            <a:r>
              <a:rPr lang="en-GB" sz="2800" dirty="0" err="1"/>
              <a:t>Tarsoly</a:t>
            </a:r>
            <a:endParaRPr lang="en-GB" sz="2800" dirty="0"/>
          </a:p>
          <a:p>
            <a:pPr marL="0" indent="0">
              <a:buNone/>
            </a:pPr>
            <a:r>
              <a:rPr lang="en-GB" sz="2800" b="1" dirty="0"/>
              <a:t>University of Southampton</a:t>
            </a:r>
          </a:p>
          <a:p>
            <a:pPr marL="0" indent="0">
              <a:buNone/>
            </a:pPr>
            <a:r>
              <a:rPr lang="en-GB" sz="2800" dirty="0" smtClean="0"/>
              <a:t>Bianca </a:t>
            </a:r>
            <a:r>
              <a:rPr lang="en-GB" sz="2800" dirty="0" err="1"/>
              <a:t>Belgiorno-Appleyard</a:t>
            </a:r>
            <a:r>
              <a:rPr lang="en-GB" sz="2800" dirty="0"/>
              <a:t>, Katy Heady, Denise </a:t>
            </a:r>
            <a:r>
              <a:rPr lang="en-GB" sz="2800" dirty="0" err="1"/>
              <a:t>Kaltschuetz</a:t>
            </a:r>
            <a:r>
              <a:rPr lang="en-GB" sz="2800" dirty="0"/>
              <a:t>, </a:t>
            </a:r>
            <a:r>
              <a:rPr lang="en-GB" sz="2800" dirty="0" err="1"/>
              <a:t>Livia</a:t>
            </a:r>
            <a:r>
              <a:rPr lang="en-GB" sz="2800" dirty="0"/>
              <a:t> </a:t>
            </a:r>
            <a:r>
              <a:rPr lang="en-GB" sz="2800" dirty="0" err="1"/>
              <a:t>Schanze</a:t>
            </a:r>
            <a:r>
              <a:rPr lang="en-GB" sz="2800" dirty="0"/>
              <a:t>, </a:t>
            </a:r>
            <a:r>
              <a:rPr lang="en-GB" sz="2800" dirty="0" err="1"/>
              <a:t>Lucie</a:t>
            </a:r>
            <a:r>
              <a:rPr lang="en-GB" sz="2800" dirty="0"/>
              <a:t> </a:t>
            </a:r>
            <a:r>
              <a:rPr lang="en-GB" sz="2800" dirty="0" err="1"/>
              <a:t>Vowles</a:t>
            </a:r>
            <a:endParaRPr lang="en-GB" sz="2800" dirty="0"/>
          </a:p>
          <a:p>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r>
              <a:rPr lang="en-GB" sz="3200" b="1" dirty="0" smtClean="0">
                <a:solidFill>
                  <a:srgbClr val="8F3A8E"/>
                </a:solidFill>
                <a:latin typeface="Gill Sans Std Light"/>
              </a:rPr>
              <a:t>FAVOR tutors</a:t>
            </a: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917410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424936" cy="4392488"/>
          </a:xfrm>
        </p:spPr>
        <p:txBody>
          <a:bodyPr>
            <a:normAutofit/>
          </a:bodyPr>
          <a:lstStyle/>
          <a:p>
            <a:pPr marL="0" indent="0">
              <a:buNone/>
            </a:pPr>
            <a:r>
              <a:rPr lang="de-DE" sz="2000" b="1" dirty="0"/>
              <a:t>Newcastle University</a:t>
            </a:r>
            <a:endParaRPr lang="en-GB" sz="2000" b="1" dirty="0"/>
          </a:p>
          <a:p>
            <a:pPr marL="0" indent="0">
              <a:buNone/>
            </a:pPr>
            <a:r>
              <a:rPr lang="de-DE" sz="2000" dirty="0" smtClean="0"/>
              <a:t>Elizabeth </a:t>
            </a:r>
            <a:r>
              <a:rPr lang="de-DE" sz="2000" dirty="0"/>
              <a:t>Andersen, Andrea </a:t>
            </a:r>
            <a:r>
              <a:rPr lang="de-DE" sz="2000" dirty="0" err="1"/>
              <a:t>Wilczynski</a:t>
            </a:r>
            <a:r>
              <a:rPr lang="de-DE" sz="2000" dirty="0"/>
              <a:t>, Franck Michel</a:t>
            </a:r>
            <a:endParaRPr lang="en-GB" sz="2000" dirty="0"/>
          </a:p>
          <a:p>
            <a:pPr marL="0" indent="0">
              <a:buNone/>
            </a:pPr>
            <a:r>
              <a:rPr lang="en-GB" sz="2000" b="1" dirty="0"/>
              <a:t>School of Oriental and African Studies</a:t>
            </a:r>
          </a:p>
          <a:p>
            <a:pPr marL="0" indent="0">
              <a:buNone/>
            </a:pPr>
            <a:r>
              <a:rPr lang="en-GB" sz="2000" dirty="0" smtClean="0"/>
              <a:t>Joanne </a:t>
            </a:r>
            <a:r>
              <a:rPr lang="en-GB" sz="2000" dirty="0"/>
              <a:t>Eastlake</a:t>
            </a:r>
          </a:p>
          <a:p>
            <a:pPr marL="0" indent="0">
              <a:buNone/>
            </a:pPr>
            <a:r>
              <a:rPr lang="en-GB" sz="2000" b="1" dirty="0"/>
              <a:t>Aston University</a:t>
            </a:r>
          </a:p>
          <a:p>
            <a:pPr marL="0" indent="0">
              <a:buNone/>
            </a:pPr>
            <a:r>
              <a:rPr lang="en-GB" sz="2000" dirty="0" smtClean="0"/>
              <a:t>Sarah </a:t>
            </a:r>
            <a:r>
              <a:rPr lang="en-GB" sz="2000" dirty="0"/>
              <a:t>Hayes, David Pollard</a:t>
            </a:r>
          </a:p>
          <a:p>
            <a:pPr marL="0" indent="0">
              <a:buNone/>
            </a:pPr>
            <a:r>
              <a:rPr lang="en-GB" sz="2000" b="1" dirty="0"/>
              <a:t>School of Slavonic and European Studies, University College London</a:t>
            </a:r>
          </a:p>
          <a:p>
            <a:pPr marL="0" indent="0">
              <a:buNone/>
            </a:pPr>
            <a:r>
              <a:rPr lang="en-GB" sz="2000" dirty="0" smtClean="0"/>
              <a:t>Marta </a:t>
            </a:r>
            <a:r>
              <a:rPr lang="en-GB" sz="2000" dirty="0" err="1"/>
              <a:t>Jenkala</a:t>
            </a:r>
            <a:endParaRPr lang="en-GB" sz="2000" dirty="0"/>
          </a:p>
          <a:p>
            <a:pPr marL="0" indent="0">
              <a:buNone/>
            </a:pPr>
            <a:r>
              <a:rPr lang="en-GB" sz="2000" b="1" dirty="0"/>
              <a:t>University of Southampton</a:t>
            </a:r>
          </a:p>
          <a:p>
            <a:pPr marL="0" indent="0">
              <a:buNone/>
            </a:pPr>
            <a:r>
              <a:rPr lang="en-GB" sz="2000" dirty="0" smtClean="0"/>
              <a:t>Julie </a:t>
            </a:r>
            <a:r>
              <a:rPr lang="en-GB" sz="2000" dirty="0"/>
              <a:t>Watson</a:t>
            </a:r>
          </a:p>
          <a:p>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r>
              <a:rPr lang="en-GB" sz="3200" b="1" dirty="0" smtClean="0">
                <a:solidFill>
                  <a:srgbClr val="8F3A8E"/>
                </a:solidFill>
                <a:latin typeface="Gill Sans Std Light"/>
              </a:rPr>
              <a:t>FAVOR coordinators</a:t>
            </a:r>
            <a:endParaRPr lang="en-GB" sz="3200" b="1" dirty="0">
              <a:solidFill>
                <a:srgbClr val="8F3A8E"/>
              </a:solidFill>
              <a:effectLst/>
              <a:latin typeface="Gill Sans Std Light"/>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510499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013576" cy="4392488"/>
          </a:xfrm>
        </p:spPr>
        <p:txBody>
          <a:bodyPr>
            <a:normAutofit/>
          </a:bodyPr>
          <a:lstStyle/>
          <a:p>
            <a:pPr>
              <a:tabLst>
                <a:tab pos="360363" algn="l"/>
              </a:tabLst>
            </a:pPr>
            <a:r>
              <a:rPr lang="en-GB" sz="2400" dirty="0" smtClean="0">
                <a:latin typeface="Gill Sans Std Light" pitchFamily="34" charset="0"/>
              </a:rPr>
              <a:t>Often unrecognised and undervalued</a:t>
            </a:r>
          </a:p>
          <a:p>
            <a:pPr>
              <a:tabLst>
                <a:tab pos="360363" algn="l"/>
              </a:tabLst>
            </a:pPr>
            <a:r>
              <a:rPr lang="en-GB" sz="2400" dirty="0" smtClean="0">
                <a:latin typeface="Gill Sans Std Light" pitchFamily="34" charset="0"/>
              </a:rPr>
              <a:t>Employed in ‘Language Centres’ separate from academic </a:t>
            </a:r>
            <a:r>
              <a:rPr lang="en-GB" sz="2400" dirty="0" err="1" smtClean="0">
                <a:latin typeface="Gill Sans Std Light" pitchFamily="34" charset="0"/>
              </a:rPr>
              <a:t>depts</a:t>
            </a:r>
            <a:endParaRPr lang="en-GB" sz="2400" dirty="0" smtClean="0">
              <a:latin typeface="Gill Sans Std Light" pitchFamily="34" charset="0"/>
            </a:endParaRPr>
          </a:p>
          <a:p>
            <a:pPr>
              <a:tabLst>
                <a:tab pos="360363" algn="l"/>
              </a:tabLst>
            </a:pPr>
            <a:r>
              <a:rPr lang="en-GB" sz="2400" dirty="0" smtClean="0">
                <a:latin typeface="Gill Sans Std Light" pitchFamily="34" charset="0"/>
              </a:rPr>
              <a:t>Teaching-only contracts </a:t>
            </a:r>
          </a:p>
          <a:p>
            <a:pPr marL="0" indent="0">
              <a:buNone/>
              <a:tabLst>
                <a:tab pos="360363" algn="l"/>
              </a:tabLst>
            </a:pPr>
            <a:r>
              <a:rPr lang="en-GB" sz="2400" dirty="0">
                <a:latin typeface="Gill Sans Std Light" pitchFamily="34" charset="0"/>
              </a:rPr>
              <a:t>	</a:t>
            </a:r>
            <a:r>
              <a:rPr lang="en-GB" sz="2400" dirty="0" smtClean="0">
                <a:latin typeface="Gill Sans Std Light" pitchFamily="34" charset="0"/>
              </a:rPr>
              <a:t>“…</a:t>
            </a:r>
            <a:r>
              <a:rPr lang="en-GB" sz="2400" i="1" dirty="0" smtClean="0">
                <a:latin typeface="Gill Sans Std Light" pitchFamily="34" charset="0"/>
              </a:rPr>
              <a:t>could be forgiven for feeling like second-class 	citizens</a:t>
            </a:r>
            <a:r>
              <a:rPr lang="en-GB" sz="2400" dirty="0" smtClean="0">
                <a:latin typeface="Gill Sans Std Light" pitchFamily="34" charset="0"/>
              </a:rPr>
              <a:t>,” </a:t>
            </a:r>
            <a:r>
              <a:rPr lang="en-GB" sz="2400" dirty="0" err="1" smtClean="0">
                <a:latin typeface="Gill Sans Std Light" pitchFamily="34" charset="0"/>
              </a:rPr>
              <a:t>Klapper</a:t>
            </a:r>
            <a:r>
              <a:rPr lang="en-GB" sz="2400" dirty="0" smtClean="0">
                <a:latin typeface="Gill Sans Std Light" pitchFamily="34" charset="0"/>
              </a:rPr>
              <a:t>, J. (2006)</a:t>
            </a:r>
          </a:p>
          <a:p>
            <a:pPr>
              <a:tabLst>
                <a:tab pos="360363" algn="l"/>
              </a:tabLst>
            </a:pPr>
            <a:r>
              <a:rPr lang="en-GB" sz="2400" dirty="0" smtClean="0">
                <a:latin typeface="Gill Sans Std Light" pitchFamily="34" charset="0"/>
              </a:rPr>
              <a:t>Intensive teaching schedules</a:t>
            </a:r>
          </a:p>
          <a:p>
            <a:pPr>
              <a:tabLst>
                <a:tab pos="360363" algn="l"/>
              </a:tabLst>
            </a:pPr>
            <a:r>
              <a:rPr lang="en-GB" sz="2400" dirty="0" smtClean="0">
                <a:latin typeface="Gill Sans Std Light" pitchFamily="34" charset="0"/>
              </a:rPr>
              <a:t>Lack of opportunity to engage with academic life and professional development opportunities</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latin typeface="Gill Sans Std Light"/>
              </a:rPr>
              <a:t>Issues for hourly-paid tutors</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395376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013576" cy="4392488"/>
          </a:xfrm>
        </p:spPr>
        <p:txBody>
          <a:bodyPr>
            <a:normAutofit/>
          </a:bodyPr>
          <a:lstStyle/>
          <a:p>
            <a:pPr marL="0" lvl="1" indent="0" algn="ctr">
              <a:buNone/>
              <a:tabLst>
                <a:tab pos="360363" algn="l"/>
              </a:tabLst>
            </a:pPr>
            <a:endParaRPr lang="en-GB" sz="9600" dirty="0" smtClean="0">
              <a:solidFill>
                <a:srgbClr val="8F3A8E"/>
              </a:solidFill>
            </a:endParaRPr>
          </a:p>
          <a:p>
            <a:pPr marL="0" lvl="1" indent="0">
              <a:buNone/>
              <a:tabLst>
                <a:tab pos="360363" algn="l"/>
              </a:tabLst>
            </a:pPr>
            <a:endParaRPr lang="en-US" sz="2000" dirty="0" smtClean="0"/>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latin typeface="Gill Sans Std Light"/>
              </a:rPr>
              <a:t>What is OER?</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4" name="Picture 3" descr="wor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6752"/>
            <a:ext cx="9144000" cy="4796173"/>
          </a:xfrm>
          <a:prstGeom prst="rect">
            <a:avLst/>
          </a:prstGeom>
        </p:spPr>
      </p:pic>
    </p:spTree>
    <p:extLst>
      <p:ext uri="{BB962C8B-B14F-4D97-AF65-F5344CB8AC3E}">
        <p14:creationId xmlns:p14="http://schemas.microsoft.com/office/powerpoint/2010/main" val="4086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013576" cy="4392488"/>
          </a:xfrm>
        </p:spPr>
        <p:txBody>
          <a:bodyPr>
            <a:normAutofit/>
          </a:bodyPr>
          <a:lstStyle/>
          <a:p>
            <a:pPr marL="0" indent="0">
              <a:buNone/>
              <a:tabLst>
                <a:tab pos="360363" algn="l"/>
              </a:tabLst>
            </a:pPr>
            <a:r>
              <a:rPr lang="en-US" sz="2400" dirty="0" smtClean="0"/>
              <a:t>“Open </a:t>
            </a:r>
            <a:r>
              <a:rPr lang="en-US" sz="2400" dirty="0"/>
              <a:t>Educational Resources are teaching, learning or research materials that are in the public domain or released with an intellectual property license that allows for free use, adaptation, and distribution</a:t>
            </a:r>
            <a:r>
              <a:rPr lang="en-US" sz="2400" dirty="0" smtClean="0"/>
              <a:t>.”</a:t>
            </a:r>
          </a:p>
          <a:p>
            <a:pPr marL="0" indent="0">
              <a:buNone/>
              <a:tabLst>
                <a:tab pos="360363" algn="l"/>
              </a:tabLst>
            </a:pPr>
            <a:r>
              <a:rPr lang="en-US" sz="1800" b="1" dirty="0" err="1" smtClean="0">
                <a:latin typeface="Gill Sans Std Light" pitchFamily="34" charset="0"/>
              </a:rPr>
              <a:t>Unesco</a:t>
            </a:r>
            <a:r>
              <a:rPr lang="en-US" sz="1800" b="1" dirty="0" smtClean="0">
                <a:latin typeface="Gill Sans Std Light" pitchFamily="34" charset="0"/>
              </a:rPr>
              <a:t> </a:t>
            </a:r>
          </a:p>
          <a:p>
            <a:pPr marL="0" indent="0">
              <a:buNone/>
              <a:tabLst>
                <a:tab pos="360363" algn="l"/>
              </a:tabLst>
            </a:pPr>
            <a:r>
              <a:rPr lang="en-US" sz="1800" dirty="0">
                <a:latin typeface="Gill Sans Std Light" pitchFamily="34" charset="0"/>
                <a:hlinkClick r:id="rId3"/>
              </a:rPr>
              <a:t>http://www.unesco.org/new/en/communication-and-information/access-to-knowledge/open-educational-resources</a:t>
            </a:r>
            <a:r>
              <a:rPr lang="en-US" sz="1800" dirty="0" smtClean="0">
                <a:latin typeface="Gill Sans Std Light" pitchFamily="34" charset="0"/>
                <a:hlinkClick r:id="rId3"/>
              </a:rPr>
              <a:t>/</a:t>
            </a:r>
            <a:endParaRPr lang="en-US" sz="1800" dirty="0" smtClean="0">
              <a:latin typeface="Gill Sans Std Light" pitchFamily="34" charset="0"/>
            </a:endParaRPr>
          </a:p>
          <a:p>
            <a:pPr marL="0" indent="0">
              <a:buNone/>
              <a:tabLst>
                <a:tab pos="360363" algn="l"/>
              </a:tabLst>
            </a:pPr>
            <a:endParaRPr lang="en-GB" sz="18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latin typeface="Gill Sans Std Light"/>
              </a:rPr>
              <a:t>OER?</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063458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013576" cy="4392488"/>
          </a:xfrm>
        </p:spPr>
        <p:txBody>
          <a:bodyPr>
            <a:normAutofit/>
          </a:bodyPr>
          <a:lstStyle/>
          <a:p>
            <a:pPr marL="0" lvl="1" indent="0">
              <a:buNone/>
              <a:tabLst>
                <a:tab pos="360363" algn="l"/>
              </a:tabLst>
            </a:pPr>
            <a:r>
              <a:rPr lang="en-US" sz="2000" dirty="0">
                <a:latin typeface="Gill Sans Std Light"/>
                <a:cs typeface="Gill Sans Std Light"/>
              </a:rPr>
              <a:t>“OERs are learning materials that can be accessed, used, and transformed by anyone, anywhere.”</a:t>
            </a:r>
          </a:p>
          <a:p>
            <a:pPr marL="0" lvl="1" indent="0">
              <a:buNone/>
              <a:tabLst>
                <a:tab pos="360363" algn="l"/>
              </a:tabLst>
            </a:pPr>
            <a:r>
              <a:rPr lang="en-GB" sz="1800" b="1" dirty="0">
                <a:latin typeface="Gill Sans Std Light"/>
                <a:cs typeface="Gill Sans Std Light"/>
              </a:rPr>
              <a:t>Guardian 4</a:t>
            </a:r>
            <a:r>
              <a:rPr lang="en-GB" sz="1800" b="1" baseline="30000" dirty="0">
                <a:latin typeface="Gill Sans Std Light"/>
                <a:cs typeface="Gill Sans Std Light"/>
              </a:rPr>
              <a:t>th</a:t>
            </a:r>
            <a:r>
              <a:rPr lang="en-GB" sz="1800" b="1" dirty="0">
                <a:latin typeface="Gill Sans Std Light"/>
                <a:cs typeface="Gill Sans Std Light"/>
              </a:rPr>
              <a:t> July 2012 </a:t>
            </a:r>
            <a:r>
              <a:rPr lang="en-GB" sz="1800" i="1" dirty="0">
                <a:latin typeface="Gill Sans Std Light"/>
                <a:cs typeface="Gill Sans Std Light"/>
                <a:hlinkClick r:id="rId3"/>
              </a:rPr>
              <a:t>http://www.guardian.co.uk/higher-education-network/blog/2012/jul/04/open-educational-resources-and-economic-growth</a:t>
            </a:r>
            <a:endParaRPr lang="en-GB" sz="1800" i="1" dirty="0">
              <a:latin typeface="Gill Sans Std Light"/>
              <a:cs typeface="Gill Sans Std Light"/>
            </a:endParaRPr>
          </a:p>
          <a:p>
            <a:pPr marL="0" lvl="1" indent="0">
              <a:buNone/>
              <a:tabLst>
                <a:tab pos="360363" algn="l"/>
              </a:tabLst>
            </a:pPr>
            <a:endParaRPr lang="en-US" sz="2000" dirty="0">
              <a:latin typeface="Gill Sans Std Light"/>
              <a:cs typeface="Gill Sans Std Light"/>
            </a:endParaRPr>
          </a:p>
          <a:p>
            <a:pPr marL="0" lvl="1" indent="0">
              <a:buNone/>
              <a:tabLst>
                <a:tab pos="360363" algn="l"/>
              </a:tabLst>
            </a:pPr>
            <a:r>
              <a:rPr lang="en-US" sz="2000" dirty="0">
                <a:latin typeface="Gill Sans Std Light"/>
                <a:cs typeface="Gill Sans Std Light"/>
              </a:rPr>
              <a:t>“Open educational resources are digital materials that can be used, re-used and repurposed for teaching, learning, research and more, made freely available online through open licenses such as Creative Commons. OER include a varied range of digital assets from course materials, content modules, collections, and journals to digital images, music and video clips.”</a:t>
            </a:r>
          </a:p>
          <a:p>
            <a:pPr marL="0" lvl="1" indent="0">
              <a:buNone/>
              <a:tabLst>
                <a:tab pos="360363" algn="l"/>
              </a:tabLst>
            </a:pPr>
            <a:r>
              <a:rPr lang="en-US" sz="1800" b="1" dirty="0">
                <a:latin typeface="Gill Sans Std Light"/>
                <a:cs typeface="Gill Sans Std Light"/>
              </a:rPr>
              <a:t>Higher Education Academy</a:t>
            </a:r>
          </a:p>
          <a:p>
            <a:pPr marL="0" lvl="1" indent="0">
              <a:buNone/>
              <a:tabLst>
                <a:tab pos="360363" algn="l"/>
              </a:tabLst>
            </a:pPr>
            <a:r>
              <a:rPr lang="en-US" sz="1800" i="1" dirty="0">
                <a:latin typeface="Gill Sans Std Light"/>
                <a:cs typeface="Gill Sans Std Light"/>
                <a:hlinkClick r:id="rId4"/>
              </a:rPr>
              <a:t>http://www.heacademy.ac.uk/oer</a:t>
            </a:r>
            <a:endParaRPr lang="en-US" sz="1800" i="1" dirty="0">
              <a:latin typeface="Gill Sans Std Light"/>
              <a:cs typeface="Gill Sans Std Light"/>
            </a:endParaRPr>
          </a:p>
          <a:p>
            <a:pPr marL="0" lvl="1" indent="0">
              <a:buNone/>
              <a:tabLst>
                <a:tab pos="360363" algn="l"/>
              </a:tabLst>
            </a:pPr>
            <a:endParaRPr lang="en-US" sz="2000" dirty="0" smtClean="0"/>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fontScale="90000"/>
          </a:bodyPr>
          <a:lstStyle/>
          <a:p>
            <a:pPr algn="r"/>
            <a:r>
              <a:rPr lang="en-GB" sz="4000" b="1" dirty="0" smtClean="0">
                <a:solidFill>
                  <a:srgbClr val="8F3A8E"/>
                </a:solidFill>
                <a:latin typeface="Gill Sans Std Light"/>
              </a:rPr>
              <a:t>Open Education Resources (OER)</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429290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013576" cy="4392488"/>
          </a:xfrm>
        </p:spPr>
        <p:txBody>
          <a:bodyPr>
            <a:normAutofit/>
          </a:bodyPr>
          <a:lstStyle/>
          <a:p>
            <a:pPr marL="0" indent="0">
              <a:buNone/>
              <a:tabLst>
                <a:tab pos="360363" algn="l"/>
              </a:tabLst>
            </a:pPr>
            <a:r>
              <a:rPr lang="en-US" sz="2400" dirty="0" smtClean="0"/>
              <a:t>“The </a:t>
            </a:r>
            <a:r>
              <a:rPr lang="en-US" sz="2400" dirty="0"/>
              <a:t>term ‘open educational resources’ was coined by United Nations Educational, Scientific and Cultural </a:t>
            </a:r>
            <a:r>
              <a:rPr lang="en-US" sz="2400" dirty="0" err="1"/>
              <a:t>Organisation</a:t>
            </a:r>
            <a:r>
              <a:rPr lang="en-US" sz="2400" dirty="0"/>
              <a:t> (UNESCO) in 2002 (Caswell et al., 2008) and it embraces </a:t>
            </a:r>
            <a:r>
              <a:rPr lang="en-US" sz="2400" dirty="0" err="1"/>
              <a:t>OpenCourseWare</a:t>
            </a:r>
            <a:r>
              <a:rPr lang="en-US" sz="2400" dirty="0"/>
              <a:t> but would also include any educational materials, technologies and resources offered freely and openly for anyone to use and under some </a:t>
            </a:r>
            <a:r>
              <a:rPr lang="en-US" sz="2400" dirty="0" err="1"/>
              <a:t>licences</a:t>
            </a:r>
            <a:r>
              <a:rPr lang="en-US" sz="2400" dirty="0"/>
              <a:t> to remix, improve and redistribute</a:t>
            </a:r>
            <a:r>
              <a:rPr lang="en-US" sz="2400" dirty="0" smtClean="0"/>
              <a:t>.”</a:t>
            </a:r>
          </a:p>
          <a:p>
            <a:pPr marL="0" indent="0">
              <a:buNone/>
              <a:tabLst>
                <a:tab pos="360363" algn="l"/>
              </a:tabLst>
            </a:pPr>
            <a:r>
              <a:rPr lang="en-US" sz="1800" b="1" dirty="0" smtClean="0">
                <a:latin typeface="Gill Sans Std Light" pitchFamily="34" charset="0"/>
              </a:rPr>
              <a:t>OU </a:t>
            </a:r>
            <a:r>
              <a:rPr lang="en-US" sz="1800" b="1" dirty="0" err="1" smtClean="0">
                <a:latin typeface="Gill Sans Std Light" pitchFamily="34" charset="0"/>
              </a:rPr>
              <a:t>OpenLearn</a:t>
            </a:r>
            <a:r>
              <a:rPr lang="en-US" sz="1800" b="1" dirty="0" smtClean="0">
                <a:latin typeface="Gill Sans Std Light" pitchFamily="34" charset="0"/>
              </a:rPr>
              <a:t>. </a:t>
            </a:r>
            <a:r>
              <a:rPr lang="en-US" sz="1800" b="1" i="1" dirty="0" smtClean="0">
                <a:latin typeface="Gill Sans Std Light" pitchFamily="34" charset="0"/>
              </a:rPr>
              <a:t>Creating Open Education Resources</a:t>
            </a:r>
          </a:p>
          <a:p>
            <a:pPr marL="0" indent="0">
              <a:buNone/>
              <a:tabLst>
                <a:tab pos="360363" algn="l"/>
              </a:tabLst>
            </a:pPr>
            <a:r>
              <a:rPr lang="en-US" sz="1800" dirty="0" smtClean="0">
                <a:latin typeface="Gill Sans Std Light" pitchFamily="34" charset="0"/>
                <a:hlinkClick r:id="rId3"/>
              </a:rPr>
              <a:t>http</a:t>
            </a:r>
            <a:r>
              <a:rPr lang="en-US" sz="1800" dirty="0">
                <a:latin typeface="Gill Sans Std Light" pitchFamily="34" charset="0"/>
                <a:hlinkClick r:id="rId3"/>
              </a:rPr>
              <a:t>://www.open.edu/openlearn/education/creating-open-educational-resources/content-section-</a:t>
            </a:r>
            <a:r>
              <a:rPr lang="en-US" sz="1800" dirty="0" smtClean="0">
                <a:latin typeface="Gill Sans Std Light" pitchFamily="34" charset="0"/>
                <a:hlinkClick r:id="rId3"/>
              </a:rPr>
              <a:t>2</a:t>
            </a:r>
            <a:r>
              <a:rPr lang="en-US" sz="1800" dirty="0" smtClean="0">
                <a:latin typeface="Gill Sans Std Light" pitchFamily="34" charset="0"/>
              </a:rPr>
              <a:t> </a:t>
            </a:r>
            <a:endParaRPr lang="en-GB" sz="18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latin typeface="Gill Sans Std Light"/>
              </a:rPr>
              <a:t>OER?</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868199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013576" cy="4320480"/>
          </a:xfrm>
        </p:spPr>
        <p:txBody>
          <a:bodyPr>
            <a:normAutofit/>
          </a:bodyPr>
          <a:lstStyle/>
          <a:p>
            <a:pPr>
              <a:tabLst>
                <a:tab pos="360363" algn="l"/>
              </a:tabLst>
            </a:pPr>
            <a:r>
              <a:rPr lang="en-GB" sz="2400" dirty="0" smtClean="0">
                <a:latin typeface="Gill Sans Std Light" pitchFamily="34" charset="0"/>
              </a:rPr>
              <a:t>Can demonstrate impact to institution as well as beyond</a:t>
            </a:r>
          </a:p>
          <a:p>
            <a:pPr>
              <a:tabLst>
                <a:tab pos="360363" algn="l"/>
              </a:tabLst>
            </a:pPr>
            <a:r>
              <a:rPr lang="en-GB" sz="2400" dirty="0" smtClean="0">
                <a:latin typeface="Gill Sans Std Light" pitchFamily="34" charset="0"/>
              </a:rPr>
              <a:t>Colleagues who work cross-sector, cross-institution can bring work together under one online profile</a:t>
            </a:r>
          </a:p>
          <a:p>
            <a:pPr>
              <a:tabLst>
                <a:tab pos="360363" algn="l"/>
              </a:tabLst>
            </a:pPr>
            <a:r>
              <a:rPr lang="en-GB" sz="2400" dirty="0" smtClean="0">
                <a:latin typeface="Gill Sans Std Light" pitchFamily="34" charset="0"/>
              </a:rPr>
              <a:t>Facilitates networking locally and beyond</a:t>
            </a:r>
          </a:p>
          <a:p>
            <a:pPr>
              <a:tabLst>
                <a:tab pos="360363" algn="l"/>
              </a:tabLst>
            </a:pPr>
            <a:r>
              <a:rPr lang="en-GB" sz="2400" dirty="0" smtClean="0">
                <a:latin typeface="Gill Sans Std Light" pitchFamily="34" charset="0"/>
              </a:rPr>
              <a:t>Creating new, high quality OERs will raise profiles of creators</a:t>
            </a:r>
          </a:p>
          <a:p>
            <a:pPr>
              <a:tabLst>
                <a:tab pos="360363" algn="l"/>
              </a:tabLst>
            </a:pPr>
            <a:r>
              <a:rPr lang="en-GB" sz="2400" dirty="0" smtClean="0">
                <a:latin typeface="Gill Sans Std Light" pitchFamily="34" charset="0"/>
              </a:rPr>
              <a:t>Increases the pool of relevant, adaptable resources available (especially for less widely taught languages)</a:t>
            </a:r>
          </a:p>
          <a:p>
            <a:pPr>
              <a:tabLst>
                <a:tab pos="360363" algn="l"/>
              </a:tabLst>
            </a:pPr>
            <a:r>
              <a:rPr lang="en-GB" sz="2400" dirty="0" smtClean="0">
                <a:latin typeface="Gill Sans Std Light" pitchFamily="34" charset="0"/>
              </a:rPr>
              <a:t>Enhances digital literacy and professional practice</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Light"/>
              </a:rPr>
              <a:t>Benefits of open practice</a:t>
            </a:r>
            <a:endParaRPr lang="en-GB" sz="4000" b="1" dirty="0">
              <a:solidFill>
                <a:srgbClr val="8F3A8E"/>
              </a:solidFill>
              <a:effectLst/>
              <a:latin typeface="Gill Sans Std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99483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3025</TotalTime>
  <Words>3749</Words>
  <Application>Microsoft Office PowerPoint</Application>
  <PresentationFormat>On-screen Show (4:3)</PresentationFormat>
  <Paragraphs>268</Paragraphs>
  <Slides>34</Slides>
  <Notes>33</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Finding a Voice through Open Resources: FAVOR </vt:lpstr>
      <vt:lpstr>Overview</vt:lpstr>
      <vt:lpstr>The FAVOR project</vt:lpstr>
      <vt:lpstr>Issues for hourly-paid tutors</vt:lpstr>
      <vt:lpstr>What is OER?</vt:lpstr>
      <vt:lpstr>OER?</vt:lpstr>
      <vt:lpstr>Open Education Resources (OER)</vt:lpstr>
      <vt:lpstr>OER?</vt:lpstr>
      <vt:lpstr>Benefits of open practice</vt:lpstr>
      <vt:lpstr>PowerPoint Presentation</vt:lpstr>
      <vt:lpstr>PowerPoint Presentation</vt:lpstr>
      <vt:lpstr>PowerPoint Presentation</vt:lpstr>
      <vt:lpstr>PowerPoint Presentation</vt:lpstr>
      <vt:lpstr>PowerPoint Presentation</vt:lpstr>
      <vt:lpstr>More examples</vt:lpstr>
      <vt:lpstr>PowerPoint Presentation</vt:lpstr>
      <vt:lpstr>PowerPoint Presentation</vt:lpstr>
      <vt:lpstr>Impact on tutors</vt:lpstr>
      <vt:lpstr>Comments: new skills</vt:lpstr>
      <vt:lpstr>Comments: improved practice</vt:lpstr>
      <vt:lpstr>Comments: new opportunities</vt:lpstr>
      <vt:lpstr>Comments: community</vt:lpstr>
      <vt:lpstr>Comments: confidence</vt:lpstr>
      <vt:lpstr>Comments: practice change</vt:lpstr>
      <vt:lpstr>Comments: attitudes to OER</vt:lpstr>
      <vt:lpstr>The tutors’ experience</vt:lpstr>
      <vt:lpstr>The challenges</vt:lpstr>
      <vt:lpstr>Concluding remarks</vt:lpstr>
      <vt:lpstr>Concluding remarks</vt:lpstr>
      <vt:lpstr>Doing yourself a FAVOR?</vt:lpstr>
      <vt:lpstr>Useful links for info and advice (OERs)</vt:lpstr>
      <vt:lpstr>Useful links: LLAS contacts</vt:lpstr>
      <vt:lpstr>FAVOR tutors</vt:lpstr>
      <vt:lpstr>FAVOR coordinators</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dc:title>
  <dc:creator>Georgin L.I.</dc:creator>
  <cp:lastModifiedBy>Dickens A.M.</cp:lastModifiedBy>
  <cp:revision>314</cp:revision>
  <dcterms:created xsi:type="dcterms:W3CDTF">2011-06-08T14:55:26Z</dcterms:created>
  <dcterms:modified xsi:type="dcterms:W3CDTF">2013-01-24T09:33:18Z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1581691879</vt:i4>
  </property>
  <property fmtid="{D5CDD505-2E9C-101B-9397-08002B2CF9AE}" pid="3" name="_NewReviewCycle">
    <vt:lpwstr/>
  </property>
  <property fmtid="{D5CDD505-2E9C-101B-9397-08002B2CF9AE}" pid="4" name="_EmailSubject">
    <vt:lpwstr>favor ppt</vt:lpwstr>
  </property>
  <property fmtid="{D5CDD505-2E9C-101B-9397-08002B2CF9AE}" pid="5" name="_AuthorEmail">
    <vt:lpwstr>K.Borthwick@soton.ac.uk</vt:lpwstr>
  </property>
  <property fmtid="{D5CDD505-2E9C-101B-9397-08002B2CF9AE}" pid="6" name="_AuthorEmailDisplayName">
    <vt:lpwstr>Borthwick K.E.</vt:lpwstr>
  </property>
</Properties>
</file>