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85" r:id="rId4"/>
    <p:sldId id="259" r:id="rId5"/>
    <p:sldId id="287" r:id="rId6"/>
    <p:sldId id="268" r:id="rId7"/>
    <p:sldId id="272" r:id="rId8"/>
    <p:sldId id="269" r:id="rId9"/>
    <p:sldId id="271" r:id="rId10"/>
    <p:sldId id="288" r:id="rId11"/>
    <p:sldId id="289" r:id="rId12"/>
    <p:sldId id="290" r:id="rId13"/>
    <p:sldId id="276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A8E"/>
    <a:srgbClr val="E1B5E1"/>
    <a:srgbClr val="F2DEF2"/>
    <a:srgbClr val="CB7FCB"/>
    <a:srgbClr val="8064A2"/>
    <a:srgbClr val="6C1348"/>
    <a:srgbClr val="005C84"/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871" autoAdjust="0"/>
  </p:normalViewPr>
  <p:slideViewPr>
    <p:cSldViewPr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4B07D-42DF-4868-A4F8-06D22E6319EA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7AFF-E427-48FC-A916-93826DF44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0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04DA3-2757-423C-A458-97821EF112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C43D-C7EE-4DAE-BF5A-55F9151D6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99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AA8A-2D4E-4803-966A-FC7D9195A9B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87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8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we are – there is the UCL logo, and I can see the members of the group</a:t>
            </a:r>
            <a:r>
              <a:rPr lang="en-GB" baseline="0" dirty="0" smtClean="0"/>
              <a:t> – if I clicked on their names, I could see their profile pages. I can see which resources have been uploaded as part of this group…and if I wanted to, I could click ‘join group’ and I could join it!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</a:t>
            </a:r>
            <a:r>
              <a:rPr lang="en-GB" baseline="0" dirty="0" err="1" smtClean="0"/>
              <a:t>LanguageBox</a:t>
            </a:r>
            <a:r>
              <a:rPr lang="en-GB" baseline="0" dirty="0" smtClean="0"/>
              <a:t> is an open site, which anyone can join and start sharing their work through. Anyone is free to set up groups too – and some of the tutors are intending to set up their own interest groups around the languages that they teach. Wambui has done this for Swahili – so if you teach or learn Swahili, you may wish to join that group!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So.</a:t>
            </a:r>
            <a:r>
              <a:rPr lang="en-GB" baseline="0" dirty="0" smtClean="0"/>
              <a:t>. Phase 1 – which is about sharing existing resources has moved into phase 2 – creating new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DC43D-C7EE-4DAE-BF5A-55F9151D6B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7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7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7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6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95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4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4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5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0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9127-CC23-4007-BA0E-F999874DA794}" type="datetimeFigureOut">
              <a:rPr lang="en-GB" smtClean="0"/>
              <a:t>11/09/2012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9709-CC7C-4C63-9C6F-FCAE5C2E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llas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anguagebox.ac.uk/" TargetMode="External"/><Relationship Id="rId3" Type="http://schemas.openxmlformats.org/officeDocument/2006/relationships/hyperlink" Target="http://bit.ly/oerinfokit" TargetMode="External"/><Relationship Id="rId7" Type="http://schemas.openxmlformats.org/officeDocument/2006/relationships/hyperlink" Target="http://www.humbox.ac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rum.ac.uk/" TargetMode="External"/><Relationship Id="rId5" Type="http://schemas.openxmlformats.org/officeDocument/2006/relationships/hyperlink" Target="http://www.ocwconsortium.org/" TargetMode="External"/><Relationship Id="rId10" Type="http://schemas.openxmlformats.org/officeDocument/2006/relationships/image" Target="../media/image3.gif"/><Relationship Id="rId4" Type="http://schemas.openxmlformats.org/officeDocument/2006/relationships/hyperlink" Target="http://www.jisc.ac.uk/" TargetMode="External"/><Relationship Id="rId9" Type="http://schemas.openxmlformats.org/officeDocument/2006/relationships/hyperlink" Target="http://loro.open.ac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l.ac.uk/shapingthefuture/ident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www.hefce.ac.uk/pubs/hefce/2009/09_4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96753"/>
            <a:ext cx="7772400" cy="2403698"/>
          </a:xfrm>
        </p:spPr>
        <p:txBody>
          <a:bodyPr anchor="b">
            <a:normAutofit/>
          </a:bodyPr>
          <a:lstStyle/>
          <a:p>
            <a:pPr algn="l"/>
            <a:r>
              <a:rPr lang="en-GB" sz="3600" dirty="0" smtClean="0">
                <a:solidFill>
                  <a:schemeClr val="bg1">
                    <a:lumMod val="50000"/>
                  </a:schemeClr>
                </a:solidFill>
                <a:latin typeface="Gill Sans Std" pitchFamily="34" charset="0"/>
              </a:rPr>
              <a:t>Coming in from the cold: recognition and reward for part-time language tutors in the FAVOR project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Gill Sans St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632848" cy="1991072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Kate Borthwick 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Centre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for Languages, Linguistics and Area Studies</a:t>
            </a: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University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of Southampton </a:t>
            </a:r>
            <a:endParaRPr lang="en-GB" sz="18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algn="l"/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Languages in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igher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E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ducation, Edinburgh, 5/6 July 2012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3789040"/>
            <a:ext cx="7786439" cy="0"/>
          </a:xfrm>
          <a:prstGeom prst="line">
            <a:avLst/>
          </a:prstGeom>
          <a:ln w="57150">
            <a:solidFill>
              <a:srgbClr val="8F3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85" y="260648"/>
            <a:ext cx="3836852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3568" y="6021288"/>
            <a:ext cx="28083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LLAS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Centre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for Languages, Linguistics and Area Studies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University of Southampton </a:t>
            </a:r>
          </a:p>
          <a:p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Southampton, 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SO17 1BJ </a:t>
            </a:r>
            <a:br>
              <a:rPr lang="en-GB" sz="900" dirty="0">
                <a:solidFill>
                  <a:schemeClr val="bg1"/>
                </a:solidFill>
                <a:latin typeface="Gill Sans MT" pitchFamily="34" charset="0"/>
              </a:rPr>
            </a:br>
            <a:r>
              <a:rPr lang="de-DE" sz="900" dirty="0">
                <a:solidFill>
                  <a:schemeClr val="bg1"/>
                </a:solidFill>
                <a:latin typeface="Gill Sans MT" pitchFamily="34" charset="0"/>
              </a:rPr>
              <a:t>+44 (0) 23 8059 6860 </a:t>
            </a:r>
            <a:r>
              <a:rPr lang="en-GB" sz="900" b="1" dirty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</a:rPr>
              <a:t>@LLASCentre </a:t>
            </a:r>
            <a:r>
              <a:rPr lang="en-GB" sz="900" b="1" dirty="0" smtClean="0">
                <a:solidFill>
                  <a:schemeClr val="bg1"/>
                </a:solidFill>
                <a:latin typeface="Gill Sans MT" pitchFamily="34" charset="0"/>
              </a:rPr>
              <a:t>|</a:t>
            </a:r>
            <a:r>
              <a:rPr lang="en-GB" sz="900" dirty="0">
                <a:solidFill>
                  <a:schemeClr val="bg1"/>
                </a:solidFill>
                <a:latin typeface="Gill Sans MT" pitchFamily="34" charset="0"/>
              </a:rPr>
              <a:t> </a:t>
            </a:r>
            <a:r>
              <a:rPr lang="en-GB" sz="900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www.llas.ac.uk</a:t>
            </a:r>
            <a:endParaRPr lang="en-GB" sz="900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292006"/>
            <a:ext cx="982216" cy="3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1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13576" cy="4104456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Tutors have enjoyed the process of sharing their work and preparing it for open publication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Engaging with open practice has been easier than expected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Obstacles to staff engaging in small projects are staggering and should be addressed</a:t>
            </a:r>
          </a:p>
          <a:p>
            <a:pPr>
              <a:tabLst>
                <a:tab pos="360363" algn="l"/>
              </a:tabLst>
            </a:pPr>
            <a:endParaRPr lang="en-GB" sz="2400" dirty="0" smtClean="0">
              <a:latin typeface="Gill Sans Std Ligh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Findings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Open practice has potential for hourly-paid/part-time tutors: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for professional development in a range of ways, from profile-raising; encouraging reflection on current practice, to enhancing digital literacy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there is enhanced usefulness if part of a community of collegiate ‘sharers’</a:t>
            </a:r>
          </a:p>
          <a:p>
            <a:pPr>
              <a:tabLst>
                <a:tab pos="360363" algn="l"/>
              </a:tabLst>
            </a:pPr>
            <a:r>
              <a:rPr lang="en-GB" sz="2400" dirty="0">
                <a:latin typeface="Gill Sans Std Light" pitchFamily="34" charset="0"/>
              </a:rPr>
              <a:t>b</a:t>
            </a:r>
            <a:r>
              <a:rPr lang="en-GB" sz="2400" dirty="0" smtClean="0">
                <a:latin typeface="Gill Sans Std Light" pitchFamily="34" charset="0"/>
              </a:rPr>
              <a:t>enefits for full engagement (sharing your work and downloading) and for partial (browsing, downloading others’ work)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Concluding remarks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Join a community repository such as </a:t>
            </a:r>
            <a:r>
              <a:rPr lang="en-GB" sz="2400" dirty="0" err="1" smtClean="0">
                <a:latin typeface="Gill Sans Std Light" pitchFamily="34" charset="0"/>
              </a:rPr>
              <a:t>LanguageBox</a:t>
            </a:r>
            <a:endParaRPr lang="en-GB" sz="2400" dirty="0">
              <a:latin typeface="Gill Sans Std Light" pitchFamily="34" charset="0"/>
            </a:endParaRP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Create a profile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Browse the site and bookmark resources you like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Share ‘tasters’ of your own work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Set up a group and appeal for others with similar interests to join and share their work; set up a group for your own institution or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How can I get involved?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OER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Infokit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b="1" dirty="0">
                <a:hlinkClick r:id="rId3"/>
              </a:rPr>
              <a:t>http://bit.ly/oerinfokit</a:t>
            </a:r>
            <a:endParaRPr lang="en-GB" sz="2400" b="1" dirty="0"/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The JISC (funding, OER projects):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4"/>
              </a:rPr>
              <a:t>www.jisc.ac.uk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Open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Courseware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Consortium: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5"/>
              </a:rPr>
              <a:t>www.ocwconsortium.org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Some repositories:</a:t>
            </a:r>
          </a:p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Jorum: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6"/>
              </a:rPr>
              <a:t>www.jorum.ac.uk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HumBox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7"/>
              </a:rPr>
              <a:t>www.humbox.ac.uk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err="1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LanguageBox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http://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8"/>
              </a:rPr>
              <a:t>languagebox.ac.uk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LORO (Language Open Resources Online):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http://loro.open.ac.uk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  <a:hlinkClick r:id="rId9"/>
              </a:rPr>
              <a:t>/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Gill Sans Std Light" pitchFamily="34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links for info and advice (OERs)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4392488"/>
          </a:xfrm>
        </p:spPr>
        <p:txBody>
          <a:bodyPr>
            <a:normAutofit/>
          </a:bodyPr>
          <a:lstStyle/>
          <a:p>
            <a:r>
              <a:rPr lang="en-GB" sz="2400" dirty="0"/>
              <a:t>Coleman, J. 2004, Modern Languages in British universities: past and present, Arts and Humanities in Higher Education, 3(2), 147–162.</a:t>
            </a:r>
          </a:p>
          <a:p>
            <a:r>
              <a:rPr lang="en-GB" sz="2400" dirty="0" err="1"/>
              <a:t>Klapper</a:t>
            </a:r>
            <a:r>
              <a:rPr lang="en-GB" sz="2400" dirty="0"/>
              <a:t>, J. 2006, Understanding and Developing Good Practice: Language Teaching in Higher Education. London: CILT. </a:t>
            </a:r>
          </a:p>
          <a:p>
            <a:r>
              <a:rPr lang="en-GB" sz="2400" dirty="0"/>
              <a:t>Howarth, P. 2011, Language Centres and Academic Departments. Available online: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www.ucml.ac.uk/shapingthefuture/identity</a:t>
            </a:r>
            <a:endParaRPr lang="en-GB" sz="2400" dirty="0" smtClean="0"/>
          </a:p>
          <a:p>
            <a:r>
              <a:rPr lang="en-GB" sz="2400" dirty="0"/>
              <a:t>Review of Modern Foreign Languages provision in higher education in England, HEFCE, by M. Worton: </a:t>
            </a:r>
            <a:r>
              <a:rPr lang="en-GB" sz="2400" dirty="0">
                <a:hlinkClick r:id="rId4"/>
              </a:rPr>
              <a:t>http://www.hefce.ac.uk/pubs/hefce/2009/09_41</a:t>
            </a:r>
            <a:r>
              <a:rPr lang="en-GB" sz="2400" dirty="0" smtClean="0">
                <a:hlinkClick r:id="rId4"/>
              </a:rPr>
              <a:t>/</a:t>
            </a:r>
            <a:r>
              <a:rPr lang="en-GB" sz="2400" dirty="0" smtClean="0"/>
              <a:t>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r>
              <a:rPr lang="en-GB" sz="3200" b="1" dirty="0">
                <a:solidFill>
                  <a:srgbClr val="8F3A8E"/>
                </a:solidFill>
                <a:latin typeface="Gill Sans Std" pitchFamily="34" charset="0"/>
              </a:rPr>
              <a:t>Useful </a:t>
            </a:r>
            <a:r>
              <a:rPr lang="en-GB" sz="3200" b="1" dirty="0" smtClean="0">
                <a:solidFill>
                  <a:srgbClr val="8F3A8E"/>
                </a:solidFill>
                <a:latin typeface="Gill Sans Std" pitchFamily="34" charset="0"/>
              </a:rPr>
              <a:t>links: landscape for languages</a:t>
            </a:r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13576" cy="417646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Gill Sans Std Light" pitchFamily="34" charset="0"/>
              </a:rPr>
              <a:t>What is the FAVOR project?</a:t>
            </a:r>
            <a:endParaRPr lang="en-GB" dirty="0">
              <a:latin typeface="Gill Sans Std Light" pitchFamily="34" charset="0"/>
            </a:endParaRPr>
          </a:p>
          <a:p>
            <a:r>
              <a:rPr lang="en-GB" dirty="0" smtClean="0">
                <a:latin typeface="Gill Sans Std Light" pitchFamily="34" charset="0"/>
              </a:rPr>
              <a:t>What issue does the project address?</a:t>
            </a:r>
          </a:p>
          <a:p>
            <a:r>
              <a:rPr lang="en-GB" dirty="0" smtClean="0">
                <a:latin typeface="Gill Sans Std Light" pitchFamily="34" charset="0"/>
              </a:rPr>
              <a:t>How can open practice help?</a:t>
            </a:r>
          </a:p>
          <a:p>
            <a:r>
              <a:rPr lang="en-GB" dirty="0" smtClean="0">
                <a:latin typeface="Gill Sans Std Light" pitchFamily="34" charset="0"/>
              </a:rPr>
              <a:t>Progress and findings so far…</a:t>
            </a:r>
          </a:p>
          <a:p>
            <a:r>
              <a:rPr lang="en-GB" dirty="0" smtClean="0">
                <a:latin typeface="Gill Sans Std Light" pitchFamily="34" charset="0"/>
              </a:rPr>
              <a:t>Getting involved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Overview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248472"/>
          </a:xfrm>
        </p:spPr>
        <p:txBody>
          <a:bodyPr>
            <a:normAutofit/>
          </a:bodyPr>
          <a:lstStyle/>
          <a:p>
            <a:pPr lvl="0"/>
            <a:r>
              <a:rPr lang="en-GB" sz="2400" dirty="0" smtClean="0">
                <a:latin typeface="Gill Sans Std Light" pitchFamily="34" charset="0"/>
              </a:rPr>
              <a:t>Finding A Voice through Open Resources (JISC)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Part-time, hourly-paid language tutors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Sharing existing resources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Creating new transition resources for prospective university applicants: ‘taste of’ new languages; language study at HE</a:t>
            </a:r>
          </a:p>
          <a:p>
            <a:pPr lvl="0"/>
            <a:r>
              <a:rPr lang="en-GB" sz="2400" dirty="0" smtClean="0">
                <a:latin typeface="Gill Sans Std Light" pitchFamily="34" charset="0"/>
              </a:rPr>
              <a:t>Collaboration: Southampton, SOAS, UCL SSEES, Aston, Newcastle</a:t>
            </a:r>
          </a:p>
          <a:p>
            <a:pPr lvl="0"/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The FAVOR project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9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13576" cy="4392488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Often unrecognised and undervalued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Employed in ‘Language Centres’ separate from academic </a:t>
            </a:r>
            <a:r>
              <a:rPr lang="en-GB" sz="2400" dirty="0" err="1" smtClean="0">
                <a:latin typeface="Gill Sans Std Light" pitchFamily="34" charset="0"/>
              </a:rPr>
              <a:t>depts</a:t>
            </a:r>
            <a:endParaRPr lang="en-GB" sz="2400" dirty="0" smtClean="0">
              <a:latin typeface="Gill Sans Std Light" pitchFamily="34" charset="0"/>
            </a:endParaRP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Teaching-only contracts (Coleman, J, 2004)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“…</a:t>
            </a:r>
            <a:r>
              <a:rPr lang="en-GB" sz="2400" i="1" dirty="0" smtClean="0">
                <a:latin typeface="Gill Sans Std Light" pitchFamily="34" charset="0"/>
              </a:rPr>
              <a:t>could be forgiven for feeling like second-class citizens</a:t>
            </a:r>
            <a:r>
              <a:rPr lang="en-GB" sz="2400" dirty="0" smtClean="0">
                <a:latin typeface="Gill Sans Std Light" pitchFamily="34" charset="0"/>
              </a:rPr>
              <a:t>,” </a:t>
            </a:r>
            <a:r>
              <a:rPr lang="en-GB" sz="2400" dirty="0" err="1" smtClean="0">
                <a:latin typeface="Gill Sans Std Light" pitchFamily="34" charset="0"/>
              </a:rPr>
              <a:t>Klapper</a:t>
            </a:r>
            <a:r>
              <a:rPr lang="en-GB" sz="2400" dirty="0" smtClean="0">
                <a:latin typeface="Gill Sans Std Light" pitchFamily="34" charset="0"/>
              </a:rPr>
              <a:t>, J. (2006)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Intensive teaching schedules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Lack of opportunity to engage with academic life and professional development opportunities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latin typeface="Gill Sans Std" pitchFamily="34" charset="0"/>
              </a:rPr>
              <a:t>Issues for hourly-paid tutors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13576" cy="4320480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Can demonstrate impact to institution as well as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Colleagues who work cross-sector, cross-institution can bring work together under one online profile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Facilitates networking locally and beyond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Creating new, high quality OERs will raise profiles of creators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Increases the pool of relevant, adaptable resources available</a:t>
            </a:r>
          </a:p>
          <a:p>
            <a:pPr>
              <a:tabLst>
                <a:tab pos="360363" algn="l"/>
              </a:tabLst>
            </a:pPr>
            <a:r>
              <a:rPr lang="en-GB" sz="2400" dirty="0" smtClean="0">
                <a:latin typeface="Gill Sans Std Light" pitchFamily="34" charset="0"/>
              </a:rPr>
              <a:t>Enhances digital literacy and professional practice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0" y="260648"/>
            <a:ext cx="8280920" cy="864096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 smtClean="0">
                <a:solidFill>
                  <a:srgbClr val="8F3A8E"/>
                </a:solidFill>
                <a:effectLst/>
                <a:latin typeface="Gill Sans Std" pitchFamily="34" charset="0"/>
              </a:rPr>
              <a:t>Benefits of open practice</a:t>
            </a:r>
            <a:endParaRPr lang="en-GB" sz="40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6120" r="11001" b="3781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6788" r="11425" b="22361"/>
          <a:stretch/>
        </p:blipFill>
        <p:spPr bwMode="auto">
          <a:xfrm>
            <a:off x="0" y="0"/>
            <a:ext cx="9582101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2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4326" r="12414" b="4460"/>
          <a:stretch/>
        </p:blipFill>
        <p:spPr bwMode="auto">
          <a:xfrm>
            <a:off x="0" y="-7144"/>
            <a:ext cx="9144000" cy="689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013576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Gill Sans Std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2" y="260648"/>
            <a:ext cx="8280920" cy="864096"/>
          </a:xfrm>
        </p:spPr>
        <p:txBody>
          <a:bodyPr>
            <a:noAutofit/>
          </a:bodyPr>
          <a:lstStyle/>
          <a:p>
            <a:pPr algn="r"/>
            <a:endParaRPr lang="en-GB" sz="3200" b="1" dirty="0">
              <a:solidFill>
                <a:srgbClr val="8F3A8E"/>
              </a:solidFill>
              <a:effectLst/>
              <a:latin typeface="Gill Sans St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8F3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2376264" cy="56717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t="8557" r="11286" b="2907"/>
          <a:stretch/>
        </p:blipFill>
        <p:spPr bwMode="auto">
          <a:xfrm>
            <a:off x="-23494" y="1"/>
            <a:ext cx="9276014" cy="68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7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733</Words>
  <Application>Microsoft Office PowerPoint</Application>
  <PresentationFormat>On-screen Show (4:3)</PresentationFormat>
  <Paragraphs>84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Coming in from the cold: recognition and reward for part-time language tutors in the FAVOR project</vt:lpstr>
      <vt:lpstr>Overview</vt:lpstr>
      <vt:lpstr>The FAVOR project</vt:lpstr>
      <vt:lpstr>Issues for hourly-paid tutors</vt:lpstr>
      <vt:lpstr>Benefits of open practice</vt:lpstr>
      <vt:lpstr>PowerPoint Presentation</vt:lpstr>
      <vt:lpstr>PowerPoint Presentation</vt:lpstr>
      <vt:lpstr>PowerPoint Presentation</vt:lpstr>
      <vt:lpstr>PowerPoint Presentation</vt:lpstr>
      <vt:lpstr>Findings</vt:lpstr>
      <vt:lpstr>Concluding remarks</vt:lpstr>
      <vt:lpstr>How can I get involved?</vt:lpstr>
      <vt:lpstr>Useful links for info and advice (OERs)</vt:lpstr>
      <vt:lpstr>Useful links: landscape for languages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Georgin L.I.</dc:creator>
  <cp:lastModifiedBy>Borthwick K.E.</cp:lastModifiedBy>
  <cp:revision>295</cp:revision>
  <dcterms:created xsi:type="dcterms:W3CDTF">2011-06-08T14:55:26Z</dcterms:created>
  <dcterms:modified xsi:type="dcterms:W3CDTF">2012-09-11T11:56:57Z</dcterms:modified>
</cp:coreProperties>
</file>