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311" r:id="rId4"/>
    <p:sldId id="310" r:id="rId5"/>
    <p:sldId id="312" r:id="rId6"/>
    <p:sldId id="313" r:id="rId7"/>
    <p:sldId id="31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8000"/>
            <a:lum/>
          </a:blip>
          <a:srcRect/>
          <a:stretch>
            <a:fillRect l="-18000" r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es-ES" dirty="0" smtClean="0"/>
              <a:t>LA OPINIÓN EN ESPAÑOL</a:t>
            </a:r>
            <a:br>
              <a:rPr lang="es-ES" dirty="0" smtClean="0"/>
            </a:br>
            <a:r>
              <a:rPr lang="es-ES" dirty="0" smtClean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GB" dirty="0" smtClean="0">
                <a:solidFill>
                  <a:schemeClr val="tx1"/>
                </a:solidFill>
              </a:rPr>
              <a:t>Give your opinion in Spanish!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3779912" y="60932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Raquel Navas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s-ES" dirty="0" smtClean="0"/>
              <a:t>                LA OPINIÓN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23528" y="764704"/>
            <a:ext cx="8229600" cy="4525963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EXPRESAR LA OPINIÓN </a:t>
            </a:r>
          </a:p>
          <a:p>
            <a:pPr>
              <a:buNone/>
            </a:pPr>
            <a:endParaRPr lang="es-ES" sz="1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(Yo) creo que…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(Yo) pienso que…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(Yo) considero que…	+ INDICATIVO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A mí me parece que...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En mi opinión...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Desde mi punto de vista...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----------------------------------------------------------------------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No creo que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No pienso que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No considero que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4">
                    <a:lumMod val="75000"/>
                  </a:schemeClr>
                </a:solidFill>
              </a:rPr>
              <a:t>No me parece que 	+ SUBJUNTIVO</a:t>
            </a:r>
          </a:p>
          <a:p>
            <a:pPr>
              <a:buNone/>
            </a:pPr>
            <a:endParaRPr lang="es-ES" sz="1400" b="1" dirty="0" smtClean="0"/>
          </a:p>
          <a:p>
            <a:pPr>
              <a:buNone/>
            </a:pPr>
            <a:endParaRPr lang="es-ES" sz="1400" b="1" dirty="0" smtClean="0"/>
          </a:p>
          <a:p>
            <a:pPr>
              <a:buNone/>
            </a:pPr>
            <a:r>
              <a:rPr lang="es-ES" sz="1400" b="1" dirty="0" smtClean="0">
                <a:solidFill>
                  <a:schemeClr val="accent2"/>
                </a:solidFill>
              </a:rPr>
              <a:t>PREGUNTAR LA OPINIÓN </a:t>
            </a:r>
          </a:p>
          <a:p>
            <a:pPr>
              <a:buNone/>
            </a:pPr>
            <a:endParaRPr lang="es-ES" sz="1400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s-ES" sz="1400" b="1" dirty="0" smtClean="0">
                <a:solidFill>
                  <a:schemeClr val="accent2"/>
                </a:solidFill>
              </a:rPr>
              <a:t>¿Qué piensas?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2"/>
                </a:solidFill>
              </a:rPr>
              <a:t>¿Qué crees?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2"/>
                </a:solidFill>
              </a:rPr>
              <a:t>¿Qué te parece a </a:t>
            </a:r>
            <a:r>
              <a:rPr lang="es-ES" sz="1400" b="1" dirty="0" err="1" smtClean="0">
                <a:solidFill>
                  <a:schemeClr val="accent2"/>
                </a:solidFill>
              </a:rPr>
              <a:t>tí</a:t>
            </a:r>
            <a:r>
              <a:rPr lang="es-ES" sz="1400" b="1" dirty="0" smtClean="0">
                <a:solidFill>
                  <a:schemeClr val="accent2"/>
                </a:solidFill>
              </a:rPr>
              <a:t>?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2"/>
                </a:solidFill>
              </a:rPr>
              <a:t>¿Cuál es tu opinión?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2"/>
                </a:solidFill>
              </a:rPr>
              <a:t>¿Cuál es tu punto de vista?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2"/>
                </a:solidFill>
              </a:rPr>
              <a:t>¿Cómo lo ves? (familiar) </a:t>
            </a:r>
          </a:p>
          <a:p>
            <a:pPr>
              <a:buNone/>
            </a:pPr>
            <a:endParaRPr lang="es-ES" sz="1400" b="1" dirty="0" smtClean="0"/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EXPRESIÓN DE ACUERDO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(Yo) estoy de acuerdo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Tienes razón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Estás en lo cierto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Sí, eso es verdad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Sí, claro...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Sí, es probable...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Sí, puede ser, pero...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Puede que tengas razón, pero...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Bueno, en parte sí, pero...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Estoy absolutamente de acuerdo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Desde luego 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Sin ninguna duda </a:t>
            </a:r>
          </a:p>
          <a:p>
            <a:pPr>
              <a:buNone/>
            </a:pPr>
            <a:r>
              <a:rPr lang="es-ES" sz="1400" b="1" dirty="0" smtClean="0">
                <a:solidFill>
                  <a:schemeClr val="accent1"/>
                </a:solidFill>
              </a:rPr>
              <a:t>Claro que sí </a:t>
            </a:r>
          </a:p>
          <a:p>
            <a:pPr>
              <a:buNone/>
            </a:pPr>
            <a:endParaRPr lang="es-ES" sz="1400" b="1" dirty="0" smtClean="0"/>
          </a:p>
          <a:p>
            <a:pPr>
              <a:buNone/>
            </a:pPr>
            <a:r>
              <a:rPr lang="es-ES" sz="1400" b="1" dirty="0" smtClean="0">
                <a:solidFill>
                  <a:srgbClr val="FF3399"/>
                </a:solidFill>
              </a:rPr>
              <a:t>EXPRESIÓN DE DESACUERDO </a:t>
            </a:r>
          </a:p>
          <a:p>
            <a:pPr>
              <a:buNone/>
            </a:pPr>
            <a:r>
              <a:rPr lang="es-ES" sz="1400" b="1" dirty="0" smtClean="0">
                <a:solidFill>
                  <a:srgbClr val="FF3399"/>
                </a:solidFill>
              </a:rPr>
              <a:t>(Yo) no lo creo </a:t>
            </a:r>
          </a:p>
          <a:p>
            <a:pPr>
              <a:buNone/>
            </a:pPr>
            <a:r>
              <a:rPr lang="es-ES" sz="1400" b="1" dirty="0" smtClean="0">
                <a:solidFill>
                  <a:srgbClr val="FF3399"/>
                </a:solidFill>
              </a:rPr>
              <a:t>No creo que sea cierto </a:t>
            </a:r>
          </a:p>
          <a:p>
            <a:pPr>
              <a:buNone/>
            </a:pPr>
            <a:r>
              <a:rPr lang="es-ES" sz="1400" b="1" dirty="0" smtClean="0">
                <a:solidFill>
                  <a:srgbClr val="FF3399"/>
                </a:solidFill>
              </a:rPr>
              <a:t>No estoy de acuerdo </a:t>
            </a:r>
          </a:p>
          <a:p>
            <a:pPr>
              <a:buNone/>
            </a:pPr>
            <a:r>
              <a:rPr lang="es-ES" sz="1400" b="1" dirty="0" smtClean="0">
                <a:solidFill>
                  <a:srgbClr val="FF3399"/>
                </a:solidFill>
              </a:rPr>
              <a:t>De ninguna manera... </a:t>
            </a:r>
          </a:p>
          <a:p>
            <a:pPr>
              <a:buNone/>
            </a:pPr>
            <a:r>
              <a:rPr lang="es-ES" sz="1400" b="1" dirty="0" smtClean="0">
                <a:solidFill>
                  <a:srgbClr val="FF3399"/>
                </a:solidFill>
              </a:rPr>
              <a:t>No, en absoluto </a:t>
            </a:r>
          </a:p>
          <a:p>
            <a:pPr>
              <a:buNone/>
            </a:pPr>
            <a:r>
              <a:rPr lang="es-ES" sz="1400" b="1" dirty="0" smtClean="0">
                <a:solidFill>
                  <a:srgbClr val="FF3399"/>
                </a:solidFill>
              </a:rPr>
              <a:t>Eso es mentira </a:t>
            </a:r>
          </a:p>
          <a:p>
            <a:pPr>
              <a:buNone/>
            </a:pPr>
            <a:r>
              <a:rPr lang="es-ES" sz="1400" b="1" dirty="0" smtClean="0">
                <a:solidFill>
                  <a:srgbClr val="FF3399"/>
                </a:solidFill>
              </a:rPr>
              <a:t>No, qué va... (familiar)</a:t>
            </a:r>
            <a:endParaRPr lang="es-ES" sz="1400" b="1" dirty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VALORACIÓN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8133" cy="52171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75657"/>
                <a:gridCol w="274847"/>
                <a:gridCol w="1800200"/>
                <a:gridCol w="1368152"/>
                <a:gridCol w="2226806"/>
                <a:gridCol w="1162471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WHEN</a:t>
                      </a: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 TO USE IT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EXAMPLE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SER</a:t>
                      </a:r>
                    </a:p>
                    <a:p>
                      <a:r>
                        <a:rPr lang="es-ES" dirty="0" smtClean="0"/>
                        <a:t>PARECER</a:t>
                      </a:r>
                      <a:endParaRPr lang="es-E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+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ADJETIVO</a:t>
                      </a:r>
                    </a:p>
                    <a:p>
                      <a:r>
                        <a:rPr lang="es-ES" dirty="0" smtClean="0"/>
                        <a:t>SUSTANTIVO     +</a:t>
                      </a:r>
                    </a:p>
                    <a:p>
                      <a:r>
                        <a:rPr lang="es-ES" dirty="0" smtClean="0"/>
                        <a:t>ADVERBIO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INFINITIVO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Acciones</a:t>
                      </a:r>
                      <a:r>
                        <a:rPr lang="es-ES" baseline="0" dirty="0" smtClean="0"/>
                        <a:t> realizadas por el mismo sujeto que las expresa. O se formula sin referencia a ninguna persona concreta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Es bueno</a:t>
                      </a:r>
                      <a:r>
                        <a:rPr lang="es-ES" baseline="0" dirty="0" smtClean="0"/>
                        <a:t> hacer deporte.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Me parece una tontería esperarle.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SER</a:t>
                      </a:r>
                    </a:p>
                    <a:p>
                      <a:r>
                        <a:rPr lang="es-ES" dirty="0" smtClean="0"/>
                        <a:t>PARECER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+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ADJETIVO</a:t>
                      </a:r>
                    </a:p>
                    <a:p>
                      <a:r>
                        <a:rPr lang="es-ES" dirty="0" smtClean="0"/>
                        <a:t>SUSTANTIVO     +</a:t>
                      </a:r>
                    </a:p>
                    <a:p>
                      <a:r>
                        <a:rPr lang="es-ES" dirty="0" smtClean="0"/>
                        <a:t>ADVERBIO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 smtClean="0"/>
                    </a:p>
                    <a:p>
                      <a:r>
                        <a:rPr lang="es-ES" dirty="0" smtClean="0"/>
                        <a:t>QUE +</a:t>
                      </a:r>
                      <a:r>
                        <a:rPr lang="es-ES" baseline="0" dirty="0" smtClean="0"/>
                        <a:t> SUBJ.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Acciones realizadas</a:t>
                      </a:r>
                      <a:r>
                        <a:rPr lang="es-ES" baseline="0" dirty="0" smtClean="0"/>
                        <a:t> por otras personas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Es bueno que hagas deporte.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Es una tontería que le esperes.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VALORACIÓN (2)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6">
              <a:buNone/>
            </a:pPr>
            <a:endParaRPr lang="es-ES" dirty="0" smtClean="0"/>
          </a:p>
          <a:p>
            <a:pPr lvl="6">
              <a:buNone/>
            </a:pPr>
            <a:endParaRPr lang="es-ES" dirty="0" smtClean="0"/>
          </a:p>
          <a:p>
            <a:pPr lvl="6">
              <a:buNone/>
            </a:pPr>
            <a:endParaRPr lang="es-ES" dirty="0" smtClean="0"/>
          </a:p>
          <a:p>
            <a:pPr lvl="6">
              <a:buNone/>
            </a:pPr>
            <a:endParaRPr lang="es-ES" dirty="0" smtClean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467544" y="1196752"/>
          <a:ext cx="8008133" cy="5491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75657"/>
                <a:gridCol w="274847"/>
                <a:gridCol w="1800200"/>
                <a:gridCol w="1368152"/>
                <a:gridCol w="2226806"/>
                <a:gridCol w="1162471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WHEN</a:t>
                      </a:r>
                      <a:r>
                        <a:rPr lang="es-ES" baseline="0" dirty="0" smtClean="0">
                          <a:solidFill>
                            <a:schemeClr val="tx1"/>
                          </a:solidFill>
                        </a:rPr>
                        <a:t> TO USE IT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chemeClr val="tx1"/>
                          </a:solidFill>
                        </a:rPr>
                        <a:t>EXAMPLE</a:t>
                      </a:r>
                      <a:endParaRPr lang="es-E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</a:t>
                      </a:r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ESTÁ  </a:t>
                      </a:r>
                      <a:endParaRPr lang="es-E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+</a:t>
                      </a:r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r>
                        <a:rPr lang="es-ES" dirty="0" smtClean="0"/>
                        <a:t>+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CIERTO</a:t>
                      </a:r>
                    </a:p>
                    <a:p>
                      <a:r>
                        <a:rPr lang="es-ES" dirty="0" smtClean="0"/>
                        <a:t>INDICUTIBLE</a:t>
                      </a:r>
                    </a:p>
                    <a:p>
                      <a:r>
                        <a:rPr lang="es-ES" dirty="0" smtClean="0"/>
                        <a:t>VERDAD</a:t>
                      </a:r>
                    </a:p>
                    <a:p>
                      <a:r>
                        <a:rPr lang="es-ES" dirty="0" smtClean="0"/>
                        <a:t>EVIDENTE</a:t>
                      </a:r>
                    </a:p>
                    <a:p>
                      <a:r>
                        <a:rPr lang="es-ES" dirty="0" smtClean="0"/>
                        <a:t>OBVIO                +</a:t>
                      </a:r>
                    </a:p>
                    <a:p>
                      <a:r>
                        <a:rPr lang="es-ES" dirty="0" smtClean="0"/>
                        <a:t>INDUDABLE</a:t>
                      </a:r>
                      <a:r>
                        <a:rPr lang="es-ES" baseline="0" dirty="0" smtClean="0"/>
                        <a:t> CIERTO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CLARO                +</a:t>
                      </a:r>
                      <a:endParaRPr lang="es-ES" dirty="0" smtClean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INDICATIVO</a:t>
                      </a:r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r>
                        <a:rPr lang="es-ES" dirty="0" smtClean="0"/>
                        <a:t>INDICATIVO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Expresiones</a:t>
                      </a:r>
                      <a:r>
                        <a:rPr lang="es-ES" baseline="0" dirty="0" smtClean="0"/>
                        <a:t> para confirmar una realidad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Es evidente que Rajoy miente</a:t>
                      </a:r>
                      <a:r>
                        <a:rPr lang="es-ES" baseline="0" dirty="0" smtClean="0"/>
                        <a:t>.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Está claro que hay crisis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NO    ES</a:t>
                      </a:r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NO   ESTÁ  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+</a:t>
                      </a:r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r>
                        <a:rPr lang="es-ES" dirty="0" smtClean="0"/>
                        <a:t>+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CIERTO</a:t>
                      </a:r>
                    </a:p>
                    <a:p>
                      <a:r>
                        <a:rPr lang="es-ES" dirty="0" smtClean="0"/>
                        <a:t>INDICUTIBLE</a:t>
                      </a:r>
                    </a:p>
                    <a:p>
                      <a:r>
                        <a:rPr lang="es-ES" dirty="0" smtClean="0"/>
                        <a:t>VERDAD</a:t>
                      </a:r>
                    </a:p>
                    <a:p>
                      <a:r>
                        <a:rPr lang="es-ES" dirty="0" smtClean="0"/>
                        <a:t>EVIDENTE</a:t>
                      </a:r>
                    </a:p>
                    <a:p>
                      <a:r>
                        <a:rPr lang="es-ES" dirty="0" smtClean="0"/>
                        <a:t>OBVIO                +</a:t>
                      </a:r>
                    </a:p>
                    <a:p>
                      <a:r>
                        <a:rPr lang="es-ES" dirty="0" smtClean="0"/>
                        <a:t>INDUDABLE</a:t>
                      </a:r>
                      <a:r>
                        <a:rPr lang="es-ES" baseline="0" dirty="0" smtClean="0"/>
                        <a:t> CIERTO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CLARO                +</a:t>
                      </a:r>
                      <a:endParaRPr lang="es-ES" dirty="0" smtClean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INDICATIVO</a:t>
                      </a:r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endParaRPr lang="es-ES" dirty="0" smtClean="0"/>
                    </a:p>
                    <a:p>
                      <a:r>
                        <a:rPr lang="es-ES" dirty="0" smtClean="0"/>
                        <a:t>INDICATIVO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Expresiones</a:t>
                      </a:r>
                      <a:r>
                        <a:rPr lang="es-ES" baseline="0" dirty="0" smtClean="0"/>
                        <a:t> para confirmar una realidad en negativo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No es evidente que Rajoy mienta.</a:t>
                      </a:r>
                      <a:r>
                        <a:rPr lang="es-ES" baseline="0" dirty="0" smtClean="0"/>
                        <a:t> </a:t>
                      </a:r>
                    </a:p>
                    <a:p>
                      <a:endParaRPr lang="es-ES" baseline="0" dirty="0" smtClean="0"/>
                    </a:p>
                    <a:p>
                      <a:r>
                        <a:rPr lang="es-ES" baseline="0" dirty="0" smtClean="0"/>
                        <a:t>No está claro que haya crisis.</a:t>
                      </a:r>
                      <a:endParaRPr lang="es-ES" dirty="0"/>
                    </a:p>
                  </a:txBody>
                  <a:tcPr>
                    <a:solidFill>
                      <a:schemeClr val="accent6">
                        <a:tint val="20000"/>
                        <a:alpha val="79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CIUDADANO/ASESINO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 useBgFill="1">
        <p:nvSpPr>
          <p:cNvPr id="4" name="3 Pergamino horizontal"/>
          <p:cNvSpPr/>
          <p:nvPr/>
        </p:nvSpPr>
        <p:spPr>
          <a:xfrm>
            <a:off x="3059832" y="1700808"/>
            <a:ext cx="2232248" cy="1512168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 useBgFill="1">
        <p:nvSpPr>
          <p:cNvPr id="8" name="7 Pergamino horizontal"/>
          <p:cNvSpPr/>
          <p:nvPr/>
        </p:nvSpPr>
        <p:spPr>
          <a:xfrm>
            <a:off x="3131840" y="4653136"/>
            <a:ext cx="2232248" cy="1512168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3419872" y="20608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CIUDADANO/A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3419872" y="508518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ASESINO/A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ISLA EÑE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Es obligatorio casarse a los veinte años, pero los habitantes pueden divorciarse  muchas veces</a:t>
            </a:r>
          </a:p>
          <a:p>
            <a:r>
              <a:rPr lang="es-ES" dirty="0" smtClean="0"/>
              <a:t>El alcohol está totalmente prohibido</a:t>
            </a:r>
          </a:p>
          <a:p>
            <a:r>
              <a:rPr lang="es-ES" dirty="0" smtClean="0"/>
              <a:t>No se puede comer patatas fritas</a:t>
            </a:r>
          </a:p>
          <a:p>
            <a:r>
              <a:rPr lang="es-ES" dirty="0" smtClean="0"/>
              <a:t>El deporte más popular es el Parchís</a:t>
            </a:r>
          </a:p>
          <a:p>
            <a:r>
              <a:rPr lang="es-ES" dirty="0" smtClean="0"/>
              <a:t>Solo se puede comer una vez al día</a:t>
            </a:r>
          </a:p>
          <a:p>
            <a:r>
              <a:rPr lang="es-ES" dirty="0" smtClean="0"/>
              <a:t>Puedes ir a la cárcel si no contestas los correos electrónicos en 48 horas</a:t>
            </a:r>
          </a:p>
          <a:p>
            <a:r>
              <a:rPr lang="es-ES" dirty="0" smtClean="0"/>
              <a:t>No existen los teléfonos móviles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TÓPICOS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numCol="3">
            <a:normAutofit fontScale="55000" lnSpcReduction="20000"/>
          </a:bodyPr>
          <a:lstStyle/>
          <a:p>
            <a:endParaRPr lang="es-ES" dirty="0" smtClean="0"/>
          </a:p>
          <a:p>
            <a:pPr lvl="1">
              <a:buNone/>
            </a:pPr>
            <a:r>
              <a:rPr lang="es-ES" dirty="0" smtClean="0"/>
              <a:t>A los jóvenes españoles les gusta mucho el flamenco</a:t>
            </a:r>
          </a:p>
          <a:p>
            <a:pPr lvl="1">
              <a:buNone/>
            </a:pPr>
            <a:r>
              <a:rPr lang="es-ES" dirty="0" smtClean="0"/>
              <a:t>Los sueldos son muy bajos</a:t>
            </a:r>
          </a:p>
          <a:p>
            <a:pPr lvl="1">
              <a:buNone/>
            </a:pPr>
            <a:r>
              <a:rPr lang="es-ES" dirty="0" smtClean="0"/>
              <a:t>Los españoles son muy religiosos</a:t>
            </a:r>
          </a:p>
          <a:p>
            <a:pPr lvl="1">
              <a:buNone/>
            </a:pPr>
            <a:r>
              <a:rPr lang="es-ES" dirty="0" smtClean="0"/>
              <a:t>Todos el país es como Andalucía</a:t>
            </a:r>
          </a:p>
          <a:p>
            <a:pPr lvl="1">
              <a:buNone/>
            </a:pPr>
            <a:r>
              <a:rPr lang="es-ES" dirty="0" smtClean="0"/>
              <a:t>Aquí siempre hace calor</a:t>
            </a:r>
          </a:p>
          <a:p>
            <a:pPr lvl="1">
              <a:buNone/>
            </a:pPr>
            <a:r>
              <a:rPr lang="es-ES" dirty="0" smtClean="0"/>
              <a:t>Los españoles hablan muy alto y muy rápido</a:t>
            </a:r>
          </a:p>
          <a:p>
            <a:pPr lvl="1">
              <a:buNone/>
            </a:pPr>
            <a:r>
              <a:rPr lang="es-ES" dirty="0" smtClean="0"/>
              <a:t>La gente es antipática y poco habladora</a:t>
            </a:r>
          </a:p>
          <a:p>
            <a:pPr lvl="1">
              <a:buNone/>
            </a:pPr>
            <a:r>
              <a:rPr lang="es-ES" dirty="0" smtClean="0"/>
              <a:t>A los españoles les encanta ir a las corridas de toros</a:t>
            </a:r>
          </a:p>
          <a:p>
            <a:pPr lvl="1">
              <a:buNone/>
            </a:pPr>
            <a:r>
              <a:rPr lang="es-ES" dirty="0" smtClean="0"/>
              <a:t>Los españoles son muy puntuales</a:t>
            </a:r>
          </a:p>
          <a:p>
            <a:pPr lvl="1">
              <a:buNone/>
            </a:pPr>
            <a:r>
              <a:rPr lang="es-ES" dirty="0" smtClean="0"/>
              <a:t>En España todo el mundo duerme la siesta</a:t>
            </a:r>
          </a:p>
          <a:p>
            <a:pPr lvl="1">
              <a:buNone/>
            </a:pPr>
            <a:r>
              <a:rPr lang="es-ES" dirty="0" smtClean="0"/>
              <a:t>No hay diferencia entre la gente del norte y del sur</a:t>
            </a:r>
          </a:p>
          <a:p>
            <a:pPr lvl="1">
              <a:buNone/>
            </a:pPr>
            <a:r>
              <a:rPr lang="es-ES" dirty="0" smtClean="0"/>
              <a:t>En España sólo se habla español</a:t>
            </a:r>
          </a:p>
          <a:p>
            <a:pPr lvl="1">
              <a:buNone/>
            </a:pPr>
            <a:r>
              <a:rPr lang="es-ES" dirty="0" smtClean="0"/>
              <a:t>Los españoles no van mucho a los bares</a:t>
            </a:r>
          </a:p>
          <a:p>
            <a:pPr lvl="1">
              <a:buNone/>
            </a:pPr>
            <a:r>
              <a:rPr lang="es-ES" dirty="0" smtClean="0"/>
              <a:t>A los españoles les gusta quedarse en casa</a:t>
            </a:r>
          </a:p>
          <a:p>
            <a:pPr lvl="1">
              <a:buNone/>
            </a:pPr>
            <a:r>
              <a:rPr lang="es-ES" dirty="0" smtClean="0"/>
              <a:t>Los españoles son un poco vagos</a:t>
            </a:r>
          </a:p>
          <a:p>
            <a:pPr lvl="1">
              <a:buNone/>
            </a:pPr>
            <a:r>
              <a:rPr lang="es-ES" dirty="0" smtClean="0"/>
              <a:t>Los españoles son muy ruidosos</a:t>
            </a:r>
          </a:p>
          <a:p>
            <a:pPr lvl="1">
              <a:buNone/>
            </a:pPr>
            <a:r>
              <a:rPr lang="es-ES" dirty="0" smtClean="0"/>
              <a:t>El horario de comidas es igual al de otros países</a:t>
            </a:r>
          </a:p>
          <a:p>
            <a:pPr lvl="1">
              <a:buNone/>
            </a:pPr>
            <a:r>
              <a:rPr lang="es-ES" dirty="0" smtClean="0"/>
              <a:t>Todos los españoles comen con sangría o vino</a:t>
            </a:r>
          </a:p>
          <a:p>
            <a:pPr lvl="1">
              <a:buNone/>
            </a:pPr>
            <a:r>
              <a:rPr lang="es-ES" dirty="0" smtClean="0"/>
              <a:t>Guardan las distancias físicas al saludarse</a:t>
            </a:r>
          </a:p>
          <a:p>
            <a:pPr lvl="1">
              <a:buNone/>
            </a:pPr>
            <a:r>
              <a:rPr lang="es-ES" dirty="0" smtClean="0"/>
              <a:t>Los españoles salen de fiesta todas las noches</a:t>
            </a:r>
          </a:p>
          <a:p>
            <a:pPr lvl="1">
              <a:buNone/>
            </a:pPr>
            <a:r>
              <a:rPr lang="es-ES" dirty="0" smtClean="0"/>
              <a:t>Las tapas son una comida para extranjeros</a:t>
            </a:r>
          </a:p>
          <a:p>
            <a:pPr lvl="1">
              <a:buNone/>
            </a:pPr>
            <a:r>
              <a:rPr lang="es-ES" dirty="0" smtClean="0"/>
              <a:t>Comen paella una vez por semana</a:t>
            </a:r>
          </a:p>
          <a:p>
            <a:pPr lvl="1">
              <a:buNone/>
            </a:pPr>
            <a:r>
              <a:rPr lang="es-ES" dirty="0" smtClean="0"/>
              <a:t>Habitualmente utilizan tacos cuando hablan</a:t>
            </a:r>
          </a:p>
          <a:p>
            <a:pPr lvl="1">
              <a:buNone/>
            </a:pPr>
            <a:r>
              <a:rPr lang="es-ES" dirty="0" smtClean="0"/>
              <a:t>El ritmo de vida en las ciudades es lento</a:t>
            </a:r>
          </a:p>
          <a:p>
            <a:pPr lvl="1">
              <a:buNone/>
            </a:pPr>
            <a:r>
              <a:rPr lang="es-ES" dirty="0" smtClean="0"/>
              <a:t>En España todos los bares cierran a las 8.00 de la mañana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441</Words>
  <Application>Microsoft Office PowerPoint</Application>
  <PresentationFormat>Presentación en pantalla (4:3)</PresentationFormat>
  <Paragraphs>198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LA OPINIÓN EN ESPAÑOL  </vt:lpstr>
      <vt:lpstr>                LA OPINIÓN  </vt:lpstr>
      <vt:lpstr>LA VALORACIÓN</vt:lpstr>
      <vt:lpstr>LA VALORACIÓN (2)</vt:lpstr>
      <vt:lpstr>CIUDADANO/ASESINO </vt:lpstr>
      <vt:lpstr>ISLA EÑE</vt:lpstr>
      <vt:lpstr>LOS TÓPICOS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 </dc:title>
  <dc:creator>Raquel Navas</dc:creator>
  <cp:lastModifiedBy>Usuario</cp:lastModifiedBy>
  <cp:revision>74</cp:revision>
  <dcterms:created xsi:type="dcterms:W3CDTF">2012-06-29T10:38:46Z</dcterms:created>
  <dcterms:modified xsi:type="dcterms:W3CDTF">2012-08-20T16:45:45Z</dcterms:modified>
</cp:coreProperties>
</file>