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66" r:id="rId6"/>
    <p:sldId id="267" r:id="rId7"/>
    <p:sldId id="269" r:id="rId8"/>
    <p:sldId id="258" r:id="rId9"/>
    <p:sldId id="268" r:id="rId10"/>
    <p:sldId id="270" r:id="rId11"/>
    <p:sldId id="259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es-ES" dirty="0" smtClean="0"/>
              <a:t>EL PRESENTE DE SUBJUNTIVO.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s-ES" dirty="0" err="1" smtClean="0">
                <a:solidFill>
                  <a:schemeClr val="tx1"/>
                </a:solidFill>
              </a:rPr>
              <a:t>When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to</a:t>
            </a:r>
            <a:r>
              <a:rPr lang="es-ES" dirty="0" smtClean="0">
                <a:solidFill>
                  <a:schemeClr val="tx1"/>
                </a:solidFill>
              </a:rPr>
              <a:t> use </a:t>
            </a:r>
            <a:r>
              <a:rPr lang="es-ES" dirty="0" err="1" smtClean="0">
                <a:solidFill>
                  <a:schemeClr val="tx1"/>
                </a:solidFill>
              </a:rPr>
              <a:t>the</a:t>
            </a:r>
            <a:r>
              <a:rPr lang="es-ES" dirty="0" smtClean="0">
                <a:solidFill>
                  <a:schemeClr val="tx1"/>
                </a:solidFill>
              </a:rPr>
              <a:t> PRESENT SUBJUNCTIVE tense. </a:t>
            </a:r>
            <a:r>
              <a:rPr lang="es-ES" dirty="0" err="1" smtClean="0">
                <a:solidFill>
                  <a:schemeClr val="tx1"/>
                </a:solidFill>
              </a:rPr>
              <a:t>Ludic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activities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6804248" y="60932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Raquel Navas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HIPÓTESIS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Contesta a estas preguntas utilizando las estructuras de hipótesis adecuadas dependiendo del grado de seguridad que tengas de cada respuesta. 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     </a:t>
            </a:r>
            <a:r>
              <a:rPr lang="es-ES" dirty="0" smtClean="0"/>
              <a:t>¡</a:t>
            </a:r>
            <a:r>
              <a:rPr lang="es-ES" dirty="0" smtClean="0"/>
              <a:t>SUERTE</a:t>
            </a:r>
            <a:r>
              <a:rPr lang="es-ES" dirty="0" smtClean="0"/>
              <a:t>!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HIPÓTESIS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¿En 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país</a:t>
            </a:r>
            <a:r>
              <a:rPr lang="en-GB" sz="2000" dirty="0" smtClean="0"/>
              <a:t> hay </a:t>
            </a:r>
            <a:r>
              <a:rPr lang="en-GB" sz="2000" dirty="0" err="1" smtClean="0"/>
              <a:t>más</a:t>
            </a:r>
            <a:r>
              <a:rPr lang="en-GB" sz="2000" dirty="0" smtClean="0"/>
              <a:t> </a:t>
            </a:r>
            <a:r>
              <a:rPr lang="en-GB" sz="2000" dirty="0" err="1" smtClean="0"/>
              <a:t>accidentes</a:t>
            </a:r>
            <a:r>
              <a:rPr lang="en-GB" sz="2000" dirty="0" smtClean="0"/>
              <a:t> de </a:t>
            </a:r>
            <a:r>
              <a:rPr lang="en-GB" sz="2000" dirty="0" err="1" smtClean="0"/>
              <a:t>tráfico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país</a:t>
            </a:r>
            <a:r>
              <a:rPr lang="en-GB" sz="2000" dirty="0" smtClean="0"/>
              <a:t> </a:t>
            </a:r>
            <a:r>
              <a:rPr lang="en-GB" sz="2000" dirty="0" err="1" smtClean="0"/>
              <a:t>tiene</a:t>
            </a:r>
            <a:r>
              <a:rPr lang="en-GB" sz="2000" dirty="0" smtClean="0"/>
              <a:t> el </a:t>
            </a:r>
            <a:r>
              <a:rPr lang="en-GB" sz="2000" dirty="0" err="1" smtClean="0"/>
              <a:t>doble</a:t>
            </a:r>
            <a:r>
              <a:rPr lang="en-GB" sz="2000" dirty="0" smtClean="0"/>
              <a:t> de </a:t>
            </a:r>
            <a:r>
              <a:rPr lang="en-GB" sz="2000" dirty="0" err="1" smtClean="0"/>
              <a:t>vacas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de personas? 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personaje</a:t>
            </a:r>
            <a:r>
              <a:rPr lang="en-GB" sz="2000" dirty="0" smtClean="0"/>
              <a:t> de </a:t>
            </a:r>
            <a:r>
              <a:rPr lang="en-GB" sz="2000" dirty="0" err="1" smtClean="0"/>
              <a:t>dibujos</a:t>
            </a:r>
            <a:r>
              <a:rPr lang="en-GB" sz="2000" dirty="0" smtClean="0"/>
              <a:t> </a:t>
            </a:r>
            <a:r>
              <a:rPr lang="en-GB" sz="2000" dirty="0" err="1" smtClean="0"/>
              <a:t>animados</a:t>
            </a:r>
            <a:r>
              <a:rPr lang="en-GB" sz="2000" dirty="0" smtClean="0"/>
              <a:t> </a:t>
            </a:r>
            <a:r>
              <a:rPr lang="en-GB" sz="2000" dirty="0" err="1" smtClean="0"/>
              <a:t>fue</a:t>
            </a:r>
            <a:r>
              <a:rPr lang="en-GB" sz="2000" dirty="0" smtClean="0"/>
              <a:t> </a:t>
            </a:r>
            <a:r>
              <a:rPr lang="en-GB" sz="2000" dirty="0" err="1" smtClean="0"/>
              <a:t>censurado</a:t>
            </a:r>
            <a:r>
              <a:rPr lang="en-GB" sz="2000" dirty="0" smtClean="0"/>
              <a:t> </a:t>
            </a:r>
            <a:r>
              <a:rPr lang="en-GB" sz="2000" dirty="0" err="1" smtClean="0"/>
              <a:t>por</a:t>
            </a:r>
            <a:r>
              <a:rPr lang="en-GB" sz="2000" dirty="0" smtClean="0"/>
              <a:t> no </a:t>
            </a:r>
            <a:r>
              <a:rPr lang="en-GB" sz="2000" dirty="0" err="1" smtClean="0"/>
              <a:t>llevar</a:t>
            </a:r>
            <a:r>
              <a:rPr lang="en-GB" sz="2000" dirty="0" smtClean="0"/>
              <a:t> </a:t>
            </a:r>
            <a:r>
              <a:rPr lang="en-GB" sz="2000" dirty="0" err="1" smtClean="0"/>
              <a:t>pantalones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significa</a:t>
            </a:r>
            <a:r>
              <a:rPr lang="en-GB" sz="2000" dirty="0" smtClean="0"/>
              <a:t> la </a:t>
            </a:r>
            <a:r>
              <a:rPr lang="en-GB" sz="2000" dirty="0" err="1" smtClean="0"/>
              <a:t>palabra</a:t>
            </a:r>
            <a:r>
              <a:rPr lang="en-GB" sz="2000" dirty="0" smtClean="0"/>
              <a:t> “</a:t>
            </a:r>
            <a:r>
              <a:rPr lang="en-GB" sz="2000" dirty="0" err="1" smtClean="0"/>
              <a:t>piquito</a:t>
            </a:r>
            <a:r>
              <a:rPr lang="en-GB" sz="2000" dirty="0" smtClean="0"/>
              <a:t>”?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el </a:t>
            </a:r>
            <a:r>
              <a:rPr lang="en-GB" sz="2000" dirty="0" err="1" smtClean="0"/>
              <a:t>calimocho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¿De 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color</a:t>
            </a:r>
            <a:r>
              <a:rPr lang="en-GB" sz="2000" dirty="0" smtClean="0"/>
              <a:t>/</a:t>
            </a:r>
            <a:r>
              <a:rPr lang="en-GB" sz="2000" dirty="0" err="1" smtClean="0"/>
              <a:t>es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la </a:t>
            </a:r>
            <a:r>
              <a:rPr lang="en-GB" sz="2000" dirty="0" err="1" smtClean="0"/>
              <a:t>bandera</a:t>
            </a:r>
            <a:r>
              <a:rPr lang="en-GB" sz="2000" dirty="0" smtClean="0"/>
              <a:t> de Cataluña?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Cuál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el </a:t>
            </a:r>
            <a:r>
              <a:rPr lang="en-GB" sz="2000" dirty="0" err="1" smtClean="0"/>
              <a:t>país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consume </a:t>
            </a:r>
            <a:r>
              <a:rPr lang="en-GB" sz="2000" dirty="0" err="1" smtClean="0"/>
              <a:t>más</a:t>
            </a:r>
            <a:r>
              <a:rPr lang="en-GB" sz="2000" dirty="0" smtClean="0"/>
              <a:t> Coca Cola per </a:t>
            </a:r>
            <a:r>
              <a:rPr lang="en-GB" sz="2000" dirty="0" err="1" smtClean="0"/>
              <a:t>cápita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Cuánto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</a:t>
            </a:r>
            <a:r>
              <a:rPr lang="es-ES" sz="2000" dirty="0" smtClean="0"/>
              <a:t>111.111.111 x 111.111.111?</a:t>
            </a:r>
          </a:p>
          <a:p>
            <a:r>
              <a:rPr lang="es-ES" sz="2000" dirty="0" smtClean="0"/>
              <a:t>¿ Cómo se llama la hermana de Penélope Cruz?</a:t>
            </a:r>
          </a:p>
          <a:p>
            <a:r>
              <a:rPr lang="es-ES" sz="2000" dirty="0" smtClean="0"/>
              <a:t>Un hombre que vive en un décimo piso llega de trabajar y sube al ascensor, marca el tercer piso y sube siete caminando. Eso lo ha hecho toda su vida, ¿Por qué? 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SOLUCIONES A LAS HIPÓTESIS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¿En 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país</a:t>
            </a:r>
            <a:r>
              <a:rPr lang="en-GB" sz="2000" dirty="0" smtClean="0"/>
              <a:t> hay </a:t>
            </a:r>
            <a:r>
              <a:rPr lang="en-GB" sz="2000" dirty="0" err="1" smtClean="0"/>
              <a:t>más</a:t>
            </a:r>
            <a:r>
              <a:rPr lang="en-GB" sz="2000" dirty="0" smtClean="0"/>
              <a:t> </a:t>
            </a:r>
            <a:r>
              <a:rPr lang="en-GB" sz="2000" dirty="0" err="1" smtClean="0"/>
              <a:t>accidentes</a:t>
            </a:r>
            <a:r>
              <a:rPr lang="en-GB" sz="2000" dirty="0" smtClean="0"/>
              <a:t> de </a:t>
            </a:r>
            <a:r>
              <a:rPr lang="en-GB" sz="2000" dirty="0" err="1" smtClean="0"/>
              <a:t>tráfico</a:t>
            </a:r>
            <a:r>
              <a:rPr lang="en-GB" sz="2000" dirty="0" smtClean="0"/>
              <a:t>? </a:t>
            </a:r>
            <a:r>
              <a:rPr lang="en-GB" sz="2000" b="1" dirty="0" smtClean="0"/>
              <a:t>CHINA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país</a:t>
            </a:r>
            <a:r>
              <a:rPr lang="en-GB" sz="2000" dirty="0" smtClean="0"/>
              <a:t> </a:t>
            </a:r>
            <a:r>
              <a:rPr lang="en-GB" sz="2000" dirty="0" err="1" smtClean="0"/>
              <a:t>tiene</a:t>
            </a:r>
            <a:r>
              <a:rPr lang="en-GB" sz="2000" dirty="0" smtClean="0"/>
              <a:t> el </a:t>
            </a:r>
            <a:r>
              <a:rPr lang="en-GB" sz="2000" dirty="0" err="1" smtClean="0"/>
              <a:t>doble</a:t>
            </a:r>
            <a:r>
              <a:rPr lang="en-GB" sz="2000" dirty="0" smtClean="0"/>
              <a:t> de </a:t>
            </a:r>
            <a:r>
              <a:rPr lang="en-GB" sz="2000" dirty="0" err="1" smtClean="0"/>
              <a:t>vacas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de personas? </a:t>
            </a:r>
            <a:r>
              <a:rPr lang="en-GB" sz="2000" b="1" dirty="0" smtClean="0"/>
              <a:t>IRLANDA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personaje</a:t>
            </a:r>
            <a:r>
              <a:rPr lang="en-GB" sz="2000" dirty="0" smtClean="0"/>
              <a:t> de </a:t>
            </a:r>
            <a:r>
              <a:rPr lang="en-GB" sz="2000" dirty="0" err="1" smtClean="0"/>
              <a:t>dibujos</a:t>
            </a:r>
            <a:r>
              <a:rPr lang="en-GB" sz="2000" dirty="0" smtClean="0"/>
              <a:t> </a:t>
            </a:r>
            <a:r>
              <a:rPr lang="en-GB" sz="2000" dirty="0" err="1" smtClean="0"/>
              <a:t>animados</a:t>
            </a:r>
            <a:r>
              <a:rPr lang="en-GB" sz="2000" dirty="0" smtClean="0"/>
              <a:t> </a:t>
            </a:r>
            <a:r>
              <a:rPr lang="en-GB" sz="2000" dirty="0" err="1" smtClean="0"/>
              <a:t>fue</a:t>
            </a:r>
            <a:r>
              <a:rPr lang="en-GB" sz="2000" dirty="0" smtClean="0"/>
              <a:t> </a:t>
            </a:r>
            <a:r>
              <a:rPr lang="en-GB" sz="2000" dirty="0" err="1" smtClean="0"/>
              <a:t>censurado</a:t>
            </a:r>
            <a:r>
              <a:rPr lang="en-GB" sz="2000" dirty="0" smtClean="0"/>
              <a:t> </a:t>
            </a:r>
            <a:r>
              <a:rPr lang="en-GB" sz="2000" dirty="0" err="1" smtClean="0"/>
              <a:t>por</a:t>
            </a:r>
            <a:r>
              <a:rPr lang="en-GB" sz="2000" dirty="0" smtClean="0"/>
              <a:t> no </a:t>
            </a:r>
            <a:r>
              <a:rPr lang="en-GB" sz="2000" dirty="0" err="1" smtClean="0"/>
              <a:t>llevar</a:t>
            </a:r>
            <a:r>
              <a:rPr lang="en-GB" sz="2000" dirty="0" smtClean="0"/>
              <a:t> </a:t>
            </a:r>
            <a:r>
              <a:rPr lang="en-GB" sz="2000" dirty="0" err="1" smtClean="0"/>
              <a:t>pantalones</a:t>
            </a:r>
            <a:r>
              <a:rPr lang="en-GB" sz="2000" dirty="0" smtClean="0"/>
              <a:t>? </a:t>
            </a:r>
            <a:r>
              <a:rPr lang="en-GB" sz="2000" b="1" dirty="0" smtClean="0"/>
              <a:t>EL PATO DONALD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significa</a:t>
            </a:r>
            <a:r>
              <a:rPr lang="en-GB" sz="2000" dirty="0" smtClean="0"/>
              <a:t> la </a:t>
            </a:r>
            <a:r>
              <a:rPr lang="en-GB" sz="2000" dirty="0" err="1" smtClean="0"/>
              <a:t>palabra</a:t>
            </a:r>
            <a:r>
              <a:rPr lang="en-GB" sz="2000" dirty="0" smtClean="0"/>
              <a:t> “</a:t>
            </a:r>
            <a:r>
              <a:rPr lang="en-GB" sz="2000" dirty="0" err="1" smtClean="0"/>
              <a:t>piquito</a:t>
            </a:r>
            <a:r>
              <a:rPr lang="en-GB" sz="2000" dirty="0" smtClean="0"/>
              <a:t>”? </a:t>
            </a:r>
            <a:r>
              <a:rPr lang="en-GB" sz="2000" b="1" dirty="0" smtClean="0"/>
              <a:t>BESO EN LOS LABIOS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el </a:t>
            </a:r>
            <a:r>
              <a:rPr lang="en-GB" sz="2000" dirty="0" err="1" smtClean="0"/>
              <a:t>calimocho</a:t>
            </a:r>
            <a:r>
              <a:rPr lang="en-GB" sz="2000" dirty="0" smtClean="0"/>
              <a:t>? </a:t>
            </a:r>
            <a:r>
              <a:rPr lang="en-GB" sz="2000" b="1" dirty="0" smtClean="0"/>
              <a:t>UNA BEBIDA (VINO BARATO Y COCA-COLA)</a:t>
            </a:r>
          </a:p>
          <a:p>
            <a:r>
              <a:rPr lang="en-GB" sz="2000" dirty="0" smtClean="0"/>
              <a:t>¿De </a:t>
            </a:r>
            <a:r>
              <a:rPr lang="en-GB" sz="2000" dirty="0" err="1" smtClean="0"/>
              <a:t>qué</a:t>
            </a:r>
            <a:r>
              <a:rPr lang="en-GB" sz="2000" dirty="0" smtClean="0"/>
              <a:t> </a:t>
            </a:r>
            <a:r>
              <a:rPr lang="en-GB" sz="2000" dirty="0" err="1" smtClean="0"/>
              <a:t>color</a:t>
            </a:r>
            <a:r>
              <a:rPr lang="en-GB" sz="2000" dirty="0" smtClean="0"/>
              <a:t>/</a:t>
            </a:r>
            <a:r>
              <a:rPr lang="en-GB" sz="2000" dirty="0" err="1" smtClean="0"/>
              <a:t>es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la </a:t>
            </a:r>
            <a:r>
              <a:rPr lang="en-GB" sz="2000" dirty="0" err="1" smtClean="0"/>
              <a:t>bandera</a:t>
            </a:r>
            <a:r>
              <a:rPr lang="en-GB" sz="2000" dirty="0" smtClean="0"/>
              <a:t> de Cataluña? </a:t>
            </a:r>
            <a:r>
              <a:rPr lang="en-GB" sz="2000" b="1" dirty="0" smtClean="0"/>
              <a:t>AMARILLA Y ROJA 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Cuál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el </a:t>
            </a:r>
            <a:r>
              <a:rPr lang="en-GB" sz="2000" dirty="0" err="1" smtClean="0"/>
              <a:t>país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consume </a:t>
            </a:r>
            <a:r>
              <a:rPr lang="en-GB" sz="2000" dirty="0" err="1" smtClean="0"/>
              <a:t>más</a:t>
            </a:r>
            <a:r>
              <a:rPr lang="en-GB" sz="2000" dirty="0" smtClean="0"/>
              <a:t> Coca Cola per </a:t>
            </a:r>
            <a:r>
              <a:rPr lang="en-GB" sz="2000" dirty="0" err="1" smtClean="0"/>
              <a:t>cápita</a:t>
            </a:r>
            <a:r>
              <a:rPr lang="en-GB" sz="2000" dirty="0" smtClean="0"/>
              <a:t>? </a:t>
            </a:r>
            <a:r>
              <a:rPr lang="en-GB" sz="2000" b="1" dirty="0" smtClean="0"/>
              <a:t>ISLANDIA</a:t>
            </a:r>
          </a:p>
          <a:p>
            <a:r>
              <a:rPr lang="en-GB" sz="2000" dirty="0" smtClean="0"/>
              <a:t>¿</a:t>
            </a:r>
            <a:r>
              <a:rPr lang="en-GB" sz="2000" dirty="0" err="1" smtClean="0"/>
              <a:t>Cuánto</a:t>
            </a:r>
            <a:r>
              <a:rPr lang="en-GB" sz="2000" dirty="0" smtClean="0"/>
              <a:t> </a:t>
            </a:r>
            <a:r>
              <a:rPr lang="en-GB" sz="2000" dirty="0" err="1" smtClean="0"/>
              <a:t>es</a:t>
            </a:r>
            <a:r>
              <a:rPr lang="en-GB" sz="2000" dirty="0" smtClean="0"/>
              <a:t> </a:t>
            </a:r>
            <a:r>
              <a:rPr lang="es-ES" sz="2000" dirty="0" smtClean="0"/>
              <a:t>111.111.111 x 111.111.111? </a:t>
            </a:r>
            <a:r>
              <a:rPr lang="es-ES" sz="2000" b="1" dirty="0" smtClean="0"/>
              <a:t>12.345.678.987.654.321</a:t>
            </a:r>
          </a:p>
          <a:p>
            <a:r>
              <a:rPr lang="es-ES" sz="2000" dirty="0" smtClean="0"/>
              <a:t>¿ Cómo se llama la hermana de Penélope Cruz? </a:t>
            </a:r>
            <a:r>
              <a:rPr lang="es-ES" sz="2000" b="1" dirty="0" smtClean="0"/>
              <a:t>MÓNICA</a:t>
            </a:r>
            <a:r>
              <a:rPr lang="es-ES" sz="2000" dirty="0" smtClean="0"/>
              <a:t> </a:t>
            </a:r>
          </a:p>
          <a:p>
            <a:r>
              <a:rPr lang="es-ES" sz="2000" dirty="0" smtClean="0"/>
              <a:t>Un hombre que vive en un décimo piso llega de trabajar y sube al ascensor, marca el tercer piso y sube siete caminando. Eso lo ha hecho toda su vida, ¿Por qué? </a:t>
            </a:r>
            <a:r>
              <a:rPr lang="es-ES" sz="2000" b="1" dirty="0" smtClean="0"/>
              <a:t>PORQUE ES DEMASIADO BAJO Y NO LLEGA AL BOTÓN DEL DÉCIMO PISO.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DESEOS-WISHES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Cuando deseamos algo para nosotros mismos usamos  </a:t>
            </a:r>
          </a:p>
          <a:p>
            <a:pPr>
              <a:buNone/>
            </a:pPr>
            <a:r>
              <a:rPr lang="es-ES" sz="2400" dirty="0" smtClean="0"/>
              <a:t>QUERER, DESEAR, ESPERAR (presente) + verbo en infinitivo</a:t>
            </a:r>
          </a:p>
          <a:p>
            <a:pPr>
              <a:buNone/>
            </a:pPr>
            <a:r>
              <a:rPr lang="es-ES" sz="2400" dirty="0" smtClean="0"/>
              <a:t>QUERER, DESEAR, ESPERAR (presente) + nombre singular/plural</a:t>
            </a:r>
          </a:p>
          <a:p>
            <a:pPr>
              <a:buNone/>
            </a:pPr>
            <a:endParaRPr lang="es-ES" sz="2400" dirty="0"/>
          </a:p>
        </p:txBody>
      </p:sp>
      <p:pic>
        <p:nvPicPr>
          <p:cNvPr id="4" name="Picture 21" descr="pizar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4005064"/>
            <a:ext cx="6893768" cy="266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2267744" y="47971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>
                <a:latin typeface="Verdana" pitchFamily="34" charset="0"/>
              </a:rPr>
              <a:t>Espero ir de vacaciones</a:t>
            </a:r>
          </a:p>
          <a:p>
            <a:r>
              <a:rPr lang="es-ES_tradnl" dirty="0" smtClean="0">
                <a:latin typeface="Verdana" pitchFamily="34" charset="0"/>
              </a:rPr>
              <a:t>Deseo un buen trabajo</a:t>
            </a:r>
          </a:p>
          <a:p>
            <a:r>
              <a:rPr lang="es-ES_tradnl" dirty="0" smtClean="0">
                <a:latin typeface="Verdana" pitchFamily="34" charset="0"/>
              </a:rPr>
              <a:t>Quiero muchos hijos</a:t>
            </a:r>
          </a:p>
          <a:p>
            <a:endParaRPr lang="es-ES_tradnl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DESEOS-WISHES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Cuando deseamos algo para otras personas usamos:</a:t>
            </a:r>
          </a:p>
          <a:p>
            <a:pPr>
              <a:buNone/>
            </a:pPr>
            <a:r>
              <a:rPr lang="es-ES" sz="2800" dirty="0" smtClean="0"/>
              <a:t>QUERER, ESPERAR, DESEAR(presente) + que + presente de subjuntivo.</a:t>
            </a:r>
          </a:p>
          <a:p>
            <a:pPr>
              <a:buNone/>
            </a:pPr>
            <a:r>
              <a:rPr lang="es-ES" sz="2800" dirty="0" smtClean="0"/>
              <a:t>QUE + presente de subjuntivo</a:t>
            </a:r>
          </a:p>
          <a:p>
            <a:pPr>
              <a:buNone/>
            </a:pPr>
            <a:r>
              <a:rPr lang="es-ES" sz="2800" dirty="0" smtClean="0"/>
              <a:t>OJALÁ + presente de subjuntivo </a:t>
            </a:r>
          </a:p>
        </p:txBody>
      </p:sp>
      <p:pic>
        <p:nvPicPr>
          <p:cNvPr id="4" name="Picture 21" descr="pizar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4005064"/>
            <a:ext cx="6893768" cy="266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2123728" y="46531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>
                <a:latin typeface="Verdana" pitchFamily="34" charset="0"/>
              </a:rPr>
              <a:t>Espero que vengas a mi fiesta</a:t>
            </a:r>
          </a:p>
          <a:p>
            <a:r>
              <a:rPr lang="es-ES_tradnl" dirty="0" smtClean="0">
                <a:latin typeface="Verdana" pitchFamily="34" charset="0"/>
              </a:rPr>
              <a:t>Que tengas muy buenas vacaciones</a:t>
            </a:r>
          </a:p>
          <a:p>
            <a:r>
              <a:rPr lang="es-ES_tradnl" dirty="0" smtClean="0">
                <a:latin typeface="Verdana" pitchFamily="34" charset="0"/>
              </a:rPr>
              <a:t>Ojalá no llueva mañana</a:t>
            </a:r>
          </a:p>
          <a:p>
            <a:endParaRPr lang="es-ES_tradnl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WISHES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10000"/>
          </a:bodyPr>
          <a:lstStyle/>
          <a:p>
            <a:r>
              <a:rPr lang="en-GB" dirty="0" err="1" smtClean="0"/>
              <a:t>Piensa</a:t>
            </a:r>
            <a:r>
              <a:rPr lang="en-GB" dirty="0" smtClean="0"/>
              <a:t> un </a:t>
            </a:r>
            <a:r>
              <a:rPr lang="en-GB" dirty="0" err="1" smtClean="0"/>
              <a:t>deseo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cada</a:t>
            </a:r>
            <a:r>
              <a:rPr lang="en-GB" dirty="0" smtClean="0"/>
              <a:t>  </a:t>
            </a:r>
            <a:r>
              <a:rPr lang="en-GB" dirty="0" err="1" smtClean="0"/>
              <a:t>una</a:t>
            </a:r>
            <a:r>
              <a:rPr lang="en-GB" dirty="0" smtClean="0"/>
              <a:t> de </a:t>
            </a:r>
            <a:r>
              <a:rPr lang="en-GB" dirty="0" err="1" smtClean="0"/>
              <a:t>estas</a:t>
            </a:r>
            <a:r>
              <a:rPr lang="en-GB" dirty="0" smtClean="0"/>
              <a:t> personas </a:t>
            </a:r>
            <a:r>
              <a:rPr lang="en-GB" dirty="0" err="1" smtClean="0"/>
              <a:t>famosas</a:t>
            </a:r>
            <a:r>
              <a:rPr lang="en-GB" dirty="0" smtClean="0"/>
              <a:t> : </a:t>
            </a:r>
          </a:p>
          <a:p>
            <a:r>
              <a:rPr lang="en-GB" dirty="0" smtClean="0"/>
              <a:t>David Beckham</a:t>
            </a:r>
          </a:p>
          <a:p>
            <a:r>
              <a:rPr lang="en-GB" dirty="0" err="1" smtClean="0"/>
              <a:t>Rafa</a:t>
            </a:r>
            <a:r>
              <a:rPr lang="en-GB" dirty="0" smtClean="0"/>
              <a:t> </a:t>
            </a:r>
            <a:r>
              <a:rPr lang="en-GB" dirty="0" err="1" smtClean="0"/>
              <a:t>Nadal</a:t>
            </a:r>
            <a:endParaRPr lang="en-GB" dirty="0" smtClean="0"/>
          </a:p>
          <a:p>
            <a:r>
              <a:rPr lang="en-GB" dirty="0" smtClean="0"/>
              <a:t>E.T.</a:t>
            </a:r>
          </a:p>
          <a:p>
            <a:r>
              <a:rPr lang="en-GB" dirty="0" smtClean="0"/>
              <a:t>Lady Gaga</a:t>
            </a:r>
          </a:p>
          <a:p>
            <a:r>
              <a:rPr lang="en-GB" dirty="0" smtClean="0"/>
              <a:t>Homer Simpson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George Bush</a:t>
            </a:r>
          </a:p>
          <a:p>
            <a:r>
              <a:rPr lang="en-GB" dirty="0" err="1" smtClean="0"/>
              <a:t>Shakira</a:t>
            </a:r>
            <a:endParaRPr lang="en-GB" dirty="0" smtClean="0"/>
          </a:p>
          <a:p>
            <a:r>
              <a:rPr lang="en-GB" dirty="0" smtClean="0"/>
              <a:t>Shrek</a:t>
            </a:r>
          </a:p>
          <a:p>
            <a:r>
              <a:rPr lang="en-GB" dirty="0" smtClean="0"/>
              <a:t>Luke Skywalker</a:t>
            </a:r>
          </a:p>
          <a:p>
            <a:r>
              <a:rPr lang="en-GB" dirty="0" smtClean="0"/>
              <a:t>Paris Hilton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EMOTION VERBS-VERBOS DE SENTIMIENTOS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Los verbos de sentimientos son GUSTAR, ODIAR, ENCANTAR, MOLESTAR, ALUCINAR, DAR MIEDO, DAR RISA, ASUSTAR, ENFADAR, etc.</a:t>
            </a:r>
          </a:p>
          <a:p>
            <a:r>
              <a:rPr lang="es-ES" sz="2400" dirty="0" smtClean="0"/>
              <a:t>Cuando hablamos de lo que nos afecta a nosotros usamos  </a:t>
            </a:r>
          </a:p>
          <a:p>
            <a:pPr>
              <a:buNone/>
            </a:pPr>
            <a:r>
              <a:rPr lang="es-ES" sz="2400" dirty="0" smtClean="0"/>
              <a:t>VERBOS DE SENTIMIENTOS (presente) + verbo en infinitivo</a:t>
            </a:r>
          </a:p>
          <a:p>
            <a:pPr>
              <a:buNone/>
            </a:pPr>
            <a:r>
              <a:rPr lang="es-ES" sz="2400" dirty="0" smtClean="0"/>
              <a:t>VERBOS DE SENTIMIENTOS (presente) + nombre singular/plural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sz="2400" dirty="0"/>
          </a:p>
        </p:txBody>
      </p:sp>
      <p:pic>
        <p:nvPicPr>
          <p:cNvPr id="4" name="Picture 21" descr="pizar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4005064"/>
            <a:ext cx="6893768" cy="266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979712" y="422108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>
                <a:latin typeface="Verdana" pitchFamily="34" charset="0"/>
              </a:rPr>
              <a:t>Me molesta </a:t>
            </a:r>
            <a:r>
              <a:rPr lang="es-ES_tradnl" u="sng" dirty="0" smtClean="0">
                <a:latin typeface="Verdana" pitchFamily="34" charset="0"/>
              </a:rPr>
              <a:t>el frío</a:t>
            </a:r>
            <a:r>
              <a:rPr lang="es-ES_tradnl" dirty="0" smtClean="0">
                <a:latin typeface="Verdana" pitchFamily="34" charset="0"/>
              </a:rPr>
              <a:t> de Birmingham</a:t>
            </a:r>
          </a:p>
          <a:p>
            <a:r>
              <a:rPr lang="es-ES_tradnl" dirty="0" smtClean="0">
                <a:latin typeface="Verdana" pitchFamily="34" charset="0"/>
              </a:rPr>
              <a:t>   </a:t>
            </a:r>
          </a:p>
          <a:p>
            <a:r>
              <a:rPr lang="es-ES_tradnl" dirty="0" smtClean="0">
                <a:latin typeface="Verdana" pitchFamily="34" charset="0"/>
              </a:rPr>
              <a:t>Me molesta</a:t>
            </a:r>
            <a:r>
              <a:rPr lang="es-ES_tradnl" u="sng" dirty="0" smtClean="0">
                <a:latin typeface="Verdana" pitchFamily="34" charset="0"/>
              </a:rPr>
              <a:t>n</a:t>
            </a:r>
            <a:r>
              <a:rPr lang="es-ES_tradnl" dirty="0" smtClean="0">
                <a:latin typeface="Verdana" pitchFamily="34" charset="0"/>
              </a:rPr>
              <a:t> </a:t>
            </a:r>
            <a:r>
              <a:rPr lang="es-ES_tradnl" u="sng" dirty="0" smtClean="0">
                <a:latin typeface="Verdana" pitchFamily="34" charset="0"/>
              </a:rPr>
              <a:t>las palomas</a:t>
            </a:r>
            <a:r>
              <a:rPr lang="es-ES_tradnl" dirty="0" smtClean="0">
                <a:latin typeface="Verdana" pitchFamily="34" charset="0"/>
              </a:rPr>
              <a:t> de </a:t>
            </a:r>
            <a:r>
              <a:rPr lang="es-ES_tradnl" dirty="0" err="1" smtClean="0">
                <a:latin typeface="Verdana" pitchFamily="34" charset="0"/>
              </a:rPr>
              <a:t>Colmore</a:t>
            </a:r>
            <a:r>
              <a:rPr lang="es-ES_tradnl" dirty="0" smtClean="0">
                <a:latin typeface="Verdana" pitchFamily="34" charset="0"/>
              </a:rPr>
              <a:t> </a:t>
            </a:r>
            <a:r>
              <a:rPr lang="es-ES_tradnl" dirty="0" err="1" smtClean="0">
                <a:latin typeface="Verdana" pitchFamily="34" charset="0"/>
              </a:rPr>
              <a:t>Row</a:t>
            </a:r>
            <a:endParaRPr lang="es-ES_tradnl" dirty="0" smtClean="0">
              <a:latin typeface="Verdana" pitchFamily="34" charset="0"/>
            </a:endParaRPr>
          </a:p>
          <a:p>
            <a:endParaRPr lang="es-ES_tradnl" dirty="0" smtClean="0">
              <a:latin typeface="Verdana" pitchFamily="34" charset="0"/>
            </a:endParaRPr>
          </a:p>
          <a:p>
            <a:r>
              <a:rPr lang="es-ES_tradnl" dirty="0" smtClean="0">
                <a:latin typeface="Verdana" pitchFamily="34" charset="0"/>
              </a:rPr>
              <a:t>Me molesta </a:t>
            </a:r>
            <a:r>
              <a:rPr lang="es-ES_tradnl" u="sng" dirty="0" smtClean="0">
                <a:latin typeface="Verdana" pitchFamily="34" charset="0"/>
              </a:rPr>
              <a:t>pagar</a:t>
            </a:r>
            <a:r>
              <a:rPr lang="es-ES_tradnl" dirty="0" smtClean="0">
                <a:latin typeface="Verdana" pitchFamily="34" charset="0"/>
              </a:rPr>
              <a:t> en las discotecas de </a:t>
            </a:r>
            <a:r>
              <a:rPr lang="es-ES_tradnl" dirty="0" err="1" smtClean="0">
                <a:latin typeface="Verdana" pitchFamily="34" charset="0"/>
              </a:rPr>
              <a:t>Broad</a:t>
            </a:r>
            <a:r>
              <a:rPr lang="es-ES_tradnl" dirty="0" smtClean="0">
                <a:latin typeface="Verdana" pitchFamily="34" charset="0"/>
              </a:rPr>
              <a:t> </a:t>
            </a:r>
            <a:r>
              <a:rPr lang="es-ES_tradnl" dirty="0" err="1" smtClean="0">
                <a:latin typeface="Verdana" pitchFamily="34" charset="0"/>
              </a:rPr>
              <a:t>Street</a:t>
            </a:r>
            <a:endParaRPr lang="es-ES_tradnl" dirty="0" smtClean="0">
              <a:latin typeface="Verdana" pitchFamily="34" charset="0"/>
            </a:endParaRPr>
          </a:p>
          <a:p>
            <a:endParaRPr lang="es-ES_tradnl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EMOTION VERBS-VERBOS DE SENTIMIENTOS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Cuando hablamos de lo que afecta a  otras personas usamos:</a:t>
            </a:r>
          </a:p>
          <a:p>
            <a:pPr>
              <a:buNone/>
            </a:pPr>
            <a:r>
              <a:rPr lang="es-ES" sz="2800" dirty="0" smtClean="0"/>
              <a:t>VERBOS DE </a:t>
            </a:r>
            <a:r>
              <a:rPr lang="es-ES" sz="2800" dirty="0" smtClean="0"/>
              <a:t>SENTIMIENTO </a:t>
            </a:r>
            <a:r>
              <a:rPr lang="es-ES" sz="2800" dirty="0" smtClean="0"/>
              <a:t>(presente) + presente de subjuntivo</a:t>
            </a:r>
          </a:p>
        </p:txBody>
      </p:sp>
      <p:pic>
        <p:nvPicPr>
          <p:cNvPr id="4" name="Picture 21" descr="pizar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4005064"/>
            <a:ext cx="6893768" cy="266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2123728" y="46531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>
                <a:latin typeface="Verdana" pitchFamily="34" charset="0"/>
              </a:rPr>
              <a:t>Me molesta que los conductores de autobús no tengan cambio</a:t>
            </a:r>
          </a:p>
          <a:p>
            <a:endParaRPr lang="es-ES_tradnl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 GUSTA QUE…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Cada estudiante debe escribir su nombre en una hoja de papel, se juntan todos los papeles y cada estudiante debe coger un papel que no sea el suyo y escribir una cosa positiva de esa persona usando los verbos de sentimiento aprendidos en clase. Cada estudiante debe escribir al máximo número de compañeros posible.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Ejemplo de </a:t>
            </a:r>
            <a:r>
              <a:rPr lang="es-ES" dirty="0" smtClean="0"/>
              <a:t>ME GUSTA QUE…</a:t>
            </a:r>
            <a:r>
              <a:rPr lang="es-ES" dirty="0" smtClean="0"/>
              <a:t/>
            </a:r>
            <a:br>
              <a:rPr lang="es-ES" dirty="0" smtClean="0"/>
            </a:br>
            <a:endParaRPr lang="en-GB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pic>
        <p:nvPicPr>
          <p:cNvPr id="6" name="Picture 26" descr="GEDC04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368580" cy="465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HIPÓTESIS- HYPOTHESES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1">
            <a:normAutofit fontScale="25000" lnSpcReduction="20000"/>
          </a:bodyPr>
          <a:lstStyle/>
          <a:p>
            <a:r>
              <a:rPr lang="es-ES" sz="5600" b="1" dirty="0" smtClean="0">
                <a:solidFill>
                  <a:schemeClr val="tx2"/>
                </a:solidFill>
              </a:rPr>
              <a:t>CREO </a:t>
            </a:r>
          </a:p>
          <a:p>
            <a:r>
              <a:rPr lang="es-ES" sz="5600" b="1" dirty="0" smtClean="0">
                <a:solidFill>
                  <a:schemeClr val="tx2"/>
                </a:solidFill>
              </a:rPr>
              <a:t>ME PARECE QUE	+ QUE +  INDICATIVO</a:t>
            </a:r>
          </a:p>
          <a:p>
            <a:r>
              <a:rPr lang="es-ES" sz="5600" b="1" dirty="0" smtClean="0">
                <a:solidFill>
                  <a:schemeClr val="tx2"/>
                </a:solidFill>
              </a:rPr>
              <a:t>ME TEMO</a:t>
            </a:r>
            <a:endParaRPr lang="es-ES" sz="5600" b="1" dirty="0" smtClean="0"/>
          </a:p>
          <a:p>
            <a:r>
              <a:rPr lang="es-ES" sz="5600" b="1" dirty="0" smtClean="0">
                <a:solidFill>
                  <a:schemeClr val="accent2"/>
                </a:solidFill>
              </a:rPr>
              <a:t>SUPONGO </a:t>
            </a:r>
          </a:p>
          <a:p>
            <a:r>
              <a:rPr lang="es-ES" sz="5600" b="1" dirty="0" smtClean="0">
                <a:solidFill>
                  <a:schemeClr val="accent2"/>
                </a:solidFill>
              </a:rPr>
              <a:t>ME IMAGINO </a:t>
            </a:r>
          </a:p>
          <a:p>
            <a:r>
              <a:rPr lang="es-ES" sz="5600" b="1" dirty="0" smtClean="0">
                <a:solidFill>
                  <a:schemeClr val="accent2"/>
                </a:solidFill>
              </a:rPr>
              <a:t>SEGURO </a:t>
            </a:r>
          </a:p>
          <a:p>
            <a:r>
              <a:rPr lang="es-ES" sz="5600" b="1" dirty="0" smtClean="0">
                <a:solidFill>
                  <a:schemeClr val="accent2"/>
                </a:solidFill>
              </a:rPr>
              <a:t>ESTOY SEGURO DE  	+ QUE + INDICATIVO</a:t>
            </a:r>
          </a:p>
          <a:p>
            <a:r>
              <a:rPr lang="es-ES" sz="5600" b="1" dirty="0" smtClean="0">
                <a:solidFill>
                  <a:schemeClr val="accent2"/>
                </a:solidFill>
              </a:rPr>
              <a:t>ES SEGURO</a:t>
            </a:r>
          </a:p>
          <a:p>
            <a:r>
              <a:rPr lang="es-ES" sz="5600" b="1" dirty="0" smtClean="0">
                <a:solidFill>
                  <a:schemeClr val="accent2"/>
                </a:solidFill>
              </a:rPr>
              <a:t>PARA MÍ </a:t>
            </a:r>
          </a:p>
          <a:p>
            <a:r>
              <a:rPr lang="es-ES" sz="5600" b="1" dirty="0" smtClean="0">
                <a:solidFill>
                  <a:schemeClr val="accent2"/>
                </a:solidFill>
              </a:rPr>
              <a:t>YO DIRÍA</a:t>
            </a:r>
          </a:p>
          <a:p>
            <a:r>
              <a:rPr lang="es-ES" sz="5600" b="1" dirty="0" smtClean="0">
                <a:solidFill>
                  <a:schemeClr val="accent3"/>
                </a:solidFill>
              </a:rPr>
              <a:t>SEGURAMENTE 	+ INDICATIVO</a:t>
            </a:r>
          </a:p>
          <a:p>
            <a:r>
              <a:rPr lang="es-ES" sz="5600" b="1" dirty="0" smtClean="0">
                <a:solidFill>
                  <a:schemeClr val="accent4"/>
                </a:solidFill>
              </a:rPr>
              <a:t>ES PROBABLE</a:t>
            </a:r>
          </a:p>
          <a:p>
            <a:r>
              <a:rPr lang="es-ES" sz="5600" b="1" dirty="0" smtClean="0">
                <a:solidFill>
                  <a:schemeClr val="accent4"/>
                </a:solidFill>
              </a:rPr>
              <a:t>ES POSIBLE 	+ QUE + SUBJUNTIVO</a:t>
            </a:r>
          </a:p>
          <a:p>
            <a:r>
              <a:rPr lang="es-ES" sz="5600" b="1" dirty="0" smtClean="0">
                <a:solidFill>
                  <a:schemeClr val="accent4"/>
                </a:solidFill>
              </a:rPr>
              <a:t>PUEDE SER</a:t>
            </a:r>
          </a:p>
          <a:p>
            <a:r>
              <a:rPr lang="es-ES" sz="5600" b="1" dirty="0" smtClean="0">
                <a:solidFill>
                  <a:schemeClr val="accent4"/>
                </a:solidFill>
              </a:rPr>
              <a:t>PUEDE</a:t>
            </a:r>
          </a:p>
          <a:p>
            <a:r>
              <a:rPr lang="es-ES" sz="5600" b="1" dirty="0" smtClean="0">
                <a:solidFill>
                  <a:schemeClr val="accent6"/>
                </a:solidFill>
              </a:rPr>
              <a:t>QUIZÁS </a:t>
            </a:r>
          </a:p>
          <a:p>
            <a:r>
              <a:rPr lang="es-ES" sz="5600" b="1" dirty="0" smtClean="0">
                <a:solidFill>
                  <a:schemeClr val="accent6"/>
                </a:solidFill>
              </a:rPr>
              <a:t>TAL VEZ	+ INDICATIVO/SUBJUNTIVO</a:t>
            </a:r>
          </a:p>
          <a:p>
            <a:r>
              <a:rPr lang="es-ES" sz="5600" b="1" dirty="0" smtClean="0">
                <a:solidFill>
                  <a:schemeClr val="accent6"/>
                </a:solidFill>
              </a:rPr>
              <a:t>PROBABLEMENTE</a:t>
            </a:r>
          </a:p>
          <a:p>
            <a:r>
              <a:rPr lang="es-ES" sz="5600" b="1" dirty="0" smtClean="0">
                <a:solidFill>
                  <a:schemeClr val="accent6"/>
                </a:solidFill>
              </a:rPr>
              <a:t>POSIBLEMENTE</a:t>
            </a:r>
          </a:p>
          <a:p>
            <a:r>
              <a:rPr lang="es-ES" sz="5600" b="1" dirty="0" smtClean="0"/>
              <a:t>A LO MEJOR </a:t>
            </a:r>
          </a:p>
          <a:p>
            <a:r>
              <a:rPr lang="es-ES" sz="5600" b="1" dirty="0" smtClean="0"/>
              <a:t>IGUAL 		+ INDICATIVO</a:t>
            </a:r>
          </a:p>
          <a:p>
            <a:r>
              <a:rPr lang="es-ES" sz="5600" b="1" dirty="0" smtClean="0"/>
              <a:t>LO MISMO</a:t>
            </a:r>
          </a:p>
          <a:p>
            <a:endParaRPr lang="es-ES" sz="2900" dirty="0"/>
          </a:p>
        </p:txBody>
      </p:sp>
      <p:pic>
        <p:nvPicPr>
          <p:cNvPr id="1028" name="Picture 4" descr="C:\Documents and Settings\Usuario\Configuración local\Archivos temporales de Internet\Content.IE5\FP32GKYS\MC9001498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268760"/>
            <a:ext cx="1320297" cy="4968552"/>
          </a:xfrm>
          <a:prstGeom prst="rect">
            <a:avLst/>
          </a:prstGeom>
          <a:noFill/>
        </p:spPr>
      </p:pic>
      <p:sp>
        <p:nvSpPr>
          <p:cNvPr id="7" name="6 Más"/>
          <p:cNvSpPr/>
          <p:nvPr/>
        </p:nvSpPr>
        <p:spPr>
          <a:xfrm>
            <a:off x="6228184" y="1700808"/>
            <a:ext cx="360040" cy="43204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enos"/>
          <p:cNvSpPr/>
          <p:nvPr/>
        </p:nvSpPr>
        <p:spPr>
          <a:xfrm>
            <a:off x="6516216" y="5589240"/>
            <a:ext cx="288032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634</Words>
  <Application>Microsoft Office PowerPoint</Application>
  <PresentationFormat>Presentación en pantalla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Office Theme</vt:lpstr>
      <vt:lpstr>EL PRESENTE DE SUBJUNTIVO. </vt:lpstr>
      <vt:lpstr>DESEOS-WISHES </vt:lpstr>
      <vt:lpstr>DESEOS-WISHES</vt:lpstr>
      <vt:lpstr>WISHES</vt:lpstr>
      <vt:lpstr>EMOTION VERBS-VERBOS DE SENTIMIENTOS </vt:lpstr>
      <vt:lpstr>EMOTION VERBS-VERBOS DE SENTIMIENTOS </vt:lpstr>
      <vt:lpstr>ME GUSTA QUE…</vt:lpstr>
      <vt:lpstr>Ejemplo de ME GUSTA QUE… </vt:lpstr>
      <vt:lpstr>HIPÓTESIS- HYPOTHESES</vt:lpstr>
      <vt:lpstr>HIPÓTESIS</vt:lpstr>
      <vt:lpstr>HIPÓTESIS</vt:lpstr>
      <vt:lpstr>SOLUCIONES A LAS HIPÓTESIS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 </dc:title>
  <dc:creator>Raquel Navas</dc:creator>
  <cp:lastModifiedBy>Usuario</cp:lastModifiedBy>
  <cp:revision>45</cp:revision>
  <dcterms:created xsi:type="dcterms:W3CDTF">2012-06-29T10:38:46Z</dcterms:created>
  <dcterms:modified xsi:type="dcterms:W3CDTF">2012-08-20T17:26:58Z</dcterms:modified>
</cp:coreProperties>
</file>