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EL IMPERATIVO EN ESPAÑOL.	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s-ES" dirty="0" err="1" smtClean="0">
                <a:solidFill>
                  <a:schemeClr val="bg1"/>
                </a:solidFill>
              </a:rPr>
              <a:t>When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to</a:t>
            </a:r>
            <a:r>
              <a:rPr lang="es-ES" dirty="0" smtClean="0">
                <a:solidFill>
                  <a:schemeClr val="bg1"/>
                </a:solidFill>
              </a:rPr>
              <a:t> use </a:t>
            </a:r>
            <a:r>
              <a:rPr lang="es-ES" dirty="0" err="1" smtClean="0">
                <a:solidFill>
                  <a:schemeClr val="bg1"/>
                </a:solidFill>
              </a:rPr>
              <a:t>the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imperative</a:t>
            </a:r>
            <a:r>
              <a:rPr lang="es-ES" dirty="0" smtClean="0">
                <a:solidFill>
                  <a:schemeClr val="bg1"/>
                </a:solidFill>
              </a:rPr>
              <a:t> tense. </a:t>
            </a:r>
            <a:r>
              <a:rPr lang="es-ES" dirty="0" err="1" smtClean="0">
                <a:solidFill>
                  <a:schemeClr val="bg1"/>
                </a:solidFill>
              </a:rPr>
              <a:t>Ludic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activities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92280" y="56612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Raquel Navas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</a:pPr>
            <a:r>
              <a:rPr lang="es-ES" sz="6000" dirty="0" smtClean="0">
                <a:solidFill>
                  <a:schemeClr val="bg1"/>
                </a:solidFill>
              </a:rPr>
              <a:t>Regular and irregular </a:t>
            </a:r>
            <a:r>
              <a:rPr lang="es-ES" sz="6000" dirty="0" err="1" smtClean="0">
                <a:solidFill>
                  <a:schemeClr val="bg1"/>
                </a:solidFill>
              </a:rPr>
              <a:t>afirmative</a:t>
            </a:r>
            <a:r>
              <a:rPr lang="es-ES" sz="6000" dirty="0" smtClean="0">
                <a:solidFill>
                  <a:schemeClr val="bg1"/>
                </a:solidFill>
              </a:rPr>
              <a:t> </a:t>
            </a:r>
            <a:r>
              <a:rPr lang="es-ES" sz="6000" dirty="0" err="1" smtClean="0">
                <a:solidFill>
                  <a:schemeClr val="bg1"/>
                </a:solidFill>
              </a:rPr>
              <a:t>imperative</a:t>
            </a:r>
            <a:r>
              <a:rPr lang="es-ES" sz="6000" dirty="0" smtClean="0">
                <a:solidFill>
                  <a:schemeClr val="bg1"/>
                </a:solidFill>
              </a:rPr>
              <a:t> tense.</a:t>
            </a:r>
          </a:p>
          <a:p>
            <a:pPr>
              <a:lnSpc>
                <a:spcPct val="220000"/>
              </a:lnSpc>
            </a:pPr>
            <a:r>
              <a:rPr lang="es-ES" sz="6000" dirty="0" smtClean="0">
                <a:solidFill>
                  <a:schemeClr val="bg1"/>
                </a:solidFill>
              </a:rPr>
              <a:t>Regular and irregular </a:t>
            </a:r>
            <a:r>
              <a:rPr lang="es-ES" sz="6000" dirty="0" err="1" smtClean="0">
                <a:solidFill>
                  <a:schemeClr val="bg1"/>
                </a:solidFill>
              </a:rPr>
              <a:t>negative</a:t>
            </a:r>
            <a:r>
              <a:rPr lang="es-ES" sz="6000" dirty="0" smtClean="0">
                <a:solidFill>
                  <a:schemeClr val="bg1"/>
                </a:solidFill>
              </a:rPr>
              <a:t> </a:t>
            </a:r>
            <a:r>
              <a:rPr lang="es-ES" sz="6000" dirty="0" err="1" smtClean="0">
                <a:solidFill>
                  <a:schemeClr val="bg1"/>
                </a:solidFill>
              </a:rPr>
              <a:t>imperative</a:t>
            </a:r>
            <a:r>
              <a:rPr lang="es-ES" sz="6000" dirty="0" smtClean="0">
                <a:solidFill>
                  <a:schemeClr val="bg1"/>
                </a:solidFill>
              </a:rPr>
              <a:t> tense.</a:t>
            </a:r>
          </a:p>
          <a:p>
            <a:pPr>
              <a:lnSpc>
                <a:spcPct val="220000"/>
              </a:lnSpc>
            </a:pPr>
            <a:r>
              <a:rPr lang="es-ES" sz="6000" dirty="0" err="1" smtClean="0">
                <a:solidFill>
                  <a:schemeClr val="bg1"/>
                </a:solidFill>
              </a:rPr>
              <a:t>Main</a:t>
            </a:r>
            <a:r>
              <a:rPr lang="es-ES" sz="6000" dirty="0" smtClean="0">
                <a:solidFill>
                  <a:schemeClr val="bg1"/>
                </a:solidFill>
              </a:rPr>
              <a:t> uses of </a:t>
            </a:r>
            <a:r>
              <a:rPr lang="es-ES" sz="6000" dirty="0" err="1" smtClean="0">
                <a:solidFill>
                  <a:schemeClr val="bg1"/>
                </a:solidFill>
              </a:rPr>
              <a:t>Imperative</a:t>
            </a:r>
            <a:r>
              <a:rPr lang="es-ES" sz="6000" dirty="0" smtClean="0">
                <a:solidFill>
                  <a:schemeClr val="bg1"/>
                </a:solidFill>
              </a:rPr>
              <a:t> tense: </a:t>
            </a:r>
          </a:p>
          <a:p>
            <a:pPr>
              <a:lnSpc>
                <a:spcPct val="220000"/>
              </a:lnSpc>
              <a:buNone/>
            </a:pPr>
            <a:r>
              <a:rPr lang="es-ES" sz="6000" dirty="0" smtClean="0">
                <a:solidFill>
                  <a:schemeClr val="bg1"/>
                </a:solidFill>
              </a:rPr>
              <a:t>	- </a:t>
            </a:r>
            <a:r>
              <a:rPr lang="es-ES" sz="6000" dirty="0" err="1" smtClean="0">
                <a:solidFill>
                  <a:schemeClr val="bg1"/>
                </a:solidFill>
              </a:rPr>
              <a:t>Commands</a:t>
            </a:r>
            <a:endParaRPr lang="es-ES" sz="6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  <a:buNone/>
            </a:pPr>
            <a:r>
              <a:rPr lang="es-ES" sz="6000" dirty="0" smtClean="0">
                <a:solidFill>
                  <a:schemeClr val="bg1"/>
                </a:solidFill>
              </a:rPr>
              <a:t>	- </a:t>
            </a:r>
            <a:r>
              <a:rPr lang="es-ES" sz="6000" dirty="0" err="1" smtClean="0">
                <a:solidFill>
                  <a:schemeClr val="bg1"/>
                </a:solidFill>
              </a:rPr>
              <a:t>Instructions</a:t>
            </a:r>
            <a:endParaRPr lang="es-ES" sz="6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  <a:buNone/>
            </a:pPr>
            <a:r>
              <a:rPr lang="es-ES" sz="6000" dirty="0" smtClean="0">
                <a:solidFill>
                  <a:schemeClr val="bg1"/>
                </a:solidFill>
              </a:rPr>
              <a:t>	- </a:t>
            </a:r>
            <a:r>
              <a:rPr lang="es-ES" sz="6000" dirty="0" err="1" smtClean="0">
                <a:solidFill>
                  <a:schemeClr val="bg1"/>
                </a:solidFill>
              </a:rPr>
              <a:t>Advices</a:t>
            </a:r>
            <a:endParaRPr lang="es-ES" sz="60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C:\Documents and Settings\Usuario\Configuración local\Archivos temporales de Internet\Content.IE5\YAKTXQS7\MC9004325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endParaRPr lang="es-E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5000" dirty="0" smtClean="0">
                <a:solidFill>
                  <a:schemeClr val="bg1"/>
                </a:solidFill>
                <a:latin typeface="Verdana" pitchFamily="34" charset="0"/>
              </a:rPr>
              <a:t>Practice the imperative conjugation in its regular and irregular, affirmative and negative forms.  </a:t>
            </a:r>
          </a:p>
          <a:p>
            <a:pPr marL="533400" indent="-533400" eaLnBrk="1" hangingPunct="1">
              <a:lnSpc>
                <a:spcPct val="220000"/>
              </a:lnSpc>
            </a:pPr>
            <a:endParaRPr lang="en-GB" sz="5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5000" dirty="0" smtClean="0">
                <a:solidFill>
                  <a:schemeClr val="bg1"/>
                </a:solidFill>
                <a:latin typeface="Verdana" pitchFamily="34" charset="0"/>
              </a:rPr>
              <a:t>Understand when to use the imperative tense. </a:t>
            </a:r>
          </a:p>
          <a:p>
            <a:pPr marL="533400" indent="-533400" eaLnBrk="1" hangingPunct="1">
              <a:lnSpc>
                <a:spcPct val="220000"/>
              </a:lnSpc>
              <a:buFontTx/>
              <a:buNone/>
            </a:pPr>
            <a:endParaRPr lang="en-GB" sz="5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5000" dirty="0" smtClean="0">
                <a:solidFill>
                  <a:schemeClr val="bg1"/>
                </a:solidFill>
                <a:latin typeface="Verdana" pitchFamily="34" charset="0"/>
              </a:rPr>
              <a:t>Be able to use the imperative tense when appropriate, spontaneously and in real life situations.</a:t>
            </a:r>
          </a:p>
        </p:txBody>
      </p:sp>
      <p:pic>
        <p:nvPicPr>
          <p:cNvPr id="20484" name="Picture 4" descr="C:\Documents and Settings\Usuario\Configuración local\Archivos temporales de Internet\Content.IE5\HTXIV4JU\MC9004326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COMMANDS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ES" dirty="0">
                <a:solidFill>
                  <a:schemeClr val="bg1"/>
                </a:solidFill>
              </a:rPr>
              <a:t>(MIRAR)   a tu profesora y (EXIGIR) algo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(CANTAR) tu canción preferida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(DECIR) muy rápidamente “ El perro de San Roque no tiene rabo porqué  Ramón Ramírez se lo ha cortado”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(SUBIR) a la mesa y (GRITAR) tu nombre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(RECOGER) un objeto valioso de cada compañero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(NOMBRAR) una cosa buena de cada compañero de la clase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(DAR) un beso </a:t>
            </a:r>
            <a:r>
              <a:rPr lang="es-ES" dirty="0" smtClean="0">
                <a:solidFill>
                  <a:schemeClr val="bg1"/>
                </a:solidFill>
              </a:rPr>
              <a:t>en la mejilla a tu </a:t>
            </a:r>
            <a:r>
              <a:rPr lang="es-ES" dirty="0">
                <a:solidFill>
                  <a:schemeClr val="bg1"/>
                </a:solidFill>
              </a:rPr>
              <a:t>compañero de la izquierda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(ESCRIBIR) en la pizarra tu palabra favorita del español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(DIBUJAR) en la pizarra a tu actor preferido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(FINGIR) que eres la profesora durante 1 minuto.</a:t>
            </a:r>
            <a:endParaRPr lang="en-GB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(SALIR) de la clase y (VOLVER) a entrar imitando a un compañero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ADVICES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196752"/>
            <a:ext cx="6745477" cy="1309132"/>
          </a:xfrm>
        </p:spPr>
      </p:pic>
      <p:pic>
        <p:nvPicPr>
          <p:cNvPr id="5" name="Picture 4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492896"/>
            <a:ext cx="7241635" cy="4229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INSTRUCTIONS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S" sz="6400" b="1" dirty="0">
                <a:solidFill>
                  <a:schemeClr val="bg1"/>
                </a:solidFill>
              </a:rPr>
              <a:t>GYMKANA POR BARCELONA</a:t>
            </a:r>
            <a:endParaRPr lang="en-GB" sz="6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6400" b="1" dirty="0">
                <a:solidFill>
                  <a:schemeClr val="bg1"/>
                </a:solidFill>
              </a:rPr>
              <a:t> </a:t>
            </a:r>
            <a:endParaRPr lang="en-GB" sz="6400" dirty="0">
              <a:solidFill>
                <a:schemeClr val="bg1"/>
              </a:solidFill>
            </a:endParaRPr>
          </a:p>
          <a:p>
            <a:pPr>
              <a:buNone/>
            </a:pP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1.- INICIO: VE HACIA UN LUGAR CON  MUCHOS BARCOS Y UN HOMBRE QUE MIRA HACIA EL MAR.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2.-CONTINÚA EL VIAJE: BUSCA UN LUGAR DONDE HAY MUCHOS ANIMALES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3.- BUSCA: HAY UNO IGUAL  EN PARÍS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4.- VE HACIA EL ESTE:  UN LUGAR  DONDE HAY OTRO TIPO DE ANIMAL. ¡OLÉ! 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5.- EN LA INDIA  LAS VACAS SON S…, EN BARCELONA LO ES UNA FAMILIA MUY ESPECIAL.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6.- CONTINÚA HACIA EL </a:t>
            </a:r>
            <a:r>
              <a:rPr lang="es-ES" sz="4000" dirty="0" smtClean="0">
                <a:solidFill>
                  <a:schemeClr val="bg1"/>
                </a:solidFill>
              </a:rPr>
              <a:t>SUROESTE: </a:t>
            </a:r>
            <a:r>
              <a:rPr lang="es-ES" sz="4000" dirty="0">
                <a:solidFill>
                  <a:schemeClr val="bg1"/>
                </a:solidFill>
              </a:rPr>
              <a:t>BUSCA UNA CASA DE PIEDRA DEL MISMO ARQUITECTO QUE EL NÚMERO 5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7.- SUBE, SUBE, SUBE: ES MÁS PEQUEÑO QUE DISNEYLANDIA PERO TIENES BARCELONA A TUS PIES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8.- ENCUENTRA A  22 PERSONAS QUE ESTÁN JUGANDO A FÚTBOL, ¿DÓNDE ESTÁN?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9.- </a:t>
            </a:r>
            <a:r>
              <a:rPr lang="es-ES" sz="4000" dirty="0" smtClean="0">
                <a:solidFill>
                  <a:schemeClr val="bg1"/>
                </a:solidFill>
              </a:rPr>
              <a:t>CONTINÚA </a:t>
            </a:r>
            <a:r>
              <a:rPr lang="es-ES" sz="4000" dirty="0">
                <a:solidFill>
                  <a:schemeClr val="bg1"/>
                </a:solidFill>
              </a:rPr>
              <a:t>HACIA EL OESTE Y ENTRA EN LUGAR MÁGICO CON JARDINES Y FUENTES DE COLORES.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10.- SIGUE HACIA EL MAR: UN KILÓMETRO DE FLORES, LIBROS Y ANIMALES.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11.- </a:t>
            </a:r>
            <a:r>
              <a:rPr lang="es-ES" sz="4000" dirty="0" smtClean="0">
                <a:solidFill>
                  <a:schemeClr val="bg1"/>
                </a:solidFill>
              </a:rPr>
              <a:t>ESCUCHA ATENTAMENTE: SON </a:t>
            </a:r>
            <a:r>
              <a:rPr lang="es-ES" sz="4000" dirty="0">
                <a:solidFill>
                  <a:schemeClr val="bg1"/>
                </a:solidFill>
              </a:rPr>
              <a:t>CANCIONES, ES NORMAL EN ESTE SITIO.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12.-  VE HACIA EL NORTE , A UNA PLAZA DONDE HAY MUCHAS PALOMAS.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13.- GIRA HACIA LA IZQUIERDA Y VE HACIA EL SUR. TIENES QUE VOLVER A BIRMINGHAM. ¿DÓNDE ESTÁS?  </a:t>
            </a:r>
            <a:endParaRPr lang="es-ES" sz="4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sz="4000" dirty="0">
              <a:solidFill>
                <a:schemeClr val="bg1"/>
              </a:solidFill>
            </a:endParaRPr>
          </a:p>
          <a:p>
            <a:r>
              <a:rPr lang="es-ES" sz="4000" dirty="0">
                <a:solidFill>
                  <a:schemeClr val="bg1"/>
                </a:solidFill>
              </a:rPr>
              <a:t>FÍN. HAS LLEGADO A TU DESTINO.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000" b="1" dirty="0">
                <a:solidFill>
                  <a:schemeClr val="bg1"/>
                </a:solidFill>
              </a:rPr>
              <a:t> </a:t>
            </a:r>
            <a:endParaRPr lang="en-GB" sz="4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s-ES" dirty="0" smtClean="0">
                <a:solidFill>
                  <a:schemeClr val="bg1"/>
                </a:solidFill>
              </a:rPr>
              <a:t>40-60  MIN</a:t>
            </a:r>
          </a:p>
          <a:p>
            <a:pPr>
              <a:lnSpc>
                <a:spcPct val="200000"/>
              </a:lnSpc>
            </a:pPr>
            <a:r>
              <a:rPr lang="es-ES" dirty="0" err="1" smtClean="0">
                <a:solidFill>
                  <a:schemeClr val="bg1"/>
                </a:solidFill>
              </a:rPr>
              <a:t>Easy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to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adapt</a:t>
            </a:r>
            <a:r>
              <a:rPr lang="es-ES" smtClean="0">
                <a:solidFill>
                  <a:schemeClr val="bg1"/>
                </a:solidFill>
              </a:rPr>
              <a:t> </a:t>
            </a:r>
            <a:endParaRPr lang="es-ES" dirty="0" smtClean="0">
              <a:solidFill>
                <a:schemeClr val="bg1"/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s-ES_tradnl" dirty="0" err="1" smtClean="0">
                <a:solidFill>
                  <a:schemeClr val="bg1"/>
                </a:solidFill>
              </a:rPr>
              <a:t>Practice</a:t>
            </a:r>
            <a:r>
              <a:rPr lang="es-ES_tradnl" dirty="0" smtClean="0">
                <a:solidFill>
                  <a:schemeClr val="bg1"/>
                </a:solidFill>
              </a:rPr>
              <a:t> of TENSES </a:t>
            </a:r>
          </a:p>
          <a:p>
            <a:pPr fontAlgn="base">
              <a:lnSpc>
                <a:spcPct val="200000"/>
              </a:lnSpc>
            </a:pPr>
            <a:r>
              <a:rPr lang="es-ES_tradnl" dirty="0" err="1" smtClean="0">
                <a:solidFill>
                  <a:schemeClr val="bg1"/>
                </a:solidFill>
              </a:rPr>
              <a:t>Freedom</a:t>
            </a:r>
            <a:r>
              <a:rPr lang="es-ES_tradnl" dirty="0" smtClean="0">
                <a:solidFill>
                  <a:schemeClr val="bg1"/>
                </a:solidFill>
              </a:rPr>
              <a:t> of </a:t>
            </a:r>
            <a:r>
              <a:rPr lang="es-ES_tradnl" dirty="0" err="1" smtClean="0">
                <a:solidFill>
                  <a:schemeClr val="bg1"/>
                </a:solidFill>
              </a:rPr>
              <a:t>choice</a:t>
            </a:r>
            <a:endParaRPr lang="es-ES_tradnl" dirty="0" smtClean="0">
              <a:solidFill>
                <a:schemeClr val="bg1"/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s-ES" dirty="0" smtClean="0">
                <a:solidFill>
                  <a:schemeClr val="bg1"/>
                </a:solidFill>
              </a:rPr>
              <a:t>Use of </a:t>
            </a:r>
            <a:r>
              <a:rPr lang="es-ES" dirty="0" err="1" smtClean="0">
                <a:solidFill>
                  <a:schemeClr val="bg1"/>
                </a:solidFill>
              </a:rPr>
              <a:t>all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the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skills</a:t>
            </a:r>
            <a:r>
              <a:rPr lang="es-ES" dirty="0" smtClean="0">
                <a:solidFill>
                  <a:schemeClr val="bg1"/>
                </a:solidFill>
              </a:rPr>
              <a:t> and </a:t>
            </a:r>
            <a:r>
              <a:rPr lang="es-ES" dirty="0" err="1" smtClean="0">
                <a:solidFill>
                  <a:schemeClr val="bg1"/>
                </a:solidFill>
              </a:rPr>
              <a:t>interactions</a:t>
            </a:r>
            <a:endParaRPr lang="es-ES" dirty="0" smtClean="0">
              <a:solidFill>
                <a:schemeClr val="bg1"/>
              </a:solidFill>
            </a:endParaRPr>
          </a:p>
          <a:p>
            <a:pPr eaLnBrk="0" fontAlgn="base" hangingPunct="0">
              <a:lnSpc>
                <a:spcPct val="200000"/>
              </a:lnSpc>
            </a:pPr>
            <a:r>
              <a:rPr lang="es-ES_tradnl" dirty="0" err="1" smtClean="0">
                <a:solidFill>
                  <a:schemeClr val="bg1"/>
                </a:solidFill>
              </a:rPr>
              <a:t>Overcome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students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anxiety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when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speaking</a:t>
            </a:r>
            <a:r>
              <a:rPr lang="es-ES_tradnl" dirty="0" smtClean="0">
                <a:solidFill>
                  <a:schemeClr val="bg1"/>
                </a:solidFill>
              </a:rPr>
              <a:t> in a </a:t>
            </a:r>
            <a:r>
              <a:rPr lang="es-ES_tradnl" dirty="0" err="1" smtClean="0">
                <a:solidFill>
                  <a:schemeClr val="bg1"/>
                </a:solidFill>
              </a:rPr>
              <a:t>foreign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language</a:t>
            </a:r>
            <a:endParaRPr lang="es-ES_tradnl" dirty="0" smtClean="0">
              <a:solidFill>
                <a:schemeClr val="bg1"/>
              </a:solidFill>
            </a:endParaRPr>
          </a:p>
          <a:p>
            <a:pPr eaLnBrk="0" fontAlgn="base" hangingPunct="0">
              <a:lnSpc>
                <a:spcPct val="200000"/>
              </a:lnSpc>
            </a:pPr>
            <a:r>
              <a:rPr lang="es-ES_tradnl" dirty="0" smtClean="0">
                <a:solidFill>
                  <a:schemeClr val="bg1"/>
                </a:solidFill>
              </a:rPr>
              <a:t>Control of </a:t>
            </a:r>
            <a:r>
              <a:rPr lang="es-ES_tradnl" dirty="0" err="1" smtClean="0">
                <a:solidFill>
                  <a:schemeClr val="bg1"/>
                </a:solidFill>
              </a:rPr>
              <a:t>their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own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learning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</a:rPr>
              <a:t>process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ES" dirty="0"/>
          </a:p>
        </p:txBody>
      </p:sp>
      <p:pic>
        <p:nvPicPr>
          <p:cNvPr id="1026" name="Picture 2" descr="C:\Documents and Settings\Usuario\Configuración local\Archivos temporales de Internet\Content.IE5\YAKTXQS7\MC9002511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338812" cy="2500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133</Words>
  <Application>Microsoft Office PowerPoint</Application>
  <PresentationFormat>Presentación en pantalla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EL IMPERATIVO EN ESPAÑOL. </vt:lpstr>
      <vt:lpstr>Diapositiva 2</vt:lpstr>
      <vt:lpstr> </vt:lpstr>
      <vt:lpstr>COMMANDS</vt:lpstr>
      <vt:lpstr>ADVICES</vt:lpstr>
      <vt:lpstr>INSTRUCTIONS</vt:lpstr>
      <vt:lpstr>Diapositiva 7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26</cp:revision>
  <dcterms:created xsi:type="dcterms:W3CDTF">2012-06-29T10:38:46Z</dcterms:created>
  <dcterms:modified xsi:type="dcterms:W3CDTF">2012-08-20T16:43:31Z</dcterms:modified>
</cp:coreProperties>
</file>