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9" r:id="rId3"/>
    <p:sldId id="257" r:id="rId4"/>
    <p:sldId id="260" r:id="rId5"/>
    <p:sldId id="266" r:id="rId6"/>
    <p:sldId id="261" r:id="rId7"/>
    <p:sldId id="262" r:id="rId8"/>
    <p:sldId id="263" r:id="rId9"/>
    <p:sldId id="264" r:id="rId10"/>
    <p:sldId id="265"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557"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383936-2916-4326-89A1-78FDD9564948}" type="datetimeFigureOut">
              <a:rPr lang="en-GB" smtClean="0"/>
              <a:t>11/07/2012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0FBF31-CB9E-4E7B-9CA3-B47493414CFC}"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383936-2916-4326-89A1-78FDD9564948}" type="datetimeFigureOut">
              <a:rPr lang="en-GB" smtClean="0"/>
              <a:t>11/07/2012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83936-2916-4326-89A1-78FDD9564948}" type="datetimeFigureOut">
              <a:rPr lang="en-GB" smtClean="0"/>
              <a:t>11/07/2012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383936-2916-4326-89A1-78FDD9564948}" type="datetimeFigureOut">
              <a:rPr lang="en-GB" smtClean="0"/>
              <a:t>11/07/2012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383936-2916-4326-89A1-78FDD9564948}" type="datetimeFigureOut">
              <a:rPr lang="en-GB" smtClean="0"/>
              <a:t>11/07/2012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0FBF31-CB9E-4E7B-9CA3-B47493414CFC}"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383936-2916-4326-89A1-78FDD9564948}" type="datetimeFigureOut">
              <a:rPr lang="en-GB" smtClean="0"/>
              <a:t>11/07/2012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383936-2916-4326-89A1-78FDD9564948}" type="datetimeFigureOut">
              <a:rPr lang="en-GB" smtClean="0"/>
              <a:t>11/07/2012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0FBF31-CB9E-4E7B-9CA3-B47493414CFC}"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383936-2916-4326-89A1-78FDD9564948}" type="datetimeFigureOut">
              <a:rPr lang="en-GB" smtClean="0"/>
              <a:t>11/07/2012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83936-2916-4326-89A1-78FDD9564948}" type="datetimeFigureOut">
              <a:rPr lang="en-GB" smtClean="0"/>
              <a:t>11/07/2012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83936-2916-4326-89A1-78FDD9564948}" type="datetimeFigureOut">
              <a:rPr lang="en-GB" smtClean="0"/>
              <a:t>11/07/2012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0FBF31-CB9E-4E7B-9CA3-B47493414CFC}"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83936-2916-4326-89A1-78FDD9564948}" type="datetimeFigureOut">
              <a:rPr lang="en-GB" smtClean="0"/>
              <a:t>11/07/2012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0FBF31-CB9E-4E7B-9CA3-B47493414CF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B383936-2916-4326-89A1-78FDD9564948}" type="datetimeFigureOut">
              <a:rPr lang="en-GB" smtClean="0"/>
              <a:t>11/07/2012</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F0FBF31-CB9E-4E7B-9CA3-B47493414CF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u75mreY-QAE" TargetMode="External"/><Relationship Id="rId2" Type="http://schemas.openxmlformats.org/officeDocument/2006/relationships/hyperlink" Target="http://www.youtube.com/watch?v=O-pBIvS47W8" TargetMode="External"/><Relationship Id="rId1" Type="http://schemas.openxmlformats.org/officeDocument/2006/relationships/slideLayout" Target="../slideLayouts/slideLayout6.xml"/><Relationship Id="rId4" Type="http://schemas.openxmlformats.org/officeDocument/2006/relationships/hyperlink" Target="http://www.youtube.com/watch?v=UWJ8gQV-YG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0928"/>
            <a:ext cx="8352928" cy="2592288"/>
          </a:xfrm>
        </p:spPr>
        <p:txBody>
          <a:bodyPr>
            <a:noAutofit/>
          </a:bodyPr>
          <a:lstStyle/>
          <a:p>
            <a:r>
              <a:rPr lang="en-GB" sz="5500" b="1" dirty="0" smtClean="0">
                <a:effectLst>
                  <a:outerShdw blurRad="38100" dist="38100" dir="2700000" algn="tl">
                    <a:srgbClr val="000000">
                      <a:alpha val="43137"/>
                    </a:srgbClr>
                  </a:outerShdw>
                </a:effectLst>
              </a:rPr>
              <a:t>BUSINESS SPANISH</a:t>
            </a:r>
            <a:br>
              <a:rPr lang="en-GB" sz="5500" b="1" dirty="0" smtClean="0">
                <a:effectLst>
                  <a:outerShdw blurRad="38100" dist="38100" dir="2700000" algn="tl">
                    <a:srgbClr val="000000">
                      <a:alpha val="43137"/>
                    </a:srgbClr>
                  </a:outerShdw>
                </a:effectLst>
              </a:rPr>
            </a:br>
            <a:r>
              <a:rPr lang="en-GB" sz="5500" b="1" dirty="0" smtClean="0">
                <a:effectLst>
                  <a:outerShdw blurRad="38100" dist="38100" dir="2700000" algn="tl">
                    <a:srgbClr val="000000">
                      <a:alpha val="43137"/>
                    </a:srgbClr>
                  </a:outerShdw>
                </a:effectLst>
              </a:rPr>
              <a:t/>
            </a:r>
            <a:br>
              <a:rPr lang="en-GB" sz="5500" b="1" dirty="0" smtClean="0">
                <a:effectLst>
                  <a:outerShdw blurRad="38100" dist="38100" dir="2700000" algn="tl">
                    <a:srgbClr val="000000">
                      <a:alpha val="43137"/>
                    </a:srgbClr>
                  </a:outerShdw>
                </a:effectLst>
              </a:rPr>
            </a:br>
            <a:r>
              <a:rPr lang="en-GB" sz="2500" b="1" dirty="0" smtClean="0">
                <a:effectLst>
                  <a:outerShdw blurRad="38100" dist="38100" dir="2700000" algn="tl">
                    <a:srgbClr val="000000">
                      <a:alpha val="43137"/>
                    </a:srgbClr>
                  </a:outerShdw>
                </a:effectLst>
              </a:rPr>
              <a:t>1.Vocabulary</a:t>
            </a:r>
            <a:br>
              <a:rPr lang="en-GB" sz="2500" b="1" dirty="0" smtClean="0">
                <a:effectLst>
                  <a:outerShdw blurRad="38100" dist="38100" dir="2700000" algn="tl">
                    <a:srgbClr val="000000">
                      <a:alpha val="43137"/>
                    </a:srgbClr>
                  </a:outerShdw>
                </a:effectLst>
              </a:rPr>
            </a:br>
            <a:r>
              <a:rPr lang="en-GB" sz="2500" b="1" dirty="0" smtClean="0">
                <a:effectLst>
                  <a:outerShdw blurRad="38100" dist="38100" dir="2700000" algn="tl">
                    <a:srgbClr val="000000">
                      <a:alpha val="43137"/>
                    </a:srgbClr>
                  </a:outerShdw>
                </a:effectLst>
              </a:rPr>
              <a:t>2. business etiquette IN SPAIN AND LATIN AMERICA</a:t>
            </a:r>
            <a:br>
              <a:rPr lang="en-GB" sz="2500" b="1" dirty="0" smtClean="0">
                <a:effectLst>
                  <a:outerShdw blurRad="38100" dist="38100" dir="2700000" algn="tl">
                    <a:srgbClr val="000000">
                      <a:alpha val="43137"/>
                    </a:srgbClr>
                  </a:outerShdw>
                </a:effectLst>
              </a:rPr>
            </a:br>
            <a:r>
              <a:rPr lang="en-GB" sz="2500" b="1" dirty="0" smtClean="0">
                <a:effectLst>
                  <a:outerShdw blurRad="38100" dist="38100" dir="2700000" algn="tl">
                    <a:srgbClr val="000000">
                      <a:alpha val="43137"/>
                    </a:srgbClr>
                  </a:outerShdw>
                </a:effectLst>
              </a:rPr>
              <a:t>3. VIDEOS ABOUT EMERGING ECONOMIES IN LATIN AMERICA</a:t>
            </a:r>
            <a:br>
              <a:rPr lang="en-GB" sz="2500" b="1" dirty="0" smtClean="0">
                <a:effectLst>
                  <a:outerShdw blurRad="38100" dist="38100" dir="2700000" algn="tl">
                    <a:srgbClr val="000000">
                      <a:alpha val="43137"/>
                    </a:srgbClr>
                  </a:outerShdw>
                </a:effectLst>
              </a:rPr>
            </a:br>
            <a:r>
              <a:rPr lang="en-GB" sz="2500" b="1" dirty="0">
                <a:effectLst>
                  <a:outerShdw blurRad="38100" dist="38100" dir="2700000" algn="tl">
                    <a:srgbClr val="000000">
                      <a:alpha val="43137"/>
                    </a:srgbClr>
                  </a:outerShdw>
                </a:effectLst>
              </a:rPr>
              <a:t/>
            </a:r>
            <a:br>
              <a:rPr lang="en-GB" sz="2500" b="1" dirty="0">
                <a:effectLst>
                  <a:outerShdw blurRad="38100" dist="38100" dir="2700000" algn="tl">
                    <a:srgbClr val="000000">
                      <a:alpha val="43137"/>
                    </a:srgbClr>
                  </a:outerShdw>
                </a:effectLst>
              </a:rPr>
            </a:br>
            <a:r>
              <a:rPr lang="en-GB" sz="3000" b="1" dirty="0" smtClean="0">
                <a:effectLst>
                  <a:outerShdw blurRad="38100" dist="38100" dir="2700000" algn="tl">
                    <a:srgbClr val="000000">
                      <a:alpha val="43137"/>
                    </a:srgbClr>
                  </a:outerShdw>
                </a:effectLst>
              </a:rPr>
              <a:t/>
            </a:r>
            <a:br>
              <a:rPr lang="en-GB" sz="3000" b="1" dirty="0" smtClean="0">
                <a:effectLst>
                  <a:outerShdw blurRad="38100" dist="38100" dir="2700000" algn="tl">
                    <a:srgbClr val="000000">
                      <a:alpha val="43137"/>
                    </a:srgbClr>
                  </a:outerShdw>
                </a:effectLst>
              </a:rPr>
            </a:br>
            <a:endParaRPr lang="en-GB" sz="3000" dirty="0">
              <a:latin typeface="+mn-lt"/>
            </a:endParaRPr>
          </a:p>
        </p:txBody>
      </p:sp>
      <p:sp>
        <p:nvSpPr>
          <p:cNvPr id="3" name="Text Placeholder 2"/>
          <p:cNvSpPr>
            <a:spLocks noGrp="1"/>
          </p:cNvSpPr>
          <p:nvPr>
            <p:ph type="body" idx="1"/>
          </p:nvPr>
        </p:nvSpPr>
        <p:spPr>
          <a:xfrm>
            <a:off x="467544" y="4626864"/>
            <a:ext cx="8352928" cy="1970488"/>
          </a:xfrm>
        </p:spPr>
        <p:txBody>
          <a:bodyPr>
            <a:normAutofit/>
          </a:bodyPr>
          <a:lstStyle/>
          <a:p>
            <a:endParaRPr lang="en-GB" dirty="0" smtClean="0"/>
          </a:p>
          <a:p>
            <a:endParaRPr lang="en-GB" dirty="0"/>
          </a:p>
          <a:p>
            <a:endParaRPr lang="en-GB" dirty="0" smtClean="0"/>
          </a:p>
          <a:p>
            <a:r>
              <a:rPr lang="en-GB" dirty="0" smtClean="0"/>
              <a:t>			                  </a:t>
            </a:r>
            <a:r>
              <a:rPr lang="en-GB" sz="2000" dirty="0" err="1" smtClean="0"/>
              <a:t>Nuria</a:t>
            </a:r>
            <a:r>
              <a:rPr lang="en-GB" sz="2000" dirty="0" smtClean="0"/>
              <a:t> </a:t>
            </a:r>
            <a:r>
              <a:rPr lang="en-GB" sz="2000" dirty="0" err="1" smtClean="0"/>
              <a:t>López</a:t>
            </a:r>
            <a:r>
              <a:rPr lang="en-GB" sz="2000" dirty="0"/>
              <a:t>, </a:t>
            </a:r>
            <a:r>
              <a:rPr lang="en-GB" sz="2000" dirty="0" smtClean="0"/>
              <a:t>Newcastle University</a:t>
            </a:r>
            <a:endParaRPr lang="en-GB" sz="2000" dirty="0"/>
          </a:p>
        </p:txBody>
      </p:sp>
    </p:spTree>
    <p:extLst>
      <p:ext uri="{BB962C8B-B14F-4D97-AF65-F5344CB8AC3E}">
        <p14:creationId xmlns:p14="http://schemas.microsoft.com/office/powerpoint/2010/main" val="2446668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23528" y="2348880"/>
            <a:ext cx="8496944" cy="4247317"/>
          </a:xfrm>
          <a:prstGeom prst="rect">
            <a:avLst/>
          </a:prstGeom>
        </p:spPr>
        <p:txBody>
          <a:bodyPr wrap="square">
            <a:spAutoFit/>
          </a:bodyPr>
          <a:lstStyle/>
          <a:p>
            <a:r>
              <a:rPr lang="en-GB" sz="3000" dirty="0" smtClean="0"/>
              <a:t>In Spain and Latin America, …</a:t>
            </a:r>
          </a:p>
          <a:p>
            <a:endParaRPr lang="en-GB" sz="3000" dirty="0" smtClean="0"/>
          </a:p>
          <a:p>
            <a:pPr marL="514350" indent="-514350">
              <a:buAutoNum type="alphaLcPeriod"/>
            </a:pPr>
            <a:r>
              <a:rPr lang="en-GB" sz="3000" dirty="0" smtClean="0"/>
              <a:t>decisions </a:t>
            </a:r>
            <a:r>
              <a:rPr lang="en-GB" sz="3000" dirty="0"/>
              <a:t>are not </a:t>
            </a:r>
            <a:r>
              <a:rPr lang="en-GB" sz="3000" dirty="0" smtClean="0"/>
              <a:t>necessarily reached </a:t>
            </a:r>
            <a:r>
              <a:rPr lang="en-GB" sz="3000" dirty="0"/>
              <a:t>at meetings. </a:t>
            </a:r>
            <a:endParaRPr lang="en-GB" sz="3000" dirty="0" smtClean="0"/>
          </a:p>
          <a:p>
            <a:pPr marL="514350" indent="-514350">
              <a:buAutoNum type="alphaLcPeriod"/>
            </a:pPr>
            <a:r>
              <a:rPr lang="en-GB" sz="3000" dirty="0" smtClean="0"/>
              <a:t>decisions are reached at meetings. </a:t>
            </a:r>
          </a:p>
          <a:p>
            <a:endParaRPr lang="en-GB" sz="3000" dirty="0"/>
          </a:p>
          <a:p>
            <a:r>
              <a:rPr lang="en-GB" sz="3000" b="1" dirty="0">
                <a:solidFill>
                  <a:srgbClr val="FF0000"/>
                </a:solidFill>
              </a:rPr>
              <a:t>a</a:t>
            </a:r>
            <a:r>
              <a:rPr lang="en-GB" sz="3000" b="1" dirty="0" smtClean="0">
                <a:solidFill>
                  <a:srgbClr val="FF0000"/>
                </a:solidFill>
              </a:rPr>
              <a:t> (</a:t>
            </a:r>
            <a:r>
              <a:rPr lang="en-GB" sz="3000" b="1" dirty="0" smtClean="0">
                <a:solidFill>
                  <a:srgbClr val="FF0000"/>
                </a:solidFill>
              </a:rPr>
              <a:t>Meetings are for discussion and to exchange ideas.) </a:t>
            </a:r>
          </a:p>
          <a:p>
            <a:endParaRPr lang="en-GB" sz="3000" b="1" dirty="0">
              <a:solidFill>
                <a:srgbClr val="FF0000"/>
              </a:solidFill>
            </a:endParaRPr>
          </a:p>
        </p:txBody>
      </p:sp>
    </p:spTree>
    <p:extLst>
      <p:ext uri="{BB962C8B-B14F-4D97-AF65-F5344CB8AC3E}">
        <p14:creationId xmlns:p14="http://schemas.microsoft.com/office/powerpoint/2010/main" val="249406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95536" y="2708920"/>
            <a:ext cx="8280920" cy="2862322"/>
          </a:xfrm>
          <a:prstGeom prst="rect">
            <a:avLst/>
          </a:prstGeom>
        </p:spPr>
        <p:txBody>
          <a:bodyPr wrap="square">
            <a:spAutoFit/>
          </a:bodyPr>
          <a:lstStyle/>
          <a:p>
            <a:pPr marL="514350" indent="-514350">
              <a:buAutoNum type="alphaLcPeriod"/>
            </a:pPr>
            <a:r>
              <a:rPr lang="en-GB" sz="3000" dirty="0" smtClean="0"/>
              <a:t>It </a:t>
            </a:r>
            <a:r>
              <a:rPr lang="en-GB" sz="3000" dirty="0"/>
              <a:t>is unlikely that </a:t>
            </a:r>
            <a:r>
              <a:rPr lang="en-GB" sz="3000" dirty="0" smtClean="0"/>
              <a:t>….</a:t>
            </a:r>
          </a:p>
          <a:p>
            <a:pPr marL="514350" indent="-514350">
              <a:buAutoNum type="alphaLcPeriod"/>
            </a:pPr>
            <a:r>
              <a:rPr lang="en-GB" sz="3000" dirty="0" smtClean="0"/>
              <a:t>It is expected that …</a:t>
            </a:r>
          </a:p>
          <a:p>
            <a:endParaRPr lang="en-GB" sz="3000" dirty="0"/>
          </a:p>
          <a:p>
            <a:r>
              <a:rPr lang="en-GB" sz="3000" dirty="0" smtClean="0"/>
              <a:t>a </a:t>
            </a:r>
            <a:r>
              <a:rPr lang="en-GB" sz="3000" dirty="0"/>
              <a:t>meeting will stick closely to a detailed agenda</a:t>
            </a:r>
            <a:r>
              <a:rPr lang="en-GB" sz="3000" dirty="0" smtClean="0"/>
              <a:t>.</a:t>
            </a:r>
          </a:p>
          <a:p>
            <a:endParaRPr lang="en-GB" sz="3000" dirty="0"/>
          </a:p>
          <a:p>
            <a:r>
              <a:rPr lang="en-GB" sz="3000" b="1" dirty="0" smtClean="0">
                <a:solidFill>
                  <a:srgbClr val="FF0000"/>
                </a:solidFill>
              </a:rPr>
              <a:t>a</a:t>
            </a:r>
            <a:r>
              <a:rPr lang="en-GB" sz="3000" dirty="0" smtClean="0"/>
              <a:t> </a:t>
            </a:r>
            <a:endParaRPr lang="en-GB" sz="3000" dirty="0"/>
          </a:p>
        </p:txBody>
      </p:sp>
    </p:spTree>
    <p:extLst>
      <p:ext uri="{BB962C8B-B14F-4D97-AF65-F5344CB8AC3E}">
        <p14:creationId xmlns:p14="http://schemas.microsoft.com/office/powerpoint/2010/main" val="251789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3528" y="2311712"/>
            <a:ext cx="8496944" cy="3323987"/>
          </a:xfrm>
          <a:prstGeom prst="rect">
            <a:avLst/>
          </a:prstGeom>
        </p:spPr>
        <p:txBody>
          <a:bodyPr wrap="square">
            <a:spAutoFit/>
          </a:bodyPr>
          <a:lstStyle/>
          <a:p>
            <a:r>
              <a:rPr lang="en-GB" sz="3000" dirty="0"/>
              <a:t>Business lunches are </a:t>
            </a:r>
            <a:r>
              <a:rPr lang="en-GB" sz="3000" dirty="0" smtClean="0"/>
              <a:t>…</a:t>
            </a:r>
          </a:p>
          <a:p>
            <a:endParaRPr lang="en-GB" sz="3000" dirty="0" smtClean="0"/>
          </a:p>
          <a:p>
            <a:pPr marL="342900" indent="-342900">
              <a:buAutoNum type="alphaLcPeriod"/>
            </a:pPr>
            <a:r>
              <a:rPr lang="en-GB" sz="3000" dirty="0" smtClean="0"/>
              <a:t>usually short, from 12:30 to 1:30 p.m.</a:t>
            </a:r>
          </a:p>
          <a:p>
            <a:pPr marL="342900" indent="-342900">
              <a:buAutoNum type="alphaLcPeriod"/>
            </a:pPr>
            <a:r>
              <a:rPr lang="en-GB" sz="3000" dirty="0" smtClean="0"/>
              <a:t>usually </a:t>
            </a:r>
            <a:r>
              <a:rPr lang="en-GB" sz="3000" dirty="0"/>
              <a:t>long, from 1:00 or 2:00 p.m. until 3:00 or 4:00 p.m. </a:t>
            </a:r>
            <a:endParaRPr lang="en-GB" sz="3000" dirty="0" smtClean="0"/>
          </a:p>
          <a:p>
            <a:endParaRPr lang="en-GB" sz="3000" dirty="0" smtClean="0"/>
          </a:p>
          <a:p>
            <a:r>
              <a:rPr lang="en-GB" sz="3000" b="1" dirty="0" smtClean="0">
                <a:solidFill>
                  <a:srgbClr val="FF0000"/>
                </a:solidFill>
              </a:rPr>
              <a:t>b</a:t>
            </a:r>
            <a:endParaRPr lang="en-GB" sz="3000" b="1" dirty="0">
              <a:solidFill>
                <a:srgbClr val="FF0000"/>
              </a:solidFill>
            </a:endParaRPr>
          </a:p>
        </p:txBody>
      </p:sp>
    </p:spTree>
    <p:extLst>
      <p:ext uri="{BB962C8B-B14F-4D97-AF65-F5344CB8AC3E}">
        <p14:creationId xmlns:p14="http://schemas.microsoft.com/office/powerpoint/2010/main" val="74997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5536" y="2348880"/>
            <a:ext cx="8352928" cy="3785652"/>
          </a:xfrm>
          <a:prstGeom prst="rect">
            <a:avLst/>
          </a:prstGeom>
        </p:spPr>
        <p:txBody>
          <a:bodyPr wrap="square">
            <a:spAutoFit/>
          </a:bodyPr>
          <a:lstStyle/>
          <a:p>
            <a:pPr marL="514350" indent="-514350">
              <a:buAutoNum type="alphaLcPeriod"/>
            </a:pPr>
            <a:r>
              <a:rPr lang="en-GB" sz="3000" dirty="0" smtClean="0"/>
              <a:t>It is important to …</a:t>
            </a:r>
          </a:p>
          <a:p>
            <a:pPr marL="514350" indent="-514350">
              <a:buAutoNum type="alphaLcPeriod"/>
            </a:pPr>
            <a:r>
              <a:rPr lang="en-GB" sz="3000" dirty="0" smtClean="0"/>
              <a:t>You do not need to …</a:t>
            </a:r>
          </a:p>
          <a:p>
            <a:pPr marL="514350" indent="-514350">
              <a:buAutoNum type="alphaLcPeriod"/>
            </a:pPr>
            <a:endParaRPr lang="en-GB" sz="3000" dirty="0" smtClean="0"/>
          </a:p>
          <a:p>
            <a:r>
              <a:rPr lang="en-GB" sz="3000" dirty="0"/>
              <a:t>h</a:t>
            </a:r>
            <a:r>
              <a:rPr lang="en-GB" sz="3000" dirty="0" smtClean="0"/>
              <a:t>ave </a:t>
            </a:r>
            <a:r>
              <a:rPr lang="en-GB" sz="3000" dirty="0"/>
              <a:t>your business card printed in English and Spanish. </a:t>
            </a:r>
            <a:endParaRPr lang="en-GB" sz="3000" dirty="0" smtClean="0"/>
          </a:p>
          <a:p>
            <a:endParaRPr lang="en-GB" sz="3000" dirty="0"/>
          </a:p>
          <a:p>
            <a:r>
              <a:rPr lang="en-GB" sz="3000" b="1" dirty="0" smtClean="0">
                <a:solidFill>
                  <a:srgbClr val="FF0000"/>
                </a:solidFill>
              </a:rPr>
              <a:t>a (Present your card with the Spanish side up)</a:t>
            </a:r>
            <a:endParaRPr lang="en-GB" sz="3000" b="1" dirty="0">
              <a:solidFill>
                <a:srgbClr val="FF0000"/>
              </a:solidFill>
            </a:endParaRPr>
          </a:p>
        </p:txBody>
      </p:sp>
    </p:spTree>
    <p:extLst>
      <p:ext uri="{BB962C8B-B14F-4D97-AF65-F5344CB8AC3E}">
        <p14:creationId xmlns:p14="http://schemas.microsoft.com/office/powerpoint/2010/main" val="334507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48680"/>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95536" y="2272804"/>
            <a:ext cx="8352928" cy="4708981"/>
          </a:xfrm>
          <a:prstGeom prst="rect">
            <a:avLst/>
          </a:prstGeom>
        </p:spPr>
        <p:txBody>
          <a:bodyPr wrap="square">
            <a:spAutoFit/>
          </a:bodyPr>
          <a:lstStyle/>
          <a:p>
            <a:r>
              <a:rPr lang="en-GB" sz="3000" dirty="0"/>
              <a:t>In many Hispanic cultures, not being on time is considered </a:t>
            </a:r>
            <a:r>
              <a:rPr lang="en-GB" sz="3000" dirty="0" smtClean="0"/>
              <a:t>…</a:t>
            </a:r>
          </a:p>
          <a:p>
            <a:endParaRPr lang="en-GB" sz="3000" dirty="0"/>
          </a:p>
          <a:p>
            <a:r>
              <a:rPr lang="en-GB" sz="3000" dirty="0" smtClean="0"/>
              <a:t>a. culturally acceptable.</a:t>
            </a:r>
          </a:p>
          <a:p>
            <a:r>
              <a:rPr lang="en-GB" sz="3000" dirty="0" smtClean="0"/>
              <a:t>b. totally unacceptable. </a:t>
            </a:r>
          </a:p>
          <a:p>
            <a:endParaRPr lang="en-GB" sz="3000" dirty="0"/>
          </a:p>
          <a:p>
            <a:r>
              <a:rPr lang="en-GB" sz="3000" b="1" dirty="0" smtClean="0">
                <a:solidFill>
                  <a:srgbClr val="FF0000"/>
                </a:solidFill>
              </a:rPr>
              <a:t>a (This </a:t>
            </a:r>
            <a:r>
              <a:rPr lang="en-GB" sz="3000" b="1" dirty="0">
                <a:solidFill>
                  <a:srgbClr val="FF0000"/>
                </a:solidFill>
              </a:rPr>
              <a:t>is not a sign that you are not </a:t>
            </a:r>
            <a:r>
              <a:rPr lang="en-GB" sz="3000" b="1" dirty="0" smtClean="0">
                <a:solidFill>
                  <a:srgbClr val="FF0000"/>
                </a:solidFill>
              </a:rPr>
              <a:t>important, </a:t>
            </a:r>
            <a:r>
              <a:rPr lang="en-GB" sz="3000" b="1" dirty="0">
                <a:solidFill>
                  <a:srgbClr val="FF0000"/>
                </a:solidFill>
              </a:rPr>
              <a:t>there is simply a much more flexible attitude towards </a:t>
            </a:r>
            <a:r>
              <a:rPr lang="en-GB" sz="3000" b="1" dirty="0" smtClean="0">
                <a:solidFill>
                  <a:srgbClr val="FF0000"/>
                </a:solidFill>
              </a:rPr>
              <a:t>punctuality.)</a:t>
            </a:r>
            <a:r>
              <a:rPr lang="en-GB" sz="3000" b="1" dirty="0">
                <a:solidFill>
                  <a:srgbClr val="FF0000"/>
                </a:solidFill>
              </a:rPr>
              <a:t/>
            </a:r>
            <a:br>
              <a:rPr lang="en-GB" sz="3000" b="1" dirty="0">
                <a:solidFill>
                  <a:srgbClr val="FF0000"/>
                </a:solidFill>
              </a:rPr>
            </a:br>
            <a:endParaRPr lang="en-GB" sz="3000" b="1" dirty="0">
              <a:solidFill>
                <a:srgbClr val="FF0000"/>
              </a:solidFill>
            </a:endParaRPr>
          </a:p>
        </p:txBody>
      </p:sp>
    </p:spTree>
    <p:extLst>
      <p:ext uri="{BB962C8B-B14F-4D97-AF65-F5344CB8AC3E}">
        <p14:creationId xmlns:p14="http://schemas.microsoft.com/office/powerpoint/2010/main" val="226253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3528" y="2311712"/>
            <a:ext cx="8496944" cy="3785652"/>
          </a:xfrm>
          <a:prstGeom prst="rect">
            <a:avLst/>
          </a:prstGeom>
        </p:spPr>
        <p:txBody>
          <a:bodyPr wrap="square">
            <a:spAutoFit/>
          </a:bodyPr>
          <a:lstStyle/>
          <a:p>
            <a:r>
              <a:rPr lang="en-GB" sz="3000" dirty="0" smtClean="0"/>
              <a:t>Spain and Latin </a:t>
            </a:r>
            <a:r>
              <a:rPr lang="en-GB" sz="3000" dirty="0"/>
              <a:t>American </a:t>
            </a:r>
            <a:r>
              <a:rPr lang="en-GB" sz="3000" dirty="0" smtClean="0"/>
              <a:t>countries …</a:t>
            </a:r>
          </a:p>
          <a:p>
            <a:endParaRPr lang="en-GB" sz="3000" dirty="0"/>
          </a:p>
          <a:p>
            <a:pPr marL="514350" indent="-514350">
              <a:buAutoNum type="alphaLcPeriod"/>
            </a:pPr>
            <a:r>
              <a:rPr lang="en-GB" sz="3000" dirty="0" smtClean="0"/>
              <a:t>are not very </a:t>
            </a:r>
            <a:r>
              <a:rPr lang="en-GB" sz="3000" dirty="0"/>
              <a:t>formal when it comes to business attire. </a:t>
            </a:r>
            <a:endParaRPr lang="en-GB" sz="3000" dirty="0" smtClean="0"/>
          </a:p>
          <a:p>
            <a:pPr marL="514350" indent="-514350">
              <a:buAutoNum type="alphaLcPeriod"/>
            </a:pPr>
            <a:r>
              <a:rPr lang="en-GB" sz="3000" dirty="0" smtClean="0"/>
              <a:t>are fairly formal when it comes to business attire.</a:t>
            </a:r>
          </a:p>
          <a:p>
            <a:pPr marL="514350" indent="-514350">
              <a:buAutoNum type="alphaLcPeriod"/>
            </a:pPr>
            <a:endParaRPr lang="en-GB" sz="3000" dirty="0"/>
          </a:p>
          <a:p>
            <a:r>
              <a:rPr lang="en-GB" sz="3000" b="1" dirty="0" smtClean="0">
                <a:solidFill>
                  <a:srgbClr val="FF0000"/>
                </a:solidFill>
              </a:rPr>
              <a:t>b</a:t>
            </a:r>
            <a:endParaRPr lang="en-GB" sz="3000" b="1" dirty="0">
              <a:solidFill>
                <a:srgbClr val="FF0000"/>
              </a:solidFill>
            </a:endParaRPr>
          </a:p>
        </p:txBody>
      </p:sp>
    </p:spTree>
    <p:extLst>
      <p:ext uri="{BB962C8B-B14F-4D97-AF65-F5344CB8AC3E}">
        <p14:creationId xmlns:p14="http://schemas.microsoft.com/office/powerpoint/2010/main" val="81144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38200"/>
            <a:ext cx="8229600" cy="990600"/>
          </a:xfrm>
        </p:spPr>
        <p:txBody>
          <a:bodyPr>
            <a:noAutofit/>
          </a:bodyPr>
          <a:lstStyle/>
          <a:p>
            <a:r>
              <a:rPr lang="en-GB" b="1" dirty="0" smtClean="0"/>
              <a:t>VIDEOS ABOUT LATIN AMERICA EMERGING ECONOMIES</a:t>
            </a:r>
            <a:endParaRPr lang="en-GB" b="1" dirty="0"/>
          </a:p>
        </p:txBody>
      </p:sp>
      <p:sp>
        <p:nvSpPr>
          <p:cNvPr id="3" name="Rectangle 2"/>
          <p:cNvSpPr/>
          <p:nvPr/>
        </p:nvSpPr>
        <p:spPr>
          <a:xfrm>
            <a:off x="251520" y="1772816"/>
            <a:ext cx="8712968" cy="4708981"/>
          </a:xfrm>
          <a:prstGeom prst="rect">
            <a:avLst/>
          </a:prstGeom>
        </p:spPr>
        <p:txBody>
          <a:bodyPr wrap="square">
            <a:spAutoFit/>
          </a:bodyPr>
          <a:lstStyle/>
          <a:p>
            <a:r>
              <a:rPr lang="en-GB" sz="3000" dirty="0" smtClean="0"/>
              <a:t>Mexico’s role as an emerging market – Sir John Major</a:t>
            </a:r>
          </a:p>
          <a:p>
            <a:r>
              <a:rPr lang="en-GB" sz="3000" dirty="0" smtClean="0">
                <a:hlinkClick r:id="rId2"/>
              </a:rPr>
              <a:t>http://www.youtube.com/watch?v=O-pBIvS47W8</a:t>
            </a:r>
            <a:endParaRPr lang="en-GB" sz="3000" dirty="0" smtClean="0"/>
          </a:p>
          <a:p>
            <a:endParaRPr lang="en-GB" sz="3000" dirty="0"/>
          </a:p>
          <a:p>
            <a:r>
              <a:rPr lang="en-GB" sz="3000" dirty="0" smtClean="0"/>
              <a:t>Latin America, “to be economic hub”</a:t>
            </a:r>
          </a:p>
          <a:p>
            <a:r>
              <a:rPr lang="en-GB" sz="3000" dirty="0" smtClean="0">
                <a:hlinkClick r:id="rId3"/>
              </a:rPr>
              <a:t>http://www.youtube.com/watch?v=u75mreY-QAE</a:t>
            </a:r>
            <a:endParaRPr lang="en-GB" sz="3000" dirty="0" smtClean="0"/>
          </a:p>
          <a:p>
            <a:endParaRPr lang="en-GB" sz="3000" dirty="0" smtClean="0"/>
          </a:p>
          <a:p>
            <a:r>
              <a:rPr lang="en-GB" sz="3000" dirty="0" smtClean="0"/>
              <a:t>Peru, the new economy 2010</a:t>
            </a:r>
          </a:p>
          <a:p>
            <a:r>
              <a:rPr lang="en-GB" sz="3000" dirty="0" smtClean="0">
                <a:hlinkClick r:id="rId4"/>
              </a:rPr>
              <a:t>http://www.youtube.com/watch?v=UWJ8gQV-YGo</a:t>
            </a:r>
            <a:endParaRPr lang="en-GB" sz="3000" dirty="0" smtClean="0"/>
          </a:p>
          <a:p>
            <a:endParaRPr lang="en-GB" sz="3000" dirty="0"/>
          </a:p>
        </p:txBody>
      </p:sp>
    </p:spTree>
    <p:extLst>
      <p:ext uri="{BB962C8B-B14F-4D97-AF65-F5344CB8AC3E}">
        <p14:creationId xmlns:p14="http://schemas.microsoft.com/office/powerpoint/2010/main" val="2340273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90328"/>
            <a:ext cx="8784976" cy="990600"/>
          </a:xfrm>
        </p:spPr>
        <p:txBody>
          <a:bodyPr>
            <a:normAutofit fontScale="90000"/>
          </a:bodyPr>
          <a:lstStyle/>
          <a:p>
            <a:r>
              <a:rPr lang="en-GB" sz="4400" b="1" dirty="0" smtClean="0"/>
              <a:t>BUSINESS SPANISH VOCABULARY</a:t>
            </a:r>
            <a:r>
              <a:rPr lang="en-GB" b="1" dirty="0" smtClean="0"/>
              <a:t/>
            </a:r>
            <a:br>
              <a:rPr lang="en-GB" b="1" dirty="0" smtClean="0"/>
            </a:br>
            <a:r>
              <a:rPr lang="en-GB" sz="3300" dirty="0" smtClean="0">
                <a:solidFill>
                  <a:schemeClr val="tx1"/>
                </a:solidFill>
              </a:rPr>
              <a:t>Even if you have never learnt Spanish before, there are lots of words whose meaning you can easily guess, as they are very similar to English words. Try with these ones:</a:t>
            </a:r>
            <a:br>
              <a:rPr lang="en-GB" sz="3300" dirty="0" smtClean="0">
                <a:solidFill>
                  <a:schemeClr val="tx1"/>
                </a:solidFill>
              </a:rPr>
            </a:br>
            <a:r>
              <a:rPr lang="en-GB" sz="3300" dirty="0">
                <a:solidFill>
                  <a:schemeClr val="tx1"/>
                </a:solidFill>
              </a:rPr>
              <a:t/>
            </a:r>
            <a:br>
              <a:rPr lang="en-GB" sz="3300" dirty="0">
                <a:solidFill>
                  <a:schemeClr val="tx1"/>
                </a:solidFill>
              </a:rPr>
            </a:br>
            <a:endParaRPr lang="en-GB" sz="3300" b="1" dirty="0">
              <a:solidFill>
                <a:schemeClr val="tx1"/>
              </a:solidFill>
            </a:endParaRPr>
          </a:p>
        </p:txBody>
      </p:sp>
      <p:sp>
        <p:nvSpPr>
          <p:cNvPr id="3" name="Rounded Rectangular Callout 2"/>
          <p:cNvSpPr/>
          <p:nvPr/>
        </p:nvSpPr>
        <p:spPr>
          <a:xfrm>
            <a:off x="467544" y="3471867"/>
            <a:ext cx="2232248" cy="1008112"/>
          </a:xfrm>
          <a:prstGeom prst="wedgeRoundRectCallout">
            <a:avLst>
              <a:gd name="adj1" fmla="val -40869"/>
              <a:gd name="adj2" fmla="val 674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err="1" smtClean="0">
                <a:solidFill>
                  <a:schemeClr val="bg1"/>
                </a:solidFill>
              </a:rPr>
              <a:t>ECONOMĺA</a:t>
            </a:r>
            <a:endParaRPr lang="en-GB" sz="2500" b="1" dirty="0">
              <a:solidFill>
                <a:schemeClr val="bg1"/>
              </a:solidFill>
            </a:endParaRPr>
          </a:p>
        </p:txBody>
      </p:sp>
      <p:sp>
        <p:nvSpPr>
          <p:cNvPr id="4" name="Rounded Rectangular Callout 3"/>
          <p:cNvSpPr/>
          <p:nvPr/>
        </p:nvSpPr>
        <p:spPr>
          <a:xfrm>
            <a:off x="3635896" y="3140968"/>
            <a:ext cx="1872208" cy="1008112"/>
          </a:xfrm>
          <a:prstGeom prst="wedgeRoundRectCallout">
            <a:avLst>
              <a:gd name="adj1" fmla="val -30920"/>
              <a:gd name="adj2" fmla="val 654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BANCO</a:t>
            </a:r>
            <a:endParaRPr lang="en-GB" sz="2500" b="1" dirty="0"/>
          </a:p>
        </p:txBody>
      </p:sp>
      <p:sp>
        <p:nvSpPr>
          <p:cNvPr id="5" name="Rounded Rectangular Callout 4"/>
          <p:cNvSpPr/>
          <p:nvPr/>
        </p:nvSpPr>
        <p:spPr>
          <a:xfrm>
            <a:off x="3635896" y="4869160"/>
            <a:ext cx="2016224" cy="1008112"/>
          </a:xfrm>
          <a:prstGeom prst="wedgeRoundRectCallout">
            <a:avLst>
              <a:gd name="adj1" fmla="val -34332"/>
              <a:gd name="adj2" fmla="val 664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INDUSTRIA</a:t>
            </a:r>
            <a:endParaRPr lang="en-GB" sz="2500" b="1" dirty="0"/>
          </a:p>
        </p:txBody>
      </p:sp>
      <p:sp>
        <p:nvSpPr>
          <p:cNvPr id="6" name="Rounded Rectangular Callout 5"/>
          <p:cNvSpPr/>
          <p:nvPr/>
        </p:nvSpPr>
        <p:spPr>
          <a:xfrm>
            <a:off x="6444208" y="2967811"/>
            <a:ext cx="1872208" cy="1008112"/>
          </a:xfrm>
          <a:prstGeom prst="wedgeRoundRectCallout">
            <a:avLst>
              <a:gd name="adj1" fmla="val -34105"/>
              <a:gd name="adj2" fmla="val 664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CLIENTE</a:t>
            </a:r>
            <a:endParaRPr lang="en-GB" sz="2500" b="1" dirty="0"/>
          </a:p>
        </p:txBody>
      </p:sp>
      <p:sp>
        <p:nvSpPr>
          <p:cNvPr id="7" name="Rounded Rectangular Callout 6"/>
          <p:cNvSpPr/>
          <p:nvPr/>
        </p:nvSpPr>
        <p:spPr>
          <a:xfrm>
            <a:off x="6588224" y="4797152"/>
            <a:ext cx="2160240" cy="1008112"/>
          </a:xfrm>
          <a:prstGeom prst="wedgeRoundRectCallout">
            <a:avLst>
              <a:gd name="adj1" fmla="val -36759"/>
              <a:gd name="adj2" fmla="val 654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INVERSIÓN</a:t>
            </a:r>
            <a:endParaRPr lang="en-GB" sz="2500" b="1" dirty="0"/>
          </a:p>
        </p:txBody>
      </p:sp>
      <p:sp>
        <p:nvSpPr>
          <p:cNvPr id="8" name="Rounded Rectangular Callout 7"/>
          <p:cNvSpPr/>
          <p:nvPr/>
        </p:nvSpPr>
        <p:spPr>
          <a:xfrm>
            <a:off x="926162" y="5085184"/>
            <a:ext cx="1989653" cy="1008112"/>
          </a:xfrm>
          <a:prstGeom prst="wedgeRoundRectCallout">
            <a:avLst>
              <a:gd name="adj1" fmla="val -37665"/>
              <a:gd name="adj2" fmla="val 654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DEMANDA</a:t>
            </a:r>
            <a:endParaRPr lang="en-GB" sz="2500" b="1" dirty="0"/>
          </a:p>
        </p:txBody>
      </p:sp>
    </p:spTree>
    <p:extLst>
      <p:ext uri="{BB962C8B-B14F-4D97-AF65-F5344CB8AC3E}">
        <p14:creationId xmlns:p14="http://schemas.microsoft.com/office/powerpoint/2010/main" val="225531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2"/>
          <p:cNvSpPr/>
          <p:nvPr/>
        </p:nvSpPr>
        <p:spPr>
          <a:xfrm>
            <a:off x="435292" y="1097124"/>
            <a:ext cx="2520280" cy="1080120"/>
          </a:xfrm>
          <a:prstGeom prst="wedgeRoundRectCallout">
            <a:avLst>
              <a:gd name="adj1" fmla="val -42020"/>
              <a:gd name="adj2" fmla="val 7170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PRODUCCIÓN</a:t>
            </a:r>
            <a:endParaRPr lang="en-GB" sz="2500" b="1" dirty="0"/>
          </a:p>
        </p:txBody>
      </p:sp>
      <p:sp>
        <p:nvSpPr>
          <p:cNvPr id="5" name="Rounded Rectangular Callout 4"/>
          <p:cNvSpPr/>
          <p:nvPr/>
        </p:nvSpPr>
        <p:spPr>
          <a:xfrm>
            <a:off x="488129" y="3284984"/>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CANCELAR</a:t>
            </a:r>
            <a:endParaRPr lang="en-GB" sz="2500" b="1" dirty="0"/>
          </a:p>
        </p:txBody>
      </p:sp>
      <p:sp>
        <p:nvSpPr>
          <p:cNvPr id="6" name="Rounded Rectangular Callout 5"/>
          <p:cNvSpPr/>
          <p:nvPr/>
        </p:nvSpPr>
        <p:spPr>
          <a:xfrm>
            <a:off x="3544212" y="3284984"/>
            <a:ext cx="2088232" cy="1080120"/>
          </a:xfrm>
          <a:prstGeom prst="wedgeRoundRectCallout">
            <a:avLst>
              <a:gd name="adj1" fmla="val -34636"/>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COMERCIO</a:t>
            </a:r>
            <a:endParaRPr lang="en-GB" sz="2500" b="1" dirty="0"/>
          </a:p>
        </p:txBody>
      </p:sp>
      <p:sp>
        <p:nvSpPr>
          <p:cNvPr id="7" name="Rounded Rectangular Callout 6"/>
          <p:cNvSpPr/>
          <p:nvPr/>
        </p:nvSpPr>
        <p:spPr>
          <a:xfrm>
            <a:off x="6444208" y="836610"/>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PRECIO</a:t>
            </a:r>
            <a:endParaRPr lang="en-GB" sz="2500" b="1" dirty="0"/>
          </a:p>
        </p:txBody>
      </p:sp>
      <p:sp>
        <p:nvSpPr>
          <p:cNvPr id="8" name="Rounded Rectangular Callout 7"/>
          <p:cNvSpPr/>
          <p:nvPr/>
        </p:nvSpPr>
        <p:spPr>
          <a:xfrm>
            <a:off x="6228184" y="3140968"/>
            <a:ext cx="2664296"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CÁMARA DE COMERCIO</a:t>
            </a:r>
            <a:endParaRPr lang="en-GB" sz="2500" b="1" dirty="0"/>
          </a:p>
        </p:txBody>
      </p:sp>
      <p:sp>
        <p:nvSpPr>
          <p:cNvPr id="9" name="Rounded Rectangular Callout 8"/>
          <p:cNvSpPr/>
          <p:nvPr/>
        </p:nvSpPr>
        <p:spPr>
          <a:xfrm>
            <a:off x="1115616" y="5096341"/>
            <a:ext cx="2268659"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PRODUCTO</a:t>
            </a:r>
            <a:endParaRPr lang="en-GB" sz="2500" b="1" dirty="0"/>
          </a:p>
        </p:txBody>
      </p:sp>
      <p:sp>
        <p:nvSpPr>
          <p:cNvPr id="10" name="Rounded Rectangular Callout 9"/>
          <p:cNvSpPr/>
          <p:nvPr/>
        </p:nvSpPr>
        <p:spPr>
          <a:xfrm>
            <a:off x="3514192" y="980728"/>
            <a:ext cx="2088232" cy="1080120"/>
          </a:xfrm>
          <a:prstGeom prst="wedgeRoundRectCallout">
            <a:avLst>
              <a:gd name="adj1" fmla="val -37967"/>
              <a:gd name="adj2" fmla="val 625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OFICINA</a:t>
            </a:r>
            <a:endParaRPr lang="en-GB" sz="2500" b="1" dirty="0"/>
          </a:p>
        </p:txBody>
      </p:sp>
      <p:sp>
        <p:nvSpPr>
          <p:cNvPr id="11" name="Rounded Rectangular Callout 10"/>
          <p:cNvSpPr/>
          <p:nvPr/>
        </p:nvSpPr>
        <p:spPr>
          <a:xfrm>
            <a:off x="5364088" y="5102427"/>
            <a:ext cx="3168352" cy="1080120"/>
          </a:xfrm>
          <a:prstGeom prst="wedgeRoundRectCallout">
            <a:avLst>
              <a:gd name="adj1" fmla="val -35047"/>
              <a:gd name="adj2" fmla="val 6894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ADMINISTRACIÓN</a:t>
            </a:r>
            <a:endParaRPr lang="en-GB" sz="2500" b="1" dirty="0"/>
          </a:p>
        </p:txBody>
      </p:sp>
    </p:spTree>
    <p:extLst>
      <p:ext uri="{BB962C8B-B14F-4D97-AF65-F5344CB8AC3E}">
        <p14:creationId xmlns:p14="http://schemas.microsoft.com/office/powerpoint/2010/main" val="169513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2"/>
          <p:cNvSpPr/>
          <p:nvPr/>
        </p:nvSpPr>
        <p:spPr>
          <a:xfrm>
            <a:off x="683567" y="1484784"/>
            <a:ext cx="2244891"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err="1" smtClean="0"/>
              <a:t>MERCANCĺA</a:t>
            </a:r>
            <a:endParaRPr lang="en-GB" sz="2500" b="1" dirty="0"/>
          </a:p>
        </p:txBody>
      </p:sp>
      <p:sp>
        <p:nvSpPr>
          <p:cNvPr id="4" name="Rounded Rectangular Callout 3"/>
          <p:cNvSpPr/>
          <p:nvPr/>
        </p:nvSpPr>
        <p:spPr>
          <a:xfrm>
            <a:off x="3563888" y="961864"/>
            <a:ext cx="2664296"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INCREMENTAR</a:t>
            </a:r>
            <a:endParaRPr lang="en-GB" sz="2500" b="1" dirty="0"/>
          </a:p>
        </p:txBody>
      </p:sp>
      <p:sp>
        <p:nvSpPr>
          <p:cNvPr id="5" name="Rounded Rectangular Callout 4"/>
          <p:cNvSpPr/>
          <p:nvPr/>
        </p:nvSpPr>
        <p:spPr>
          <a:xfrm>
            <a:off x="666122" y="4329100"/>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PERSONAL</a:t>
            </a:r>
            <a:endParaRPr lang="en-GB" sz="2500" b="1" dirty="0"/>
          </a:p>
        </p:txBody>
      </p:sp>
      <p:sp>
        <p:nvSpPr>
          <p:cNvPr id="6" name="Rounded Rectangular Callout 5"/>
          <p:cNvSpPr/>
          <p:nvPr/>
        </p:nvSpPr>
        <p:spPr>
          <a:xfrm>
            <a:off x="3563888" y="4725144"/>
            <a:ext cx="2232248" cy="1080120"/>
          </a:xfrm>
          <a:prstGeom prst="wedgeRoundRectCallout">
            <a:avLst>
              <a:gd name="adj1" fmla="val -39196"/>
              <a:gd name="adj2" fmla="val 6618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BENEFICIOS</a:t>
            </a:r>
            <a:endParaRPr lang="en-GB" sz="2500" b="1" dirty="0"/>
          </a:p>
        </p:txBody>
      </p:sp>
      <p:sp>
        <p:nvSpPr>
          <p:cNvPr id="7" name="Rounded Rectangular Callout 6"/>
          <p:cNvSpPr/>
          <p:nvPr/>
        </p:nvSpPr>
        <p:spPr>
          <a:xfrm>
            <a:off x="6638731" y="2024844"/>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FINANZAS</a:t>
            </a:r>
            <a:endParaRPr lang="en-GB" sz="2500" b="1" dirty="0"/>
          </a:p>
        </p:txBody>
      </p:sp>
      <p:sp>
        <p:nvSpPr>
          <p:cNvPr id="8" name="Rounded Rectangular Callout 7"/>
          <p:cNvSpPr/>
          <p:nvPr/>
        </p:nvSpPr>
        <p:spPr>
          <a:xfrm>
            <a:off x="6660232" y="3779912"/>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SALARIO</a:t>
            </a:r>
            <a:endParaRPr lang="en-GB" sz="2500" b="1" dirty="0"/>
          </a:p>
        </p:txBody>
      </p:sp>
      <p:sp>
        <p:nvSpPr>
          <p:cNvPr id="9" name="Rounded Rectangular Callout 8"/>
          <p:cNvSpPr/>
          <p:nvPr/>
        </p:nvSpPr>
        <p:spPr>
          <a:xfrm>
            <a:off x="3131840" y="3025145"/>
            <a:ext cx="2088232" cy="1080120"/>
          </a:xfrm>
          <a:prstGeom prst="wedgeRoundRectCallout">
            <a:avLst>
              <a:gd name="adj1" fmla="val -43203"/>
              <a:gd name="adj2" fmla="val 671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smtClean="0"/>
              <a:t>CONTRATO</a:t>
            </a:r>
            <a:endParaRPr lang="en-GB" sz="2500" b="1" dirty="0"/>
          </a:p>
        </p:txBody>
      </p:sp>
    </p:spTree>
    <p:extLst>
      <p:ext uri="{BB962C8B-B14F-4D97-AF65-F5344CB8AC3E}">
        <p14:creationId xmlns:p14="http://schemas.microsoft.com/office/powerpoint/2010/main" val="398598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BUSINESS ETIQUETTE QUIZ</a:t>
            </a:r>
            <a:endParaRPr lang="en-GB" dirty="0"/>
          </a:p>
        </p:txBody>
      </p:sp>
      <p:sp>
        <p:nvSpPr>
          <p:cNvPr id="3" name="Rectangle 2"/>
          <p:cNvSpPr/>
          <p:nvPr/>
        </p:nvSpPr>
        <p:spPr>
          <a:xfrm>
            <a:off x="395536" y="1412776"/>
            <a:ext cx="8424936" cy="5170646"/>
          </a:xfrm>
          <a:prstGeom prst="rect">
            <a:avLst/>
          </a:prstGeom>
        </p:spPr>
        <p:txBody>
          <a:bodyPr wrap="square">
            <a:spAutoFit/>
          </a:bodyPr>
          <a:lstStyle/>
          <a:p>
            <a:r>
              <a:rPr lang="en-GB" sz="3000" dirty="0" smtClean="0"/>
              <a:t>The </a:t>
            </a:r>
            <a:r>
              <a:rPr lang="en-GB" sz="3000" dirty="0"/>
              <a:t>success of business </a:t>
            </a:r>
            <a:r>
              <a:rPr lang="en-GB" sz="3000" dirty="0" smtClean="0"/>
              <a:t>crucially </a:t>
            </a:r>
            <a:r>
              <a:rPr lang="en-GB" sz="3000" dirty="0"/>
              <a:t>depends on a business person's understanding of proper </a:t>
            </a:r>
            <a:r>
              <a:rPr lang="en-GB" sz="3000" dirty="0" smtClean="0"/>
              <a:t>business </a:t>
            </a:r>
            <a:r>
              <a:rPr lang="en-GB" sz="3000" dirty="0"/>
              <a:t>etiquette. By appropriately displaying </a:t>
            </a:r>
            <a:r>
              <a:rPr lang="en-GB" sz="3000" dirty="0" smtClean="0"/>
              <a:t>Spanish/Latin American </a:t>
            </a:r>
            <a:r>
              <a:rPr lang="en-GB" sz="3000" dirty="0"/>
              <a:t>business etiquette, business people will more effectively interact with, persuade and develop longstanding relationships with </a:t>
            </a:r>
            <a:r>
              <a:rPr lang="en-GB" sz="3000" dirty="0" smtClean="0"/>
              <a:t>Spanish/Latin American </a:t>
            </a:r>
            <a:r>
              <a:rPr lang="en-GB" sz="3000" dirty="0"/>
              <a:t>colleagues</a:t>
            </a:r>
            <a:r>
              <a:rPr lang="en-GB" sz="3000" dirty="0" smtClean="0"/>
              <a:t>.</a:t>
            </a:r>
          </a:p>
          <a:p>
            <a:r>
              <a:rPr lang="en-GB" sz="3000" dirty="0" smtClean="0"/>
              <a:t>Answer the following 10 questions and find out how much you know about Spanish/Latin American business etiquette:</a:t>
            </a:r>
            <a:endParaRPr lang="en-GB" sz="3000" dirty="0"/>
          </a:p>
        </p:txBody>
      </p:sp>
    </p:spTree>
    <p:extLst>
      <p:ext uri="{BB962C8B-B14F-4D97-AF65-F5344CB8AC3E}">
        <p14:creationId xmlns:p14="http://schemas.microsoft.com/office/powerpoint/2010/main" val="1450249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836712"/>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2708920"/>
            <a:ext cx="8640960" cy="3785652"/>
          </a:xfrm>
          <a:prstGeom prst="rect">
            <a:avLst/>
          </a:prstGeom>
        </p:spPr>
        <p:txBody>
          <a:bodyPr wrap="square">
            <a:spAutoFit/>
          </a:bodyPr>
          <a:lstStyle/>
          <a:p>
            <a:r>
              <a:rPr lang="en-GB" sz="3000" dirty="0" smtClean="0"/>
              <a:t>Spanish and Latin American people </a:t>
            </a:r>
            <a:r>
              <a:rPr lang="en-GB" sz="3000" dirty="0"/>
              <a:t>prefer to do business </a:t>
            </a:r>
            <a:r>
              <a:rPr lang="en-GB" sz="3000" dirty="0" smtClean="0"/>
              <a:t>with … </a:t>
            </a:r>
          </a:p>
          <a:p>
            <a:endParaRPr lang="en-GB" sz="3000" dirty="0"/>
          </a:p>
          <a:p>
            <a:pPr marL="514350" indent="-514350">
              <a:buAutoNum type="alphaLcPeriod"/>
            </a:pPr>
            <a:r>
              <a:rPr lang="en-GB" sz="3000" dirty="0" smtClean="0"/>
              <a:t>those </a:t>
            </a:r>
            <a:r>
              <a:rPr lang="en-GB" sz="3000" dirty="0"/>
              <a:t>they know and trust. </a:t>
            </a:r>
            <a:endParaRPr lang="en-GB" sz="3000" dirty="0" smtClean="0"/>
          </a:p>
          <a:p>
            <a:pPr marL="514350" indent="-514350">
              <a:buAutoNum type="alphaLcPeriod"/>
            </a:pPr>
            <a:r>
              <a:rPr lang="en-GB" sz="3000" dirty="0" smtClean="0"/>
              <a:t>people who work in well-known companies.</a:t>
            </a:r>
          </a:p>
          <a:p>
            <a:endParaRPr lang="en-GB" sz="3000" dirty="0"/>
          </a:p>
          <a:p>
            <a:r>
              <a:rPr lang="en-GB" sz="3000" b="1" dirty="0" smtClean="0">
                <a:solidFill>
                  <a:srgbClr val="FF0000"/>
                </a:solidFill>
              </a:rPr>
              <a:t>a</a:t>
            </a:r>
            <a:r>
              <a:rPr lang="en-GB" sz="3000" dirty="0"/>
              <a:t/>
            </a:r>
            <a:br>
              <a:rPr lang="en-GB" sz="3000" dirty="0"/>
            </a:br>
            <a:endParaRPr lang="en-GB" sz="3000" dirty="0"/>
          </a:p>
        </p:txBody>
      </p:sp>
    </p:spTree>
    <p:extLst>
      <p:ext uri="{BB962C8B-B14F-4D97-AF65-F5344CB8AC3E}">
        <p14:creationId xmlns:p14="http://schemas.microsoft.com/office/powerpoint/2010/main" val="418374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92696"/>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2780928"/>
            <a:ext cx="8496944" cy="2862322"/>
          </a:xfrm>
          <a:prstGeom prst="rect">
            <a:avLst/>
          </a:prstGeom>
        </p:spPr>
        <p:txBody>
          <a:bodyPr wrap="square">
            <a:spAutoFit/>
          </a:bodyPr>
          <a:lstStyle/>
          <a:p>
            <a:r>
              <a:rPr lang="en-GB" sz="3000" dirty="0" smtClean="0"/>
              <a:t>Spanish and Latin American people prefer …</a:t>
            </a:r>
          </a:p>
          <a:p>
            <a:endParaRPr lang="en-GB" sz="3000" dirty="0"/>
          </a:p>
          <a:p>
            <a:pPr marL="514350" indent="-514350">
              <a:buAutoNum type="alphaLcPeriod"/>
            </a:pPr>
            <a:r>
              <a:rPr lang="en-GB" sz="3000" dirty="0" smtClean="0"/>
              <a:t>written or telephone communication.</a:t>
            </a:r>
          </a:p>
          <a:p>
            <a:pPr marL="514350" indent="-514350">
              <a:buAutoNum type="alphaLcPeriod"/>
            </a:pPr>
            <a:r>
              <a:rPr lang="en-GB" sz="3000" dirty="0"/>
              <a:t>f</a:t>
            </a:r>
            <a:r>
              <a:rPr lang="en-GB" sz="3000" dirty="0" smtClean="0"/>
              <a:t>ace-to-face contact.</a:t>
            </a:r>
          </a:p>
          <a:p>
            <a:endParaRPr lang="en-GB" sz="3000" dirty="0"/>
          </a:p>
          <a:p>
            <a:r>
              <a:rPr lang="en-GB" sz="3000" b="1" dirty="0" smtClean="0">
                <a:solidFill>
                  <a:srgbClr val="FF0000"/>
                </a:solidFill>
              </a:rPr>
              <a:t>b</a:t>
            </a:r>
            <a:r>
              <a:rPr lang="en-GB" sz="3000" dirty="0" smtClean="0"/>
              <a:t> </a:t>
            </a:r>
            <a:endParaRPr lang="en-GB" sz="3000" dirty="0"/>
          </a:p>
        </p:txBody>
      </p:sp>
    </p:spTree>
    <p:extLst>
      <p:ext uri="{BB962C8B-B14F-4D97-AF65-F5344CB8AC3E}">
        <p14:creationId xmlns:p14="http://schemas.microsoft.com/office/powerpoint/2010/main" val="407601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2068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3528" y="2276872"/>
            <a:ext cx="8424936" cy="4708981"/>
          </a:xfrm>
          <a:prstGeom prst="rect">
            <a:avLst/>
          </a:prstGeom>
        </p:spPr>
        <p:txBody>
          <a:bodyPr wrap="square">
            <a:spAutoFit/>
          </a:bodyPr>
          <a:lstStyle/>
          <a:p>
            <a:r>
              <a:rPr lang="en-GB" sz="3000" dirty="0" smtClean="0"/>
              <a:t>In Spain and Latin America, …</a:t>
            </a:r>
          </a:p>
          <a:p>
            <a:endParaRPr lang="en-GB" sz="3000" dirty="0"/>
          </a:p>
          <a:p>
            <a:pPr marL="514350" indent="-514350">
              <a:buAutoNum type="alphaLcPeriod"/>
            </a:pPr>
            <a:r>
              <a:rPr lang="en-GB" sz="3000" dirty="0" smtClean="0"/>
              <a:t>it </a:t>
            </a:r>
            <a:r>
              <a:rPr lang="en-GB" sz="3000" dirty="0"/>
              <a:t>is best to display modesty when describing your achievements and accomplishments</a:t>
            </a:r>
            <a:r>
              <a:rPr lang="en-GB" sz="3000" dirty="0" smtClean="0"/>
              <a:t>.</a:t>
            </a:r>
          </a:p>
          <a:p>
            <a:pPr marL="514350" indent="-514350">
              <a:buFontTx/>
              <a:buAutoNum type="alphaLcPeriod"/>
            </a:pPr>
            <a:r>
              <a:rPr lang="en-GB" sz="3000" dirty="0"/>
              <a:t>i</a:t>
            </a:r>
            <a:r>
              <a:rPr lang="en-GB" sz="3000" dirty="0" smtClean="0"/>
              <a:t>t is not expected </a:t>
            </a:r>
            <a:r>
              <a:rPr lang="en-GB" sz="3000" dirty="0" smtClean="0"/>
              <a:t>to display modesty when describing your achievements and accomplishments.</a:t>
            </a:r>
          </a:p>
          <a:p>
            <a:endParaRPr lang="en-GB" sz="3000" dirty="0" smtClean="0"/>
          </a:p>
          <a:p>
            <a:r>
              <a:rPr lang="en-GB" sz="3000" b="1" dirty="0">
                <a:solidFill>
                  <a:srgbClr val="FF0000"/>
                </a:solidFill>
              </a:rPr>
              <a:t>a</a:t>
            </a:r>
            <a:endParaRPr lang="en-GB" sz="3000" b="1" dirty="0" smtClean="0">
              <a:solidFill>
                <a:srgbClr val="FF0000"/>
              </a:solidFill>
            </a:endParaRPr>
          </a:p>
          <a:p>
            <a:endParaRPr lang="en-GB" sz="3000" dirty="0"/>
          </a:p>
        </p:txBody>
      </p:sp>
    </p:spTree>
    <p:extLst>
      <p:ext uri="{BB962C8B-B14F-4D97-AF65-F5344CB8AC3E}">
        <p14:creationId xmlns:p14="http://schemas.microsoft.com/office/powerpoint/2010/main" val="25970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lubpenguinpolite.files.wordpress.com/2011/05/questionmark20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548680"/>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79512" y="2132856"/>
            <a:ext cx="8856984" cy="5170646"/>
          </a:xfrm>
          <a:prstGeom prst="rect">
            <a:avLst/>
          </a:prstGeom>
        </p:spPr>
        <p:txBody>
          <a:bodyPr wrap="square">
            <a:spAutoFit/>
          </a:bodyPr>
          <a:lstStyle/>
          <a:p>
            <a:r>
              <a:rPr lang="en-GB" sz="3000" dirty="0" smtClean="0"/>
              <a:t>In Spain and Latin America, …</a:t>
            </a:r>
          </a:p>
          <a:p>
            <a:endParaRPr lang="en-GB" sz="3000" dirty="0" smtClean="0"/>
          </a:p>
          <a:p>
            <a:pPr marL="514350" indent="-514350">
              <a:buAutoNum type="alphaLcPeriod"/>
            </a:pPr>
            <a:r>
              <a:rPr lang="en-GB" sz="3000" dirty="0" smtClean="0"/>
              <a:t>hierarchy </a:t>
            </a:r>
            <a:r>
              <a:rPr lang="en-GB" sz="3000" dirty="0"/>
              <a:t>and rank are </a:t>
            </a:r>
            <a:r>
              <a:rPr lang="en-GB" sz="3000" dirty="0" smtClean="0"/>
              <a:t>not very important</a:t>
            </a:r>
            <a:r>
              <a:rPr lang="en-GB" sz="3000" dirty="0"/>
              <a:t>. You </a:t>
            </a:r>
            <a:r>
              <a:rPr lang="en-GB" sz="3000" dirty="0" smtClean="0"/>
              <a:t>can deal with people of different rank to your own.</a:t>
            </a:r>
          </a:p>
          <a:p>
            <a:pPr marL="514350" indent="-514350">
              <a:buAutoNum type="alphaLcPeriod"/>
            </a:pPr>
            <a:r>
              <a:rPr lang="en-GB" sz="3000" dirty="0" smtClean="0"/>
              <a:t>hierarchy and rank are very important. You </a:t>
            </a:r>
            <a:r>
              <a:rPr lang="en-GB" sz="3000" dirty="0" smtClean="0"/>
              <a:t>should </a:t>
            </a:r>
            <a:r>
              <a:rPr lang="en-GB" sz="3000" dirty="0"/>
              <a:t>deal with people of similar rank to your own. </a:t>
            </a:r>
            <a:endParaRPr lang="en-GB" sz="3000" dirty="0" smtClean="0"/>
          </a:p>
          <a:p>
            <a:pPr marL="514350" indent="-514350">
              <a:buAutoNum type="alphaLcPeriod"/>
            </a:pPr>
            <a:endParaRPr lang="en-GB" sz="3000" dirty="0"/>
          </a:p>
          <a:p>
            <a:r>
              <a:rPr lang="en-GB" sz="3000" b="1" dirty="0" smtClean="0">
                <a:solidFill>
                  <a:srgbClr val="FF0000"/>
                </a:solidFill>
              </a:rPr>
              <a:t>b</a:t>
            </a:r>
            <a:r>
              <a:rPr lang="en-GB" sz="3000" dirty="0"/>
              <a:t/>
            </a:r>
            <a:br>
              <a:rPr lang="en-GB" sz="3000" dirty="0"/>
            </a:br>
            <a:endParaRPr lang="en-GB" sz="3000" dirty="0"/>
          </a:p>
        </p:txBody>
      </p:sp>
    </p:spTree>
    <p:extLst>
      <p:ext uri="{BB962C8B-B14F-4D97-AF65-F5344CB8AC3E}">
        <p14:creationId xmlns:p14="http://schemas.microsoft.com/office/powerpoint/2010/main" val="68621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226</TotalTime>
  <Words>442</Words>
  <Application>Microsoft Office PowerPoint</Application>
  <PresentationFormat>On-screen Show (4:3)</PresentationFormat>
  <Paragraphs>99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BUSINESS SPANISH  1.Vocabulary 2. business etiquette IN SPAIN AND LATIN AMERICA 3. VIDEOS ABOUT EMERGING ECONOMIES IN LATIN AMERICA   </vt:lpstr>
      <vt:lpstr>BUSINESS SPANISH VOCABULARY Even if you have never learnt Spanish before, there are lots of words whose meaning you can easily guess, as they are very similar to English words. Try with these ones:  </vt:lpstr>
      <vt:lpstr>PowerPoint Presentation</vt:lpstr>
      <vt:lpstr>PowerPoint Presentation</vt:lpstr>
      <vt:lpstr>BUSINESS ETIQUETTE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VIDEOS ABOUT LATIN AMERICA EMERGING ECONOMIES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Laptop</dc:creator>
  <cp:lastModifiedBy>Laptop</cp:lastModifiedBy>
  <cp:revision>17</cp:revision>
  <dcterms:created xsi:type="dcterms:W3CDTF">2012-07-11T09:13:03Z</dcterms:created>
  <dcterms:modified xsi:type="dcterms:W3CDTF">2012-07-11T12:59:32Z</dcterms:modified>
</cp:coreProperties>
</file>