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76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2F83D-6083-4EA9-8EDA-ADCB26BCE606}" type="datetimeFigureOut">
              <a:rPr lang="en-GB" smtClean="0"/>
              <a:t>05/07/2012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DAD0E-DB7E-45AB-BB6A-4871D5AF70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49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BA48-DBBA-4AA7-A64D-37BCD9566EA9}" type="datetime1">
              <a:rPr lang="en-GB" smtClean="0"/>
              <a:t>05/07/2012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54D5-549A-47F6-8CB4-2A7BDC0A5F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462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098E-ED58-41B3-8354-C029FCB6157A}" type="datetime1">
              <a:rPr lang="en-GB" smtClean="0"/>
              <a:t>05/07/2012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54D5-549A-47F6-8CB4-2A7BDC0A5F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76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DCC87-1A2C-4458-83F0-87894E566518}" type="datetime1">
              <a:rPr lang="en-GB" smtClean="0"/>
              <a:t>05/07/2012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54D5-549A-47F6-8CB4-2A7BDC0A5F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521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43F1-0818-4608-9316-252233D44093}" type="datetime1">
              <a:rPr lang="en-GB" smtClean="0"/>
              <a:t>05/07/2012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54D5-549A-47F6-8CB4-2A7BDC0A5F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61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3493D-5DBD-4E2E-B285-7CE972054A01}" type="datetime1">
              <a:rPr lang="en-GB" smtClean="0"/>
              <a:t>05/07/2012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54D5-549A-47F6-8CB4-2A7BDC0A5F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35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3AC6-D82D-4387-BFA2-FD0FC401668B}" type="datetime1">
              <a:rPr lang="en-GB" smtClean="0"/>
              <a:t>05/07/2012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54D5-549A-47F6-8CB4-2A7BDC0A5F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385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2802-7A42-4F86-90A7-AEC05C79F45D}" type="datetime1">
              <a:rPr lang="en-GB" smtClean="0"/>
              <a:t>05/07/2012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54D5-549A-47F6-8CB4-2A7BDC0A5F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127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13EC-100B-4E75-A7CB-855BCB4504AB}" type="datetime1">
              <a:rPr lang="en-GB" smtClean="0"/>
              <a:t>05/07/2012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54D5-549A-47F6-8CB4-2A7BDC0A5F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413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77B67-95FB-4187-B85A-1D62F7CAA7E9}" type="datetime1">
              <a:rPr lang="en-GB" smtClean="0"/>
              <a:t>05/07/2012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54D5-549A-47F6-8CB4-2A7BDC0A5F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41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3139B-425A-409E-AC99-C474D4445460}" type="datetime1">
              <a:rPr lang="en-GB" smtClean="0"/>
              <a:t>05/07/2012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54D5-549A-47F6-8CB4-2A7BDC0A5F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022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8393-37E0-4630-86BD-A81D7229E1FD}" type="datetime1">
              <a:rPr lang="en-GB" smtClean="0"/>
              <a:t>05/07/2012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By Ghizlane Lafdi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54D5-549A-47F6-8CB4-2A7BDC0A5F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552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35033-4408-4A88-B117-B1FD1EED077C}" type="datetime1">
              <a:rPr lang="en-GB" smtClean="0"/>
              <a:t>05/07/2012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By Ghizlane Lafdi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754D5-549A-47F6-8CB4-2A7BDC0A5F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71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wav"/><Relationship Id="rId13" Type="http://schemas.microsoft.com/office/2007/relationships/media" Target="../media/media27.wav"/><Relationship Id="rId18" Type="http://schemas.openxmlformats.org/officeDocument/2006/relationships/audio" Target="../media/media29.wav"/><Relationship Id="rId3" Type="http://schemas.microsoft.com/office/2007/relationships/media" Target="../media/media22.wav"/><Relationship Id="rId7" Type="http://schemas.microsoft.com/office/2007/relationships/media" Target="../media/media24.wav"/><Relationship Id="rId12" Type="http://schemas.openxmlformats.org/officeDocument/2006/relationships/audio" Target="../media/media26.wav"/><Relationship Id="rId17" Type="http://schemas.microsoft.com/office/2007/relationships/media" Target="../media/media29.wav"/><Relationship Id="rId2" Type="http://schemas.openxmlformats.org/officeDocument/2006/relationships/audio" Target="../media/media21.wav"/><Relationship Id="rId16" Type="http://schemas.openxmlformats.org/officeDocument/2006/relationships/audio" Target="../media/media28.wav"/><Relationship Id="rId20" Type="http://schemas.openxmlformats.org/officeDocument/2006/relationships/image" Target="../media/image16.png"/><Relationship Id="rId1" Type="http://schemas.microsoft.com/office/2007/relationships/media" Target="../media/media21.wav"/><Relationship Id="rId6" Type="http://schemas.openxmlformats.org/officeDocument/2006/relationships/audio" Target="../media/media23.wav"/><Relationship Id="rId11" Type="http://schemas.microsoft.com/office/2007/relationships/media" Target="../media/media26.wav"/><Relationship Id="rId5" Type="http://schemas.microsoft.com/office/2007/relationships/media" Target="../media/media23.wav"/><Relationship Id="rId15" Type="http://schemas.microsoft.com/office/2007/relationships/media" Target="../media/media28.wav"/><Relationship Id="rId10" Type="http://schemas.openxmlformats.org/officeDocument/2006/relationships/audio" Target="../media/media25.wav"/><Relationship Id="rId19" Type="http://schemas.openxmlformats.org/officeDocument/2006/relationships/slideLayout" Target="../slideLayouts/slideLayout2.xml"/><Relationship Id="rId4" Type="http://schemas.openxmlformats.org/officeDocument/2006/relationships/audio" Target="../media/media22.wav"/><Relationship Id="rId9" Type="http://schemas.microsoft.com/office/2007/relationships/media" Target="../media/media25.wav"/><Relationship Id="rId14" Type="http://schemas.openxmlformats.org/officeDocument/2006/relationships/audio" Target="../media/media27.wav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31.wav"/><Relationship Id="rId2" Type="http://schemas.openxmlformats.org/officeDocument/2006/relationships/audio" Target="../media/media30.wav"/><Relationship Id="rId1" Type="http://schemas.microsoft.com/office/2007/relationships/media" Target="../media/media30.wav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wav"/><Relationship Id="rId1" Type="http://schemas.microsoft.com/office/2007/relationships/media" Target="../media/media32.wav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34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3.wav"/><Relationship Id="rId1" Type="http://schemas.microsoft.com/office/2007/relationships/media" Target="../media/media33.wav"/><Relationship Id="rId6" Type="http://schemas.openxmlformats.org/officeDocument/2006/relationships/audio" Target="../media/media35.wav"/><Relationship Id="rId5" Type="http://schemas.microsoft.com/office/2007/relationships/media" Target="../media/media35.wav"/><Relationship Id="rId4" Type="http://schemas.openxmlformats.org/officeDocument/2006/relationships/audio" Target="../media/media34.wav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slideLayout" Target="../slideLayouts/slideLayout2.xml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5" Type="http://schemas.microsoft.com/office/2007/relationships/media" Target="../media/media3.wav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8.wav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10.wav"/><Relationship Id="rId7" Type="http://schemas.openxmlformats.org/officeDocument/2006/relationships/image" Target="../media/image4.jpe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wav"/><Relationship Id="rId13" Type="http://schemas.microsoft.com/office/2007/relationships/media" Target="../media/media17.wav"/><Relationship Id="rId18" Type="http://schemas.openxmlformats.org/officeDocument/2006/relationships/audio" Target="../media/media19.wav"/><Relationship Id="rId3" Type="http://schemas.microsoft.com/office/2007/relationships/media" Target="../media/media12.wav"/><Relationship Id="rId21" Type="http://schemas.openxmlformats.org/officeDocument/2006/relationships/slideLayout" Target="../slideLayouts/slideLayout2.xml"/><Relationship Id="rId7" Type="http://schemas.microsoft.com/office/2007/relationships/media" Target="../media/media14.wav"/><Relationship Id="rId12" Type="http://schemas.openxmlformats.org/officeDocument/2006/relationships/audio" Target="../media/media16.wav"/><Relationship Id="rId17" Type="http://schemas.microsoft.com/office/2007/relationships/media" Target="../media/media19.wav"/><Relationship Id="rId2" Type="http://schemas.openxmlformats.org/officeDocument/2006/relationships/audio" Target="../media/media11.wav"/><Relationship Id="rId16" Type="http://schemas.openxmlformats.org/officeDocument/2006/relationships/audio" Target="../media/media18.wav"/><Relationship Id="rId20" Type="http://schemas.openxmlformats.org/officeDocument/2006/relationships/audio" Target="../media/media20.wav"/><Relationship Id="rId1" Type="http://schemas.microsoft.com/office/2007/relationships/media" Target="../media/media11.wav"/><Relationship Id="rId6" Type="http://schemas.openxmlformats.org/officeDocument/2006/relationships/audio" Target="../media/media13.wav"/><Relationship Id="rId11" Type="http://schemas.microsoft.com/office/2007/relationships/media" Target="../media/media16.wav"/><Relationship Id="rId5" Type="http://schemas.microsoft.com/office/2007/relationships/media" Target="../media/media13.wav"/><Relationship Id="rId15" Type="http://schemas.microsoft.com/office/2007/relationships/media" Target="../media/media18.wav"/><Relationship Id="rId10" Type="http://schemas.openxmlformats.org/officeDocument/2006/relationships/audio" Target="../media/media15.wav"/><Relationship Id="rId19" Type="http://schemas.microsoft.com/office/2007/relationships/media" Target="../media/media20.wav"/><Relationship Id="rId4" Type="http://schemas.openxmlformats.org/officeDocument/2006/relationships/audio" Target="../media/media12.wav"/><Relationship Id="rId9" Type="http://schemas.microsoft.com/office/2007/relationships/media" Target="../media/media15.wav"/><Relationship Id="rId14" Type="http://schemas.openxmlformats.org/officeDocument/2006/relationships/audio" Target="../media/media17.wav"/><Relationship Id="rId2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0942" y="13645"/>
            <a:ext cx="9154941" cy="701730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32593" y="3717032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solidFill>
                  <a:srgbClr val="FFC000"/>
                </a:solidFill>
                <a:latin typeface="Comic Sans MS" pitchFamily="66" charset="0"/>
              </a:rPr>
              <a:t>Directions </a:t>
            </a:r>
            <a:endParaRPr lang="en-GB" sz="66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77"/>
            <a:ext cx="3423493" cy="3203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9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-10942" y="13645"/>
            <a:ext cx="9154941" cy="701730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4733"/>
            <a:ext cx="76328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FFC000"/>
                </a:solidFill>
                <a:latin typeface="Comic Sans MS" pitchFamily="66" charset="0"/>
              </a:rPr>
              <a:t>Directions</a:t>
            </a:r>
          </a:p>
          <a:p>
            <a:pPr algn="ctr"/>
            <a:r>
              <a:rPr lang="en-GB" sz="2800" b="1" dirty="0" smtClean="0">
                <a:solidFill>
                  <a:srgbClr val="FFC000"/>
                </a:solidFill>
                <a:latin typeface="Comic Sans MS" pitchFamily="66" charset="0"/>
              </a:rPr>
              <a:t>Key words  </a:t>
            </a:r>
            <a:endParaRPr lang="en-GB" sz="28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29" y="1484784"/>
            <a:ext cx="910576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إِذْهَبْ عَلَى </a:t>
            </a:r>
            <a:r>
              <a:rPr lang="ar-MA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طُول</a:t>
            </a:r>
            <a:r>
              <a:rPr lang="en-GB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		</a:t>
            </a:r>
            <a:r>
              <a:rPr lang="en-GB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</a:t>
            </a:r>
            <a:r>
              <a:rPr lang="en-GB" sz="2000" b="1" u="sng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</a:t>
            </a:r>
            <a:r>
              <a:rPr lang="en-GB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hab</a:t>
            </a:r>
            <a:r>
              <a:rPr lang="en-GB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3alaa </a:t>
            </a:r>
            <a:r>
              <a:rPr lang="en-GB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Tuul</a:t>
            </a:r>
            <a:r>
              <a:rPr lang="en-GB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			</a:t>
            </a:r>
            <a:r>
              <a:rPr lang="en-GB" sz="2000" b="1" i="1" dirty="0" smtClean="0"/>
              <a:t>go </a:t>
            </a:r>
            <a:r>
              <a:rPr lang="en-GB" sz="2000" b="1" i="1" dirty="0"/>
              <a:t>straight </a:t>
            </a:r>
            <a:r>
              <a:rPr lang="en-GB" sz="2000" b="1" i="1" dirty="0" smtClean="0"/>
              <a:t>on</a:t>
            </a:r>
          </a:p>
          <a:p>
            <a:endParaRPr lang="en-GB" sz="20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ar-SA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عَلَى الْيَمِين</a:t>
            </a:r>
            <a:r>
              <a:rPr lang="en-GB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	</a:t>
            </a:r>
            <a:r>
              <a:rPr lang="en-GB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		</a:t>
            </a:r>
            <a:r>
              <a:rPr lang="en-GB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3alaa (a)</a:t>
            </a:r>
            <a:r>
              <a:rPr lang="en-GB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lyamiin</a:t>
            </a:r>
            <a:r>
              <a:rPr lang="en-GB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		</a:t>
            </a:r>
            <a:r>
              <a:rPr lang="ar-SA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    	</a:t>
            </a:r>
            <a:r>
              <a:rPr lang="en-GB" sz="2000" b="1" dirty="0" smtClean="0"/>
              <a:t>on </a:t>
            </a:r>
            <a:r>
              <a:rPr lang="en-GB" sz="2000" b="1" dirty="0"/>
              <a:t>the</a:t>
            </a:r>
            <a:r>
              <a:rPr lang="en-GB" sz="2000" b="1" i="1" dirty="0"/>
              <a:t> </a:t>
            </a:r>
            <a:r>
              <a:rPr lang="en-GB" sz="2000" b="1" i="1" dirty="0" smtClean="0"/>
              <a:t>right</a:t>
            </a:r>
          </a:p>
          <a:p>
            <a:endParaRPr lang="en-GB" sz="20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ar-SA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عَلَى الْيَسَار</a:t>
            </a:r>
            <a:r>
              <a:rPr lang="en-GB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		</a:t>
            </a:r>
            <a:r>
              <a:rPr lang="en-GB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	</a:t>
            </a:r>
            <a:r>
              <a:rPr lang="en-GB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3alaa (a)</a:t>
            </a:r>
            <a:r>
              <a:rPr lang="en-GB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lyasaar</a:t>
            </a:r>
            <a:r>
              <a:rPr lang="en-GB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	</a:t>
            </a:r>
            <a:r>
              <a:rPr lang="ar-SA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		</a:t>
            </a:r>
            <a:r>
              <a:rPr lang="en-GB" sz="2000" b="1" i="1" dirty="0" smtClean="0"/>
              <a:t>on </a:t>
            </a:r>
            <a:r>
              <a:rPr lang="en-GB" sz="2000" b="1" i="1" dirty="0"/>
              <a:t>the </a:t>
            </a:r>
            <a:r>
              <a:rPr lang="en-GB" sz="2000" b="1" i="1" dirty="0" smtClean="0"/>
              <a:t>left</a:t>
            </a:r>
          </a:p>
          <a:p>
            <a:endParaRPr lang="en-GB" sz="20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ar-MA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شَارِع</a:t>
            </a:r>
            <a:r>
              <a:rPr lang="en-GB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				shaari3</a:t>
            </a:r>
            <a:r>
              <a:rPr lang="ar-MA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				</a:t>
            </a:r>
            <a:r>
              <a:rPr lang="en-GB" sz="2000" b="1" i="1" dirty="0" smtClean="0"/>
              <a:t>street</a:t>
            </a:r>
          </a:p>
          <a:p>
            <a:endParaRPr lang="en-GB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ar-MA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إِشَارَة الْمُرُور </a:t>
            </a:r>
            <a:r>
              <a:rPr lang="ar-MA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	</a:t>
            </a:r>
            <a:r>
              <a:rPr lang="en-GB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		</a:t>
            </a:r>
            <a:r>
              <a:rPr lang="en-GB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ishaarat</a:t>
            </a:r>
            <a:r>
              <a:rPr lang="en-GB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(a)</a:t>
            </a:r>
            <a:r>
              <a:rPr lang="en-GB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lmuruur</a:t>
            </a:r>
            <a:r>
              <a:rPr lang="ar-MA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		</a:t>
            </a:r>
            <a:r>
              <a:rPr lang="en-GB" sz="2000" b="1" i="1" dirty="0" smtClean="0"/>
              <a:t>traffic lights</a:t>
            </a:r>
          </a:p>
          <a:p>
            <a:endParaRPr lang="en-GB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ar-SA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خُذْ</a:t>
            </a:r>
            <a:r>
              <a:rPr lang="ar-SA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				</a:t>
            </a:r>
            <a:r>
              <a:rPr lang="en-GB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khu</a:t>
            </a:r>
            <a:r>
              <a:rPr lang="en-GB" sz="2000" b="1" u="sng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</a:t>
            </a:r>
            <a:r>
              <a:rPr lang="en-GB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ar-SA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		</a:t>
            </a:r>
            <a:r>
              <a:rPr lang="en-GB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	</a:t>
            </a:r>
            <a:r>
              <a:rPr lang="en-GB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	</a:t>
            </a:r>
            <a:r>
              <a:rPr lang="en-GB" sz="2000" b="1" i="1" dirty="0" smtClean="0"/>
              <a:t>take (male)</a:t>
            </a:r>
          </a:p>
          <a:p>
            <a:endParaRPr lang="en-GB" sz="20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ar-SA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خُذِي</a:t>
            </a:r>
            <a:r>
              <a:rPr lang="ar-SA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				</a:t>
            </a:r>
            <a:r>
              <a:rPr lang="en-GB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khu</a:t>
            </a:r>
            <a:r>
              <a:rPr lang="en-GB" sz="2000" b="1" u="sng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</a:t>
            </a:r>
            <a:r>
              <a:rPr lang="en-GB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ii</a:t>
            </a:r>
            <a:r>
              <a:rPr lang="en-GB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				</a:t>
            </a:r>
            <a:r>
              <a:rPr lang="en-GB" sz="2000" b="1" i="1" dirty="0" smtClean="0"/>
              <a:t>take  (female)</a:t>
            </a:r>
            <a:endParaRPr lang="en-GB" sz="2000" b="1" i="1" dirty="0"/>
          </a:p>
          <a:p>
            <a:endParaRPr lang="en-GB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ar-SA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أَوَّل شَارِع </a:t>
            </a:r>
            <a:r>
              <a:rPr lang="en-GB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			</a:t>
            </a:r>
            <a:r>
              <a:rPr lang="en-GB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awwal</a:t>
            </a:r>
            <a:r>
              <a:rPr lang="en-GB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shaari3			</a:t>
            </a:r>
            <a:r>
              <a:rPr lang="en-GB" sz="2000" b="1" i="1" dirty="0" smtClean="0"/>
              <a:t>first street</a:t>
            </a:r>
          </a:p>
          <a:p>
            <a:endParaRPr lang="en-GB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ar-SA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ثَانِي شَارِع </a:t>
            </a:r>
            <a:r>
              <a:rPr lang="en-GB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			</a:t>
            </a:r>
            <a:r>
              <a:rPr lang="en-GB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thaanii</a:t>
            </a:r>
            <a:r>
              <a:rPr lang="en-GB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shaari3			</a:t>
            </a:r>
            <a:r>
              <a:rPr lang="en-GB" sz="2000" b="1" i="1" dirty="0" smtClean="0"/>
              <a:t>second street </a:t>
            </a:r>
            <a:endParaRPr lang="en-GB" sz="2000" b="1" i="1" dirty="0"/>
          </a:p>
          <a:p>
            <a:endParaRPr lang="en-GB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GB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940152" y="1484784"/>
            <a:ext cx="465584" cy="465584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940152" y="2132856"/>
            <a:ext cx="448816" cy="448816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940152" y="2675384"/>
            <a:ext cx="448816" cy="448816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892677" y="3297890"/>
            <a:ext cx="448816" cy="448816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956920" y="4006012"/>
            <a:ext cx="448816" cy="448816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716016" y="4517173"/>
            <a:ext cx="460112" cy="460112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651679" y="5157192"/>
            <a:ext cx="448816" cy="448816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466540" y="5733256"/>
            <a:ext cx="448816" cy="448816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532365" y="6309320"/>
            <a:ext cx="448816" cy="448816"/>
          </a:xfrm>
          <a:prstGeom prst="rect">
            <a:avLst/>
          </a:prstGeom>
        </p:spPr>
      </p:pic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63257" y="6615910"/>
            <a:ext cx="2895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16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0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1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4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3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2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57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6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667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-10942" y="13645"/>
            <a:ext cx="9154941" cy="701730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90064" y="30106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FFC000"/>
                </a:solidFill>
                <a:latin typeface="Comic Sans MS" pitchFamily="66" charset="0"/>
              </a:rPr>
              <a:t>To ask for directions </a:t>
            </a:r>
            <a:endParaRPr lang="en-GB" sz="48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2339752" y="1008249"/>
            <a:ext cx="6660231" cy="2808312"/>
          </a:xfrm>
          <a:prstGeom prst="wedgeEllipseCallout">
            <a:avLst>
              <a:gd name="adj1" fmla="val -18132"/>
              <a:gd name="adj2" fmla="val 472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ar-SA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أَيْنَ الْمَتْحَف مِنْ فَضْلِك؟</a:t>
            </a:r>
            <a:endParaRPr lang="en-GB" sz="2800" dirty="0" smtClean="0">
              <a:solidFill>
                <a:schemeClr val="accent2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GB" b="1" dirty="0" smtClean="0"/>
          </a:p>
          <a:p>
            <a:pPr algn="ctr"/>
            <a:r>
              <a:rPr lang="en-GB" sz="28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ayna</a:t>
            </a:r>
            <a:r>
              <a:rPr lang="en-GB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(a)</a:t>
            </a:r>
            <a:r>
              <a:rPr lang="en-GB" sz="28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lmatHaf</a:t>
            </a:r>
            <a:r>
              <a:rPr lang="en-GB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min </a:t>
            </a:r>
            <a:r>
              <a:rPr lang="en-GB" sz="28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faDlik</a:t>
            </a:r>
            <a:r>
              <a:rPr lang="en-GB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?</a:t>
            </a:r>
            <a:endParaRPr lang="en-GB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endParaRPr lang="en-GB" b="1" dirty="0" smtClean="0"/>
          </a:p>
          <a:p>
            <a:pPr algn="ctr"/>
            <a:r>
              <a:rPr lang="en-GB" sz="2400" b="1" i="1" dirty="0">
                <a:solidFill>
                  <a:schemeClr val="tx1"/>
                </a:solidFill>
              </a:rPr>
              <a:t>W</a:t>
            </a:r>
            <a:r>
              <a:rPr lang="en-GB" sz="2400" b="1" i="1" dirty="0" smtClean="0">
                <a:solidFill>
                  <a:schemeClr val="tx1"/>
                </a:solidFill>
              </a:rPr>
              <a:t>here is the museum, please?</a:t>
            </a:r>
          </a:p>
          <a:p>
            <a:pPr algn="ctr"/>
            <a:endParaRPr lang="en-GB" b="1" dirty="0"/>
          </a:p>
          <a:p>
            <a:pPr algn="ctr"/>
            <a:endParaRPr lang="en-GB" b="1" dirty="0" smtClean="0"/>
          </a:p>
          <a:p>
            <a:pPr algn="ctr"/>
            <a:endParaRPr lang="en-GB" dirty="0"/>
          </a:p>
        </p:txBody>
      </p:sp>
      <p:sp>
        <p:nvSpPr>
          <p:cNvPr id="8" name="Oval Callout 7"/>
          <p:cNvSpPr/>
          <p:nvPr/>
        </p:nvSpPr>
        <p:spPr>
          <a:xfrm>
            <a:off x="0" y="3861048"/>
            <a:ext cx="7452320" cy="3312368"/>
          </a:xfrm>
          <a:prstGeom prst="wedgeEllipseCallout">
            <a:avLst>
              <a:gd name="adj1" fmla="val -16023"/>
              <a:gd name="adj2" fmla="val 413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لَوْ سَمَحْت, الْمَتْحَف مِنْ أَيْن؟</a:t>
            </a:r>
            <a:endParaRPr lang="en-GB" sz="2800" dirty="0" smtClean="0">
              <a:solidFill>
                <a:schemeClr val="accent2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GB" sz="28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GB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law </a:t>
            </a:r>
            <a:r>
              <a:rPr lang="en-GB" sz="28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samaHt</a:t>
            </a:r>
            <a:r>
              <a:rPr lang="en-GB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lang="en-GB" sz="28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almatHaf</a:t>
            </a:r>
            <a:r>
              <a:rPr lang="en-GB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min </a:t>
            </a:r>
            <a:r>
              <a:rPr lang="en-GB" sz="28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ayna</a:t>
            </a:r>
            <a:r>
              <a:rPr lang="en-GB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?</a:t>
            </a:r>
            <a:endParaRPr lang="en-GB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endParaRPr lang="en-GB" sz="2400" b="1" i="1" dirty="0">
              <a:solidFill>
                <a:schemeClr val="tx1"/>
              </a:solidFill>
            </a:endParaRPr>
          </a:p>
          <a:p>
            <a:pPr algn="ctr"/>
            <a:r>
              <a:rPr lang="en-GB" sz="2400" b="1" i="1" dirty="0" smtClean="0">
                <a:solidFill>
                  <a:schemeClr val="tx1"/>
                </a:solidFill>
              </a:rPr>
              <a:t> Excuse me, how do I get to the museum?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-10942" y="2301038"/>
            <a:ext cx="2123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 smtClean="0">
                <a:solidFill>
                  <a:srgbClr val="FFC000"/>
                </a:solidFill>
                <a:latin typeface="Comic Sans MS" pitchFamily="66" charset="0"/>
              </a:rPr>
              <a:t>Or </a:t>
            </a:r>
            <a:endParaRPr lang="en-GB" sz="96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769310" y="1994482"/>
            <a:ext cx="1130154" cy="8774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774675" y="2871961"/>
            <a:ext cx="853109" cy="11331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16560" y="1401980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7067" y="4365104"/>
            <a:ext cx="609600" cy="609600"/>
          </a:xfrm>
          <a:prstGeom prst="rect">
            <a:avLst/>
          </a:prstGeom>
        </p:spPr>
      </p:pic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88224" y="6643619"/>
            <a:ext cx="2895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5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1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2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-10942" y="13645"/>
            <a:ext cx="9154941" cy="701730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35968" y="188640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FFC000"/>
                </a:solidFill>
                <a:latin typeface="Comic Sans MS" pitchFamily="66" charset="0"/>
              </a:rPr>
              <a:t>To give directions </a:t>
            </a:r>
            <a:endParaRPr lang="en-GB" sz="60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55679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 smtClean="0">
                <a:solidFill>
                  <a:srgbClr val="00B0F0"/>
                </a:solidFill>
              </a:rPr>
              <a:t>Example </a:t>
            </a:r>
            <a:endParaRPr lang="en-GB" sz="2800" b="1" i="1" dirty="0">
              <a:solidFill>
                <a:srgbClr val="00B0F0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-1" y="1907882"/>
            <a:ext cx="9252521" cy="5089653"/>
          </a:xfrm>
          <a:prstGeom prst="wedgeEllipseCallout">
            <a:avLst>
              <a:gd name="adj1" fmla="val -17377"/>
              <a:gd name="adj2" fmla="val 46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 smtClean="0"/>
          </a:p>
          <a:p>
            <a:pPr algn="ctr"/>
            <a:endParaRPr lang="en-GB" sz="2800" dirty="0"/>
          </a:p>
          <a:p>
            <a:pPr algn="ctr"/>
            <a:endParaRPr lang="en-GB" sz="2800" dirty="0" smtClean="0"/>
          </a:p>
          <a:p>
            <a:pPr algn="ctr"/>
            <a:endParaRPr lang="en-GB" sz="2800" dirty="0"/>
          </a:p>
          <a:p>
            <a:pPr algn="ctr"/>
            <a:endParaRPr lang="en-GB" sz="2800" dirty="0" smtClean="0"/>
          </a:p>
          <a:p>
            <a:pPr algn="ctr"/>
            <a:endParaRPr lang="en-GB" sz="2800" dirty="0"/>
          </a:p>
          <a:p>
            <a:pPr algn="ctr"/>
            <a:endParaRPr lang="en-GB" sz="2800" dirty="0" smtClean="0"/>
          </a:p>
          <a:p>
            <a:pPr algn="ctr"/>
            <a:endParaRPr lang="en-GB" sz="2800" dirty="0"/>
          </a:p>
          <a:p>
            <a:pPr algn="ctr"/>
            <a:endParaRPr lang="en-GB" sz="2800" dirty="0" smtClean="0"/>
          </a:p>
          <a:p>
            <a:pPr algn="ctr"/>
            <a:endParaRPr lang="en-GB" sz="2800" dirty="0"/>
          </a:p>
          <a:p>
            <a:pPr algn="ctr"/>
            <a:endParaRPr lang="en-GB" sz="2800" dirty="0" smtClean="0"/>
          </a:p>
          <a:p>
            <a:pPr algn="ctr"/>
            <a:r>
              <a:rPr lang="en-GB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i</a:t>
            </a:r>
            <a:r>
              <a:rPr lang="en-GB" sz="2800" b="1" u="sng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d</a:t>
            </a:r>
            <a:r>
              <a:rPr lang="en-GB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hab</a:t>
            </a:r>
            <a:r>
              <a:rPr lang="en-GB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 3alaa </a:t>
            </a:r>
            <a:r>
              <a:rPr lang="en-GB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Tuul</a:t>
            </a:r>
            <a:r>
              <a:rPr lang="en-GB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, </a:t>
            </a:r>
            <a:r>
              <a:rPr lang="en-GB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khu</a:t>
            </a:r>
            <a:r>
              <a:rPr lang="en-GB" sz="2800" b="1" u="sng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d</a:t>
            </a:r>
            <a:r>
              <a:rPr lang="en-GB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GB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thaalith</a:t>
            </a:r>
            <a:r>
              <a:rPr lang="en-GB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 shaari3  3alaa (a)</a:t>
            </a:r>
            <a:r>
              <a:rPr lang="en-GB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lyasaar</a:t>
            </a:r>
            <a:r>
              <a:rPr lang="en-GB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. </a:t>
            </a:r>
            <a:r>
              <a:rPr lang="en-GB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almatHaf</a:t>
            </a:r>
            <a:r>
              <a:rPr lang="en-GB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GB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amaama</a:t>
            </a:r>
            <a:r>
              <a:rPr lang="en-GB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GB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funduq</a:t>
            </a:r>
            <a:r>
              <a:rPr lang="en-GB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GB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shiratun</a:t>
            </a:r>
            <a:endParaRPr lang="en-GB" sz="2800" b="1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  <a:p>
            <a:pPr algn="ctr"/>
            <a:endParaRPr lang="en-GB" sz="2800" dirty="0" smtClean="0"/>
          </a:p>
          <a:p>
            <a:pPr algn="ctr"/>
            <a:r>
              <a:rPr lang="en-GB" sz="2800" b="1" i="1" dirty="0" smtClean="0">
                <a:solidFill>
                  <a:schemeClr val="tx1"/>
                </a:solidFill>
              </a:rPr>
              <a:t>Go straight on, take the third street on the left. The museum is in front of Sheraton hotel.</a:t>
            </a:r>
          </a:p>
          <a:p>
            <a:pPr algn="ctr"/>
            <a:endParaRPr lang="en-GB" sz="2800" dirty="0"/>
          </a:p>
          <a:p>
            <a:pPr algn="ctr"/>
            <a:endParaRPr lang="en-GB" sz="2800" dirty="0" smtClean="0"/>
          </a:p>
          <a:p>
            <a:pPr algn="ctr"/>
            <a:endParaRPr lang="en-GB" sz="2800" dirty="0"/>
          </a:p>
          <a:p>
            <a:pPr algn="ctr"/>
            <a:endParaRPr lang="en-GB" sz="2800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99620" y="2276872"/>
            <a:ext cx="609600" cy="609600"/>
          </a:xfrm>
          <a:prstGeom prst="rect">
            <a:avLst/>
          </a:prstGeom>
        </p:spPr>
      </p:pic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09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-10942" y="13645"/>
            <a:ext cx="9154941" cy="701730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332656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  <a:latin typeface="Comic Sans MS" pitchFamily="66" charset="0"/>
              </a:rPr>
              <a:t>How would you ask  for and give the following directions? </a:t>
            </a:r>
            <a:endParaRPr lang="en-GB" sz="2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700808"/>
            <a:ext cx="87849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1- Salam hotel: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    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</a:t>
            </a:r>
            <a:r>
              <a:rPr lang="en-GB" dirty="0" smtClean="0"/>
              <a:t>  </a:t>
            </a:r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take the 2</a:t>
            </a:r>
            <a:r>
              <a:rPr lang="en-GB" sz="2400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nd</a:t>
            </a:r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street </a:t>
            </a:r>
            <a:r>
              <a:rPr lang="en-GB" dirty="0" smtClean="0"/>
              <a:t>	        </a:t>
            </a:r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the Salam hotel is next to the  theatre.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2- Church: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Take  the 1</a:t>
            </a:r>
            <a:r>
              <a:rPr lang="en-GB" sz="2400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st</a:t>
            </a:r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street                    ,</a:t>
            </a:r>
            <a:r>
              <a:rPr lang="en-GB" dirty="0" smtClean="0"/>
              <a:t>      </a:t>
            </a:r>
            <a:r>
              <a:rPr lang="en-GB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at the traffic lights, the church is in the city centre   </a:t>
            </a:r>
            <a:endParaRPr lang="en-GB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67544" y="2158166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03848" y="2950254"/>
            <a:ext cx="89871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634742" y="5661248"/>
            <a:ext cx="113821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094715" y="4869160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12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-10942" y="13645"/>
            <a:ext cx="9154941" cy="701730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18864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1719389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05931" y="-134526"/>
            <a:ext cx="64164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FFC000"/>
                </a:solidFill>
                <a:latin typeface="Comic Sans MS" pitchFamily="66" charset="0"/>
              </a:rPr>
              <a:t>Listening </a:t>
            </a:r>
            <a:endParaRPr lang="en-GB" sz="60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834019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solidFill>
                  <a:srgbClr val="FFFF00"/>
                </a:solidFill>
              </a:rPr>
              <a:t>Listen to each audio and decide which place and directions are given. The star is the starting point</a:t>
            </a:r>
            <a:endParaRPr lang="en-GB" sz="2400" i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1844824"/>
            <a:ext cx="885698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>
                <a:solidFill>
                  <a:srgbClr val="00B0F0"/>
                </a:solidFill>
              </a:rPr>
              <a:t>Exampl</a:t>
            </a:r>
            <a:r>
              <a:rPr lang="en-GB" sz="2000" i="1" dirty="0" smtClean="0">
                <a:solidFill>
                  <a:srgbClr val="00B0F0"/>
                </a:solidFill>
              </a:rPr>
              <a:t>e</a:t>
            </a:r>
            <a:r>
              <a:rPr lang="en-GB" sz="2000" dirty="0" smtClean="0">
                <a:solidFill>
                  <a:srgbClr val="00B0F0"/>
                </a:solidFill>
              </a:rPr>
              <a:t>: </a:t>
            </a:r>
          </a:p>
          <a:p>
            <a:endParaRPr lang="en-GB" dirty="0"/>
          </a:p>
          <a:p>
            <a:r>
              <a:rPr lang="en-GB" dirty="0" smtClean="0"/>
              <a:t>Place : </a:t>
            </a:r>
            <a:r>
              <a:rPr lang="en-GB" sz="2400" b="1" dirty="0" smtClean="0">
                <a:solidFill>
                  <a:schemeClr val="accent6"/>
                </a:solidFill>
              </a:rPr>
              <a:t>museum</a:t>
            </a:r>
            <a:r>
              <a:rPr lang="en-GB" dirty="0" smtClean="0">
                <a:solidFill>
                  <a:schemeClr val="accent6"/>
                </a:solidFill>
              </a:rPr>
              <a:t> </a:t>
            </a:r>
            <a:r>
              <a:rPr lang="en-GB" dirty="0" smtClean="0"/>
              <a:t>				   	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b="1" i="1" dirty="0" smtClean="0">
                <a:solidFill>
                  <a:srgbClr val="FFC000"/>
                </a:solidFill>
              </a:rPr>
              <a:t>Place 1 			place 2		     	place 3         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635896" y="2487813"/>
            <a:ext cx="0" cy="29311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403817" y="2564904"/>
            <a:ext cx="0" cy="43204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387762" y="1844824"/>
            <a:ext cx="0" cy="43204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403648" y="3717032"/>
            <a:ext cx="0" cy="43204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874871" y="2560712"/>
            <a:ext cx="0" cy="43204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852213" y="1844824"/>
            <a:ext cx="0" cy="43204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635896" y="2480529"/>
            <a:ext cx="70533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400315" y="4414758"/>
            <a:ext cx="0" cy="43204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387466" y="5168258"/>
            <a:ext cx="0" cy="43204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005931" y="3717032"/>
            <a:ext cx="0" cy="43204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985894" y="4414758"/>
            <a:ext cx="0" cy="43204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964367" y="5168258"/>
            <a:ext cx="0" cy="43204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987017" y="3713762"/>
            <a:ext cx="0" cy="43204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526213" y="3717032"/>
            <a:ext cx="0" cy="43204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592749" y="6486694"/>
            <a:ext cx="0" cy="43204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592749" y="5831338"/>
            <a:ext cx="0" cy="43204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994746" y="5831338"/>
            <a:ext cx="0" cy="43204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580457" y="5128748"/>
            <a:ext cx="0" cy="43204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988563" y="5078466"/>
            <a:ext cx="0" cy="43204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592749" y="5056196"/>
            <a:ext cx="0" cy="43204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999441" y="6453336"/>
            <a:ext cx="0" cy="43204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562477" y="4364926"/>
            <a:ext cx="0" cy="43204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979711" y="5849594"/>
            <a:ext cx="0" cy="43204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1387466" y="5831338"/>
            <a:ext cx="0" cy="43204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1969061" y="6453336"/>
            <a:ext cx="0" cy="43204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384133" y="6486694"/>
            <a:ext cx="0" cy="43204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7561965" y="6486694"/>
            <a:ext cx="0" cy="43204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948264" y="6486694"/>
            <a:ext cx="0" cy="43204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7574810" y="5849594"/>
            <a:ext cx="0" cy="43204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6948264" y="5813175"/>
            <a:ext cx="0" cy="43204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3994746" y="4364926"/>
            <a:ext cx="0" cy="43204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6948264" y="5132249"/>
            <a:ext cx="0" cy="43204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7574810" y="4463543"/>
            <a:ext cx="0" cy="43204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954447" y="4449688"/>
            <a:ext cx="0" cy="43204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596336" y="3693337"/>
            <a:ext cx="0" cy="43204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6948264" y="3693337"/>
            <a:ext cx="0" cy="43204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5" name="5-Point Star 54"/>
          <p:cNvSpPr/>
          <p:nvPr/>
        </p:nvSpPr>
        <p:spPr>
          <a:xfrm>
            <a:off x="3491879" y="2992760"/>
            <a:ext cx="360333" cy="292224"/>
          </a:xfrm>
          <a:prstGeom prst="star5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5-Point Star 55"/>
          <p:cNvSpPr/>
          <p:nvPr/>
        </p:nvSpPr>
        <p:spPr>
          <a:xfrm>
            <a:off x="7174219" y="6669360"/>
            <a:ext cx="180166" cy="140002"/>
          </a:xfrm>
          <a:prstGeom prst="star5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5-Point Star 56"/>
          <p:cNvSpPr/>
          <p:nvPr/>
        </p:nvSpPr>
        <p:spPr>
          <a:xfrm>
            <a:off x="4208208" y="6612868"/>
            <a:ext cx="184218" cy="179700"/>
          </a:xfrm>
          <a:prstGeom prst="star5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5-Point Star 57"/>
          <p:cNvSpPr/>
          <p:nvPr/>
        </p:nvSpPr>
        <p:spPr>
          <a:xfrm>
            <a:off x="1598856" y="6666305"/>
            <a:ext cx="180167" cy="146112"/>
          </a:xfrm>
          <a:prstGeom prst="star5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2385" y="4374767"/>
            <a:ext cx="609600" cy="6096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82962" y="4374767"/>
            <a:ext cx="609600" cy="6096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6136" y="4449688"/>
            <a:ext cx="609600" cy="609600"/>
          </a:xfrm>
          <a:prstGeom prst="rect">
            <a:avLst/>
          </a:prstGeom>
        </p:spPr>
      </p:pic>
      <p:sp>
        <p:nvSpPr>
          <p:cNvPr id="5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74300" y="6549128"/>
            <a:ext cx="2895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4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04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47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-10942" y="13645"/>
            <a:ext cx="9154941" cy="701730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04664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31540" y="13645"/>
            <a:ext cx="8208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solidFill>
                  <a:srgbClr val="FFC000"/>
                </a:solidFill>
                <a:latin typeface="Comic Sans MS" pitchFamily="66" charset="0"/>
              </a:rPr>
              <a:t>Lesson Objectives </a:t>
            </a:r>
            <a:endParaRPr lang="en-GB" sz="66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194" y="1709741"/>
            <a:ext cx="828092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accent6"/>
                </a:solidFill>
                <a:latin typeface="Comic Sans MS" pitchFamily="66" charset="0"/>
              </a:rPr>
              <a:t>In this lesson we will learn:</a:t>
            </a:r>
          </a:p>
          <a:p>
            <a:endParaRPr lang="en-GB" sz="3200" b="1" dirty="0" smtClean="0">
              <a:solidFill>
                <a:schemeClr val="accent6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3200" b="1" dirty="0" smtClean="0">
                <a:solidFill>
                  <a:schemeClr val="accent6"/>
                </a:solidFill>
                <a:latin typeface="Comic Sans MS" pitchFamily="66" charset="0"/>
              </a:rPr>
              <a:t>Prepositions  </a:t>
            </a:r>
          </a:p>
          <a:p>
            <a:endParaRPr lang="en-GB" sz="3200" b="1" dirty="0">
              <a:solidFill>
                <a:schemeClr val="accent6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3200" b="1" dirty="0" smtClean="0">
                <a:solidFill>
                  <a:schemeClr val="accent6"/>
                </a:solidFill>
                <a:latin typeface="Comic Sans MS" pitchFamily="66" charset="0"/>
              </a:rPr>
              <a:t>Ordinal numbers  </a:t>
            </a:r>
          </a:p>
          <a:p>
            <a:endParaRPr lang="en-GB" sz="3200" b="1" dirty="0">
              <a:solidFill>
                <a:schemeClr val="accent6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3200" b="1" dirty="0" smtClean="0">
                <a:solidFill>
                  <a:schemeClr val="accent6"/>
                </a:solidFill>
                <a:latin typeface="Comic Sans MS" pitchFamily="66" charset="0"/>
              </a:rPr>
              <a:t>How to give and ask for directions </a:t>
            </a:r>
            <a:endParaRPr lang="en-GB" sz="3200" b="1" dirty="0" smtClean="0">
              <a:solidFill>
                <a:srgbClr val="CC0066"/>
              </a:solidFill>
              <a:latin typeface="Comic Sans MS" pitchFamily="66" charset="0"/>
            </a:endParaRPr>
          </a:p>
          <a:p>
            <a:endParaRPr lang="en-GB" b="1" dirty="0">
              <a:solidFill>
                <a:srgbClr val="FF00F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b="1" dirty="0" smtClean="0">
              <a:solidFill>
                <a:srgbClr val="FF00F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b="1" dirty="0">
              <a:solidFill>
                <a:srgbClr val="FF00FF"/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6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-10942" y="13645"/>
            <a:ext cx="9154941" cy="701730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3645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FFC000"/>
                </a:solidFill>
                <a:latin typeface="Comic Sans MS" pitchFamily="66" charset="0"/>
              </a:rPr>
              <a:t>Recap:    Places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121641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54807"/>
            <a:ext cx="1754989" cy="132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474" y="1654807"/>
            <a:ext cx="1909700" cy="132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://upload.wikimedia.org/wikipedia/commons/e/e0/Dubai-Gold-Souq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202" y="1745011"/>
            <a:ext cx="1768943" cy="117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5" y="3871788"/>
            <a:ext cx="1716417" cy="113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71787"/>
            <a:ext cx="1512168" cy="113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87" y="3871786"/>
            <a:ext cx="1568121" cy="113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309" y="3871788"/>
            <a:ext cx="1651836" cy="113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79512" y="3274399"/>
            <a:ext cx="1716417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00190" y="3274399"/>
            <a:ext cx="1716417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82593" y="3284984"/>
            <a:ext cx="1716417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79512" y="5229200"/>
            <a:ext cx="1716417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411760" y="5229200"/>
            <a:ext cx="151216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29187" y="5229200"/>
            <a:ext cx="1716417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952309" y="5229200"/>
            <a:ext cx="1716417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2591" y="5657671"/>
            <a:ext cx="92876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GB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Hadiiqa</a:t>
            </a:r>
            <a:r>
              <a:rPr lang="en-GB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  </a:t>
            </a:r>
            <a:r>
              <a:rPr lang="en-GB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- </a:t>
            </a:r>
            <a:r>
              <a:rPr lang="en-GB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matHaf</a:t>
            </a:r>
            <a:r>
              <a:rPr lang="en-GB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 - </a:t>
            </a:r>
            <a:r>
              <a:rPr lang="en-GB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suuq</a:t>
            </a:r>
            <a:r>
              <a:rPr lang="en-GB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 - </a:t>
            </a:r>
            <a:r>
              <a:rPr lang="en-GB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masbaH</a:t>
            </a:r>
            <a:r>
              <a:rPr lang="en-GB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- </a:t>
            </a:r>
            <a:r>
              <a:rPr lang="en-GB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funduq</a:t>
            </a:r>
            <a:r>
              <a:rPr lang="en-GB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-  </a:t>
            </a:r>
            <a:r>
              <a:rPr lang="en-GB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maHaTTatu</a:t>
            </a:r>
            <a:r>
              <a:rPr lang="en-GB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GB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(</a:t>
            </a:r>
            <a:r>
              <a:rPr lang="en-GB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a)</a:t>
            </a:r>
            <a:r>
              <a:rPr lang="en-GB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lqiTaar</a:t>
            </a:r>
            <a:r>
              <a:rPr lang="en-GB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 - </a:t>
            </a:r>
          </a:p>
          <a:p>
            <a:endParaRPr lang="en-GB" sz="2400" b="1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r>
              <a:rPr lang="en-GB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masraH</a:t>
            </a:r>
            <a:r>
              <a:rPr lang="en-GB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 </a:t>
            </a:r>
            <a:endParaRPr lang="en-GB" sz="2400" b="1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5773" y="860031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Put the right word under the right image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36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-10942" y="13645"/>
            <a:ext cx="9154941" cy="701730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1"/>
            <a:ext cx="172819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41"/>
            <a:ext cx="1767817" cy="104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634" y="176243"/>
            <a:ext cx="1660252" cy="117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23635"/>
            <a:ext cx="1661839" cy="1126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62" y="3358870"/>
            <a:ext cx="1728192" cy="9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608" y="3306867"/>
            <a:ext cx="1661839" cy="103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056" y="3332868"/>
            <a:ext cx="1735560" cy="98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7" name="Straight Connector 36"/>
          <p:cNvCxnSpPr/>
          <p:nvPr/>
        </p:nvCxnSpPr>
        <p:spPr>
          <a:xfrm>
            <a:off x="14201" y="1772816"/>
            <a:ext cx="1728192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275127" y="4653136"/>
            <a:ext cx="1728192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735608" y="4653136"/>
            <a:ext cx="1728192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33725" y="4653136"/>
            <a:ext cx="1728192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241951" y="1733034"/>
            <a:ext cx="1728192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945694" y="1733034"/>
            <a:ext cx="1728192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339752" y="1752925"/>
            <a:ext cx="1728192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33725" y="5301208"/>
            <a:ext cx="8836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GB" sz="24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maTaar</a:t>
            </a:r>
            <a:r>
              <a:rPr lang="en-GB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GB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- maT3am -  </a:t>
            </a:r>
            <a:r>
              <a:rPr lang="en-GB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manzil</a:t>
            </a:r>
            <a:r>
              <a:rPr lang="en-GB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/</a:t>
            </a:r>
            <a:r>
              <a:rPr lang="en-GB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bayt</a:t>
            </a:r>
            <a:r>
              <a:rPr lang="en-GB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-  </a:t>
            </a:r>
            <a:r>
              <a:rPr lang="en-GB" sz="24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markazu</a:t>
            </a:r>
            <a:r>
              <a:rPr lang="en-GB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(</a:t>
            </a:r>
            <a:r>
              <a:rPr lang="en-GB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a)</a:t>
            </a:r>
            <a:r>
              <a:rPr lang="en-GB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lmadiina</a:t>
            </a:r>
            <a:r>
              <a:rPr lang="en-GB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- jaami3a  - masjid  - </a:t>
            </a:r>
            <a:r>
              <a:rPr lang="en-GB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kaniisa</a:t>
            </a:r>
            <a:r>
              <a:rPr lang="en-GB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  </a:t>
            </a:r>
            <a:endParaRPr lang="en-GB" sz="2400" b="1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endParaRPr lang="en-GB" sz="2400" b="1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1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-10942" y="13645"/>
            <a:ext cx="9154941" cy="701730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 smtClean="0">
              <a:solidFill>
                <a:srgbClr val="FFC000"/>
              </a:solidFill>
            </a:endParaRPr>
          </a:p>
          <a:p>
            <a:endParaRPr lang="en-GB" dirty="0">
              <a:solidFill>
                <a:srgbClr val="FFC000"/>
              </a:solidFill>
            </a:endParaRPr>
          </a:p>
          <a:p>
            <a:endParaRPr lang="en-GB" dirty="0" smtClean="0">
              <a:solidFill>
                <a:srgbClr val="FFC000"/>
              </a:solidFill>
            </a:endParaRPr>
          </a:p>
          <a:p>
            <a:endParaRPr lang="en-GB" dirty="0">
              <a:solidFill>
                <a:srgbClr val="FFC000"/>
              </a:solidFill>
            </a:endParaRPr>
          </a:p>
          <a:p>
            <a:endParaRPr lang="en-GB" dirty="0" smtClean="0">
              <a:solidFill>
                <a:srgbClr val="FFC000"/>
              </a:solidFill>
            </a:endParaRPr>
          </a:p>
          <a:p>
            <a:endParaRPr lang="en-GB" dirty="0">
              <a:solidFill>
                <a:srgbClr val="FFC000"/>
              </a:solidFill>
            </a:endParaRPr>
          </a:p>
          <a:p>
            <a:endParaRPr lang="en-GB" dirty="0" smtClean="0">
              <a:solidFill>
                <a:srgbClr val="FFC000"/>
              </a:solidFill>
            </a:endParaRPr>
          </a:p>
          <a:p>
            <a:endParaRPr lang="en-GB" dirty="0">
              <a:solidFill>
                <a:srgbClr val="FFC000"/>
              </a:solidFill>
            </a:endParaRPr>
          </a:p>
          <a:p>
            <a:endParaRPr lang="en-GB" dirty="0" smtClean="0">
              <a:solidFill>
                <a:srgbClr val="FFC000"/>
              </a:solidFill>
            </a:endParaRPr>
          </a:p>
          <a:p>
            <a:endParaRPr lang="en-GB" dirty="0">
              <a:solidFill>
                <a:srgbClr val="FFC000"/>
              </a:solidFill>
            </a:endParaRPr>
          </a:p>
          <a:p>
            <a:endParaRPr lang="en-GB" dirty="0" smtClean="0">
              <a:solidFill>
                <a:srgbClr val="FFC000"/>
              </a:solidFill>
            </a:endParaRPr>
          </a:p>
          <a:p>
            <a:endParaRPr lang="en-GB" dirty="0">
              <a:solidFill>
                <a:srgbClr val="FFC000"/>
              </a:solidFill>
            </a:endParaRPr>
          </a:p>
          <a:p>
            <a:endParaRPr lang="en-GB" dirty="0" smtClean="0">
              <a:solidFill>
                <a:srgbClr val="FFC000"/>
              </a:solidFill>
            </a:endParaRPr>
          </a:p>
          <a:p>
            <a:endParaRPr lang="en-GB" dirty="0">
              <a:solidFill>
                <a:srgbClr val="FFC000"/>
              </a:solidFill>
            </a:endParaRPr>
          </a:p>
          <a:p>
            <a:endParaRPr lang="en-GB" dirty="0" smtClean="0">
              <a:solidFill>
                <a:srgbClr val="FFC000"/>
              </a:solidFill>
            </a:endParaRPr>
          </a:p>
          <a:p>
            <a:endParaRPr lang="en-GB" dirty="0">
              <a:solidFill>
                <a:srgbClr val="FFC000"/>
              </a:solidFill>
            </a:endParaRPr>
          </a:p>
          <a:p>
            <a:endParaRPr lang="en-GB" dirty="0" smtClean="0">
              <a:solidFill>
                <a:srgbClr val="FFC000"/>
              </a:solidFill>
            </a:endParaRPr>
          </a:p>
          <a:p>
            <a:endParaRPr lang="en-GB" dirty="0">
              <a:solidFill>
                <a:srgbClr val="FFC000"/>
              </a:solidFill>
            </a:endParaRPr>
          </a:p>
          <a:p>
            <a:endParaRPr lang="en-GB" dirty="0" smtClean="0">
              <a:solidFill>
                <a:srgbClr val="FFC000"/>
              </a:solidFill>
            </a:endParaRPr>
          </a:p>
          <a:p>
            <a:endParaRPr lang="en-GB" dirty="0">
              <a:solidFill>
                <a:srgbClr val="FFC000"/>
              </a:solidFill>
            </a:endParaRPr>
          </a:p>
          <a:p>
            <a:endParaRPr lang="en-GB" dirty="0" smtClean="0">
              <a:solidFill>
                <a:srgbClr val="FFC000"/>
              </a:solidFill>
            </a:endParaRPr>
          </a:p>
          <a:p>
            <a:endParaRPr lang="en-GB" dirty="0">
              <a:solidFill>
                <a:srgbClr val="FFC000"/>
              </a:solidFill>
            </a:endParaRPr>
          </a:p>
          <a:p>
            <a:endParaRPr lang="en-GB" dirty="0">
              <a:solidFill>
                <a:srgbClr val="FFC000"/>
              </a:solidFill>
            </a:endParaRPr>
          </a:p>
          <a:p>
            <a:endParaRPr lang="en-GB" dirty="0" smtClean="0">
              <a:solidFill>
                <a:srgbClr val="FFC000"/>
              </a:solidFill>
            </a:endParaRPr>
          </a:p>
          <a:p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5297" y="-22270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FFC000"/>
                </a:solidFill>
                <a:latin typeface="Comic Sans MS" pitchFamily="66" charset="0"/>
              </a:rPr>
              <a:t>Prepositions </a:t>
            </a:r>
            <a:endParaRPr lang="en-GB" sz="60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8" name="Can 7"/>
          <p:cNvSpPr/>
          <p:nvPr/>
        </p:nvSpPr>
        <p:spPr>
          <a:xfrm>
            <a:off x="251520" y="1628800"/>
            <a:ext cx="1080120" cy="1296144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519184" y="1128994"/>
            <a:ext cx="504056" cy="712529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1881" y="3029807"/>
            <a:ext cx="20882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عَلَى</a:t>
            </a:r>
            <a:r>
              <a:rPr lang="en-GB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en-GB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3alaa</a:t>
            </a:r>
          </a:p>
          <a:p>
            <a:r>
              <a:rPr lang="en-GB" sz="2400" b="1" dirty="0" smtClean="0">
                <a:latin typeface="+mj-lt"/>
                <a:ea typeface="Tahoma" pitchFamily="34" charset="0"/>
                <a:cs typeface="Tahoma" pitchFamily="34" charset="0"/>
              </a:rPr>
              <a:t>On </a:t>
            </a:r>
            <a:endParaRPr lang="en-GB" sz="2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Can 10"/>
          <p:cNvSpPr/>
          <p:nvPr/>
        </p:nvSpPr>
        <p:spPr>
          <a:xfrm>
            <a:off x="3635896" y="1619672"/>
            <a:ext cx="1080120" cy="1296144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5-Point Star 12"/>
          <p:cNvSpPr/>
          <p:nvPr/>
        </p:nvSpPr>
        <p:spPr>
          <a:xfrm>
            <a:off x="8054248" y="5359691"/>
            <a:ext cx="504056" cy="712529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14" name="5-Point Star 13"/>
          <p:cNvSpPr/>
          <p:nvPr/>
        </p:nvSpPr>
        <p:spPr>
          <a:xfrm>
            <a:off x="4263689" y="3700443"/>
            <a:ext cx="504056" cy="712529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15" name="5-Point Star 14"/>
          <p:cNvSpPr/>
          <p:nvPr/>
        </p:nvSpPr>
        <p:spPr>
          <a:xfrm flipH="1">
            <a:off x="375168" y="4916738"/>
            <a:ext cx="144016" cy="712529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16" name="5-Point Star 15"/>
          <p:cNvSpPr/>
          <p:nvPr/>
        </p:nvSpPr>
        <p:spPr>
          <a:xfrm>
            <a:off x="6948264" y="1794785"/>
            <a:ext cx="504056" cy="712529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17" name="5-Point Star 16"/>
          <p:cNvSpPr/>
          <p:nvPr/>
        </p:nvSpPr>
        <p:spPr>
          <a:xfrm>
            <a:off x="3923928" y="1920607"/>
            <a:ext cx="504056" cy="712529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19" name="Can 18"/>
          <p:cNvSpPr/>
          <p:nvPr/>
        </p:nvSpPr>
        <p:spPr>
          <a:xfrm>
            <a:off x="7641971" y="1502978"/>
            <a:ext cx="1080120" cy="1296144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an 19"/>
          <p:cNvSpPr/>
          <p:nvPr/>
        </p:nvSpPr>
        <p:spPr>
          <a:xfrm>
            <a:off x="1023240" y="4602127"/>
            <a:ext cx="987833" cy="1296144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an 23"/>
          <p:cNvSpPr/>
          <p:nvPr/>
        </p:nvSpPr>
        <p:spPr>
          <a:xfrm>
            <a:off x="7733990" y="3976859"/>
            <a:ext cx="1080120" cy="1296144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Can 24"/>
          <p:cNvSpPr/>
          <p:nvPr/>
        </p:nvSpPr>
        <p:spPr>
          <a:xfrm>
            <a:off x="4031940" y="4602127"/>
            <a:ext cx="1080120" cy="1296144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635896" y="2924944"/>
            <a:ext cx="28083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فِي</a:t>
            </a:r>
            <a:r>
              <a:rPr lang="en-GB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en-GB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fii</a:t>
            </a:r>
            <a:endParaRPr lang="en-GB" sz="28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r>
              <a:rPr lang="en-GB" sz="2400" b="1" dirty="0" smtClean="0">
                <a:latin typeface="+mj-lt"/>
                <a:ea typeface="Tahoma" pitchFamily="34" charset="0"/>
                <a:cs typeface="Tahoma" pitchFamily="34" charset="0"/>
              </a:rPr>
              <a:t>In </a:t>
            </a:r>
            <a:endParaRPr lang="en-GB" sz="2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89607" y="2775843"/>
            <a:ext cx="25821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بِجَانِب</a:t>
            </a:r>
            <a:r>
              <a:rPr lang="en-GB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en-GB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bijaanib</a:t>
            </a:r>
            <a:endParaRPr lang="en-GB" sz="28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r>
              <a:rPr lang="en-GB" sz="2400" b="1" dirty="0" smtClean="0">
                <a:latin typeface="+mj-lt"/>
                <a:ea typeface="Tahoma" pitchFamily="34" charset="0"/>
                <a:cs typeface="Tahoma" pitchFamily="34" charset="0"/>
              </a:rPr>
              <a:t>Next to</a:t>
            </a:r>
            <a:endParaRPr lang="en-GB" sz="2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1520" y="5965448"/>
            <a:ext cx="33843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أَمَامَ</a:t>
            </a:r>
            <a:r>
              <a:rPr lang="en-GB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en-GB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amaam</a:t>
            </a:r>
            <a:endParaRPr lang="en-GB" sz="28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r>
              <a:rPr lang="en-GB" sz="2400" b="1" dirty="0" smtClean="0">
                <a:latin typeface="+mj-lt"/>
                <a:ea typeface="Tahoma" pitchFamily="34" charset="0"/>
                <a:cs typeface="Tahoma" pitchFamily="34" charset="0"/>
              </a:rPr>
              <a:t>In front of </a:t>
            </a:r>
            <a:endParaRPr lang="en-GB" sz="2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77533" y="5965448"/>
            <a:ext cx="24482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فَوْقَ</a:t>
            </a:r>
            <a:r>
              <a:rPr lang="en-GB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en-GB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fawq</a:t>
            </a:r>
            <a:endParaRPr lang="en-GB" sz="28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r>
              <a:rPr lang="en-GB" sz="2400" b="1" dirty="0" smtClean="0">
                <a:latin typeface="+mj-lt"/>
                <a:ea typeface="Tahoma" pitchFamily="34" charset="0"/>
                <a:cs typeface="Tahoma" pitchFamily="34" charset="0"/>
              </a:rPr>
              <a:t>Above </a:t>
            </a:r>
            <a:endParaRPr lang="en-GB" sz="2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73919" y="5990227"/>
            <a:ext cx="20162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تَحْتَ</a:t>
            </a:r>
            <a:r>
              <a:rPr lang="en-GB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= </a:t>
            </a:r>
            <a:r>
              <a:rPr lang="en-GB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taHt</a:t>
            </a:r>
            <a:endParaRPr lang="en-GB" sz="28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r>
              <a:rPr lang="en-GB" sz="2400" b="1" dirty="0" smtClean="0">
                <a:latin typeface="+mj-lt"/>
                <a:ea typeface="Tahoma" pitchFamily="34" charset="0"/>
                <a:cs typeface="Tahoma" pitchFamily="34" charset="0"/>
              </a:rPr>
              <a:t>Under </a:t>
            </a:r>
            <a:endParaRPr lang="en-GB" sz="2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71197" y="3371220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841003" y="2924944"/>
            <a:ext cx="496224" cy="496224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182030" y="3226684"/>
            <a:ext cx="481817" cy="481817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411760" y="6046292"/>
            <a:ext cx="500671" cy="500671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508104" y="6072220"/>
            <a:ext cx="448816" cy="448816"/>
          </a:xfrm>
          <a:prstGeom prst="rect">
            <a:avLst/>
          </a:prstGeom>
        </p:spPr>
      </p:pic>
      <p:pic>
        <p:nvPicPr>
          <p:cNvPr id="31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270874" y="6417048"/>
            <a:ext cx="451217" cy="451217"/>
          </a:xfrm>
          <a:prstGeom prst="rect">
            <a:avLst/>
          </a:prstGeom>
        </p:spPr>
      </p:pic>
      <p:sp>
        <p:nvSpPr>
          <p:cNvPr id="3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27984" y="6642656"/>
            <a:ext cx="2895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8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5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4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95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62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-10942" y="13645"/>
            <a:ext cx="9154941" cy="701730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67513" y="1772816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أَيْنَ يُوجَدُ ...؟</a:t>
            </a:r>
            <a:r>
              <a:rPr lang="en-GB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en-GB" sz="32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ayna</a:t>
            </a:r>
            <a:r>
              <a:rPr lang="en-GB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GB" sz="32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yuujadu</a:t>
            </a:r>
            <a:r>
              <a:rPr lang="en-GB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…?</a:t>
            </a:r>
            <a:r>
              <a:rPr lang="en-GB" sz="3200" dirty="0" smtClean="0">
                <a:latin typeface="+mj-lt"/>
                <a:ea typeface="Tahoma" pitchFamily="34" charset="0"/>
                <a:cs typeface="Tahoma" pitchFamily="34" charset="0"/>
              </a:rPr>
              <a:t> = </a:t>
            </a:r>
            <a:r>
              <a:rPr lang="en-GB" sz="3200" b="1" dirty="0" smtClean="0">
                <a:latin typeface="+mj-lt"/>
                <a:ea typeface="Tahoma" pitchFamily="34" charset="0"/>
                <a:cs typeface="Tahoma" pitchFamily="34" charset="0"/>
              </a:rPr>
              <a:t>Where is…? (masculine)</a:t>
            </a:r>
          </a:p>
          <a:p>
            <a:endParaRPr lang="ar-MA" sz="3200" b="1" dirty="0" smtClean="0">
              <a:latin typeface="+mj-lt"/>
              <a:ea typeface="Tahoma" pitchFamily="34" charset="0"/>
              <a:cs typeface="Tahoma" pitchFamily="34" charset="0"/>
            </a:endParaRPr>
          </a:p>
          <a:p>
            <a:endParaRPr lang="ar-MA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ar-MA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أَيْنَ تُوجَدُ...؟</a:t>
            </a:r>
            <a:r>
              <a:rPr lang="en-GB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en-GB" sz="32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ayna</a:t>
            </a:r>
            <a:r>
              <a:rPr lang="en-GB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GB" sz="32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tuujadu</a:t>
            </a:r>
            <a:r>
              <a:rPr lang="en-GB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…? </a:t>
            </a:r>
            <a:r>
              <a:rPr lang="en-GB" sz="3200" dirty="0" smtClean="0">
                <a:latin typeface="+mj-lt"/>
                <a:ea typeface="Tahoma" pitchFamily="34" charset="0"/>
                <a:cs typeface="Tahoma" pitchFamily="34" charset="0"/>
              </a:rPr>
              <a:t>= </a:t>
            </a:r>
            <a:r>
              <a:rPr lang="en-GB" sz="3200" b="1" dirty="0" smtClean="0">
                <a:latin typeface="+mj-lt"/>
                <a:ea typeface="Tahoma" pitchFamily="34" charset="0"/>
                <a:cs typeface="Tahoma" pitchFamily="34" charset="0"/>
              </a:rPr>
              <a:t>Where is…? (feminine)</a:t>
            </a:r>
            <a:endParaRPr lang="en-GB" sz="32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27784" y="2204864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22984" y="4210204"/>
            <a:ext cx="609600" cy="609600"/>
          </a:xfrm>
          <a:prstGeom prst="rect">
            <a:avLst/>
          </a:prstGeom>
        </p:spPr>
      </p:pic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9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-10942" y="13645"/>
            <a:ext cx="9154941" cy="701730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93"/>
            <a:ext cx="1754989" cy="132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upload.wikimedia.org/wikipedia/commons/e/e0/Dubai-Gold-Souq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6793"/>
            <a:ext cx="1768943" cy="132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4077072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/>
          </a:p>
        </p:txBody>
      </p:sp>
      <p:sp>
        <p:nvSpPr>
          <p:cNvPr id="8" name="Oval Callout 7"/>
          <p:cNvSpPr/>
          <p:nvPr/>
        </p:nvSpPr>
        <p:spPr>
          <a:xfrm>
            <a:off x="4010630" y="226903"/>
            <a:ext cx="5240030" cy="2880320"/>
          </a:xfrm>
          <a:prstGeom prst="wedgeEllipseCallout">
            <a:avLst>
              <a:gd name="adj1" fmla="val -16472"/>
              <a:gd name="adj2" fmla="val 45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أَيْنَ يُوجَدُ السُّوق؟</a:t>
            </a:r>
            <a:r>
              <a:rPr lang="en-GB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</a:p>
          <a:p>
            <a:pPr algn="ctr"/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sz="28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ayna</a:t>
            </a:r>
            <a:r>
              <a:rPr lang="en-GB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28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yuujadu</a:t>
            </a:r>
            <a:r>
              <a:rPr lang="en-GB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(a)</a:t>
            </a:r>
            <a:r>
              <a:rPr lang="en-GB" sz="28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ssuuq</a:t>
            </a:r>
            <a:r>
              <a:rPr lang="en-GB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?</a:t>
            </a:r>
          </a:p>
          <a:p>
            <a:pPr algn="ctr"/>
            <a:endParaRPr lang="en-GB" dirty="0" smtClean="0">
              <a:solidFill>
                <a:schemeClr val="accent2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 </a:t>
            </a:r>
            <a:r>
              <a:rPr lang="en-GB" sz="2400" b="1" dirty="0">
                <a:solidFill>
                  <a:schemeClr val="tx1"/>
                </a:solidFill>
              </a:rPr>
              <a:t>W</a:t>
            </a:r>
            <a:r>
              <a:rPr lang="en-GB" sz="2400" b="1" dirty="0" smtClean="0">
                <a:solidFill>
                  <a:schemeClr val="tx1"/>
                </a:solidFill>
              </a:rPr>
              <a:t>here is the market?</a:t>
            </a:r>
          </a:p>
          <a:p>
            <a:pPr algn="ctr"/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9" name="Oval Callout 8"/>
          <p:cNvSpPr/>
          <p:nvPr/>
        </p:nvSpPr>
        <p:spPr>
          <a:xfrm>
            <a:off x="-236784" y="3140968"/>
            <a:ext cx="9606623" cy="3456384"/>
          </a:xfrm>
          <a:prstGeom prst="wedgeEllipseCallout">
            <a:avLst>
              <a:gd name="adj1" fmla="val -17092"/>
              <a:gd name="adj2" fmla="val 469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السُّوق يُوجَدُ بِجَانِب مَحَطَّة الْقِطَار </a:t>
            </a:r>
            <a:endParaRPr lang="en-GB" sz="2400" dirty="0" smtClean="0">
              <a:solidFill>
                <a:schemeClr val="accent2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GB" dirty="0" smtClean="0">
              <a:solidFill>
                <a:schemeClr val="accent2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28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assuuq</a:t>
            </a:r>
            <a:r>
              <a:rPr lang="en-GB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28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yuujadu</a:t>
            </a:r>
            <a:r>
              <a:rPr lang="en-GB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28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bijaanib</a:t>
            </a:r>
            <a:r>
              <a:rPr lang="en-GB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28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maHaTTat</a:t>
            </a:r>
            <a:r>
              <a:rPr lang="en-GB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28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alqiTaar</a:t>
            </a:r>
            <a:endParaRPr lang="en-GB" sz="2800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endParaRPr lang="en-GB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 </a:t>
            </a:r>
            <a:r>
              <a:rPr lang="en-GB" sz="2400" b="1" dirty="0">
                <a:solidFill>
                  <a:schemeClr val="tx1"/>
                </a:solidFill>
              </a:rPr>
              <a:t>T</a:t>
            </a:r>
            <a:r>
              <a:rPr lang="en-GB" sz="2400" b="1" dirty="0" smtClean="0">
                <a:solidFill>
                  <a:schemeClr val="tx1"/>
                </a:solidFill>
              </a:rPr>
              <a:t>he market is (found) in front of the train station</a:t>
            </a:r>
          </a:p>
          <a:p>
            <a:pPr algn="ctr"/>
            <a:endParaRPr lang="en-GB" dirty="0" smtClean="0">
              <a:solidFill>
                <a:schemeClr val="accent2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72000" y="761142"/>
            <a:ext cx="609600" cy="6096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5389" y="3713018"/>
            <a:ext cx="609600" cy="609600"/>
          </a:xfrm>
          <a:prstGeom prst="rect">
            <a:avLst/>
          </a:prstGeom>
        </p:spPr>
      </p:pic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88999"/>
            <a:ext cx="2895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26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9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0942" y="0"/>
            <a:ext cx="9154941" cy="701730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88640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FFC000"/>
                </a:solidFill>
                <a:latin typeface="Comic Sans MS" pitchFamily="66" charset="0"/>
              </a:rPr>
              <a:t>Ordinal numbers </a:t>
            </a:r>
            <a:endParaRPr lang="en-GB" sz="60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56792"/>
            <a:ext cx="9143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1</a:t>
            </a:r>
            <a:r>
              <a:rPr lang="en-GB" sz="5400" baseline="30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st</a:t>
            </a:r>
            <a:r>
              <a:rPr lang="en-GB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  </a:t>
            </a:r>
            <a:r>
              <a:rPr lang="en-GB" sz="5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2</a:t>
            </a:r>
            <a:r>
              <a:rPr lang="en-GB" sz="5400" baseline="30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nd</a:t>
            </a:r>
            <a:r>
              <a:rPr lang="en-GB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  </a:t>
            </a:r>
            <a:r>
              <a:rPr lang="en-GB" sz="5400" dirty="0" smtClean="0">
                <a:solidFill>
                  <a:srgbClr val="00B050"/>
                </a:solidFill>
                <a:latin typeface="Comic Sans MS" pitchFamily="66" charset="0"/>
              </a:rPr>
              <a:t>3</a:t>
            </a:r>
            <a:r>
              <a:rPr lang="en-GB" sz="5400" baseline="30000" dirty="0" smtClean="0">
                <a:solidFill>
                  <a:srgbClr val="00B050"/>
                </a:solidFill>
                <a:latin typeface="Comic Sans MS" pitchFamily="66" charset="0"/>
              </a:rPr>
              <a:t>rd</a:t>
            </a:r>
            <a:r>
              <a:rPr lang="en-GB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   </a:t>
            </a:r>
            <a:r>
              <a:rPr lang="en-GB" sz="5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4</a:t>
            </a:r>
            <a:r>
              <a:rPr lang="en-GB" sz="5400" baseline="30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th</a:t>
            </a:r>
            <a:r>
              <a:rPr lang="en-GB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  </a:t>
            </a:r>
            <a:r>
              <a:rPr lang="en-GB" sz="5400" dirty="0" smtClean="0">
                <a:solidFill>
                  <a:srgbClr val="FFFF00"/>
                </a:solidFill>
                <a:latin typeface="Comic Sans MS" pitchFamily="66" charset="0"/>
              </a:rPr>
              <a:t>5</a:t>
            </a:r>
            <a:r>
              <a:rPr lang="en-GB" sz="5400" baseline="30000" dirty="0" smtClean="0">
                <a:solidFill>
                  <a:srgbClr val="FFFF00"/>
                </a:solidFill>
                <a:latin typeface="Comic Sans MS" pitchFamily="66" charset="0"/>
              </a:rPr>
              <a:t>th</a:t>
            </a:r>
          </a:p>
          <a:p>
            <a:endParaRPr lang="en-GB" sz="5400" dirty="0">
              <a:solidFill>
                <a:schemeClr val="accent3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endParaRPr lang="en-GB" sz="5400" dirty="0" smtClean="0">
              <a:solidFill>
                <a:schemeClr val="accent3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r>
              <a:rPr lang="en-GB" sz="5400" dirty="0" smtClean="0">
                <a:solidFill>
                  <a:srgbClr val="00FFCC"/>
                </a:solidFill>
                <a:latin typeface="Comic Sans MS" pitchFamily="66" charset="0"/>
              </a:rPr>
              <a:t>6</a:t>
            </a:r>
            <a:r>
              <a:rPr lang="en-GB" sz="5400" baseline="30000" dirty="0" smtClean="0">
                <a:solidFill>
                  <a:srgbClr val="00FFCC"/>
                </a:solidFill>
                <a:latin typeface="Comic Sans MS" pitchFamily="66" charset="0"/>
              </a:rPr>
              <a:t>th</a:t>
            </a:r>
            <a:r>
              <a:rPr lang="en-GB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  </a:t>
            </a:r>
            <a:r>
              <a:rPr lang="en-GB" sz="5400" dirty="0" smtClean="0">
                <a:solidFill>
                  <a:srgbClr val="D60093"/>
                </a:solidFill>
                <a:latin typeface="Comic Sans MS" pitchFamily="66" charset="0"/>
              </a:rPr>
              <a:t>7</a:t>
            </a:r>
            <a:r>
              <a:rPr lang="en-GB" sz="5400" baseline="30000" dirty="0" smtClean="0">
                <a:solidFill>
                  <a:srgbClr val="D60093"/>
                </a:solidFill>
                <a:latin typeface="Comic Sans MS" pitchFamily="66" charset="0"/>
              </a:rPr>
              <a:t>th</a:t>
            </a:r>
            <a:r>
              <a:rPr lang="en-GB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  </a:t>
            </a:r>
            <a:r>
              <a:rPr lang="en-GB" sz="5400" dirty="0" smtClean="0">
                <a:latin typeface="Comic Sans MS" pitchFamily="66" charset="0"/>
              </a:rPr>
              <a:t>8</a:t>
            </a:r>
            <a:r>
              <a:rPr lang="en-GB" sz="5400" baseline="30000" dirty="0" smtClean="0">
                <a:latin typeface="Comic Sans MS" pitchFamily="66" charset="0"/>
              </a:rPr>
              <a:t>th</a:t>
            </a:r>
            <a:r>
              <a:rPr lang="en-GB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   </a:t>
            </a:r>
            <a:r>
              <a:rPr lang="en-GB" sz="5400" dirty="0" smtClean="0">
                <a:solidFill>
                  <a:srgbClr val="FFC000"/>
                </a:solidFill>
                <a:latin typeface="Comic Sans MS" pitchFamily="66" charset="0"/>
              </a:rPr>
              <a:t>9</a:t>
            </a:r>
            <a:r>
              <a:rPr lang="en-GB" sz="5400" baseline="30000" dirty="0" smtClean="0">
                <a:solidFill>
                  <a:srgbClr val="FFC000"/>
                </a:solidFill>
                <a:latin typeface="Comic Sans MS" pitchFamily="66" charset="0"/>
              </a:rPr>
              <a:t>th</a:t>
            </a:r>
            <a:r>
              <a:rPr lang="en-GB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 </a:t>
            </a:r>
            <a:r>
              <a:rPr lang="en-GB" sz="5400" dirty="0" smtClean="0">
                <a:solidFill>
                  <a:srgbClr val="00B0F0"/>
                </a:solidFill>
                <a:latin typeface="Comic Sans MS" pitchFamily="66" charset="0"/>
              </a:rPr>
              <a:t>10</a:t>
            </a:r>
            <a:r>
              <a:rPr lang="en-GB" sz="5400" baseline="30000" dirty="0" smtClean="0">
                <a:solidFill>
                  <a:srgbClr val="00B0F0"/>
                </a:solidFill>
                <a:latin typeface="Comic Sans MS" pitchFamily="66" charset="0"/>
              </a:rPr>
              <a:t>th</a:t>
            </a:r>
            <a:r>
              <a:rPr lang="en-GB" sz="5400" dirty="0" smtClean="0">
                <a:solidFill>
                  <a:srgbClr val="00B0F0"/>
                </a:solidFill>
                <a:latin typeface="Comic Sans MS" pitchFamily="66" charset="0"/>
              </a:rPr>
              <a:t>  </a:t>
            </a:r>
            <a:endParaRPr lang="en-GB" sz="54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564904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أَوَّل</a:t>
            </a:r>
            <a:endParaRPr lang="en-GB" sz="2800" dirty="0" smtClean="0">
              <a:solidFill>
                <a:schemeClr val="accent2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28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awwal</a:t>
            </a:r>
            <a:endParaRPr lang="en-GB" sz="2800" b="1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2564904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ثَانِي</a:t>
            </a:r>
            <a:endParaRPr lang="en-GB" sz="2800" dirty="0" smtClean="0">
              <a:solidFill>
                <a:schemeClr val="accent2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28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thaanii</a:t>
            </a:r>
            <a:endParaRPr lang="en-GB" sz="2800" b="1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7884" y="2564904"/>
            <a:ext cx="1404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ثَالِث</a:t>
            </a:r>
            <a:endParaRPr lang="en-GB" sz="2800" dirty="0" smtClean="0">
              <a:solidFill>
                <a:schemeClr val="accent2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28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thaalith</a:t>
            </a:r>
            <a:endParaRPr lang="en-GB" sz="2800" b="1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144" y="2564904"/>
            <a:ext cx="1224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رَابِع</a:t>
            </a:r>
            <a:endParaRPr lang="en-GB" sz="2800" dirty="0" smtClean="0">
              <a:solidFill>
                <a:schemeClr val="accent2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raabi3</a:t>
            </a:r>
            <a:endParaRPr lang="en-GB" sz="2800" b="1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0312" y="2564904"/>
            <a:ext cx="158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خَامِس</a:t>
            </a:r>
            <a:endParaRPr lang="en-GB" sz="2800" dirty="0" smtClean="0">
              <a:solidFill>
                <a:schemeClr val="accent2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28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khaamis</a:t>
            </a:r>
            <a:endParaRPr lang="en-GB" sz="2800" b="1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4029" y="5122400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سَادِس</a:t>
            </a:r>
            <a:endParaRPr lang="en-GB" sz="2800" dirty="0" smtClean="0">
              <a:solidFill>
                <a:schemeClr val="accent2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28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saadis</a:t>
            </a:r>
            <a:endParaRPr lang="en-GB" sz="2800" b="1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3728" y="5143075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سَابِع</a:t>
            </a:r>
            <a:endParaRPr lang="en-GB" sz="2800" dirty="0" smtClean="0">
              <a:solidFill>
                <a:schemeClr val="accent2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saabi3</a:t>
            </a:r>
            <a:endParaRPr lang="en-GB" sz="2800" b="1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1920" y="5247762"/>
            <a:ext cx="2859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ثَامِن</a:t>
            </a:r>
            <a:endParaRPr lang="en-GB" sz="2800" dirty="0" smtClean="0">
              <a:solidFill>
                <a:schemeClr val="accent2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28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thaamin</a:t>
            </a:r>
            <a:endParaRPr lang="en-GB" sz="2800" b="1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12400" y="5237089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تَاسِع</a:t>
            </a:r>
            <a:endParaRPr lang="en-GB" sz="2800" dirty="0" smtClean="0">
              <a:solidFill>
                <a:schemeClr val="accent2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taasi3</a:t>
            </a:r>
            <a:endParaRPr lang="en-GB" sz="2800" b="1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96336" y="5122400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عَاشِر</a:t>
            </a:r>
            <a:endParaRPr lang="en-GB" sz="2800" dirty="0" smtClean="0">
              <a:solidFill>
                <a:schemeClr val="accent2">
                  <a:lumMod val="20000"/>
                  <a:lumOff val="8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3aashir</a:t>
            </a:r>
            <a:endParaRPr lang="en-GB" sz="2800" b="1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84029" y="1204303"/>
            <a:ext cx="448816" cy="44881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123728" y="1107976"/>
            <a:ext cx="448816" cy="448816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005554" y="1258919"/>
            <a:ext cx="448816" cy="448816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102246" y="1169667"/>
            <a:ext cx="518266" cy="518266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172400" y="1154481"/>
            <a:ext cx="520824" cy="520824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87294" y="6071780"/>
            <a:ext cx="520824" cy="520824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439380" y="6071780"/>
            <a:ext cx="520824" cy="520824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229962" y="6191196"/>
            <a:ext cx="520824" cy="520824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102246" y="6181444"/>
            <a:ext cx="520824" cy="520824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983996" y="6143788"/>
            <a:ext cx="448816" cy="448816"/>
          </a:xfrm>
          <a:prstGeom prst="rect">
            <a:avLst/>
          </a:prstGeom>
        </p:spPr>
      </p:pic>
      <p:sp>
        <p:nvSpPr>
          <p:cNvPr id="2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18728" y="6592604"/>
            <a:ext cx="2895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7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83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13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42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64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78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78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502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93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-10942" y="13645"/>
            <a:ext cx="9154941" cy="701730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-10942" y="0"/>
            <a:ext cx="9154941" cy="701730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123728" y="188640"/>
            <a:ext cx="7020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Test your memory by inserting the missing vowels from each word </a:t>
            </a:r>
            <a:endParaRPr lang="en-GB" sz="2800" b="1" dirty="0">
              <a:solidFill>
                <a:schemeClr val="accent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56792"/>
            <a:ext cx="9143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1</a:t>
            </a:r>
            <a:r>
              <a:rPr lang="en-GB" sz="5400" baseline="30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st</a:t>
            </a:r>
            <a:r>
              <a:rPr lang="en-GB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  </a:t>
            </a:r>
            <a:r>
              <a:rPr lang="en-GB" sz="5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2</a:t>
            </a:r>
            <a:r>
              <a:rPr lang="en-GB" sz="5400" baseline="30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nd</a:t>
            </a:r>
            <a:r>
              <a:rPr lang="en-GB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  </a:t>
            </a:r>
            <a:r>
              <a:rPr lang="en-GB" sz="5400" dirty="0" smtClean="0">
                <a:solidFill>
                  <a:srgbClr val="00B050"/>
                </a:solidFill>
                <a:latin typeface="Comic Sans MS" pitchFamily="66" charset="0"/>
              </a:rPr>
              <a:t>3</a:t>
            </a:r>
            <a:r>
              <a:rPr lang="en-GB" sz="5400" baseline="30000" dirty="0" smtClean="0">
                <a:solidFill>
                  <a:srgbClr val="00B050"/>
                </a:solidFill>
                <a:latin typeface="Comic Sans MS" pitchFamily="66" charset="0"/>
              </a:rPr>
              <a:t>rd</a:t>
            </a:r>
            <a:r>
              <a:rPr lang="en-GB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  </a:t>
            </a:r>
            <a:r>
              <a:rPr lang="en-GB" sz="5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4</a:t>
            </a:r>
            <a:r>
              <a:rPr lang="en-GB" sz="5400" baseline="30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th</a:t>
            </a:r>
            <a:r>
              <a:rPr lang="en-GB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  </a:t>
            </a:r>
            <a:r>
              <a:rPr lang="en-GB" sz="5400" dirty="0" smtClean="0">
                <a:solidFill>
                  <a:srgbClr val="FFFF00"/>
                </a:solidFill>
                <a:latin typeface="Comic Sans MS" pitchFamily="66" charset="0"/>
              </a:rPr>
              <a:t>5</a:t>
            </a:r>
            <a:r>
              <a:rPr lang="en-GB" sz="5400" baseline="30000" dirty="0" smtClean="0">
                <a:solidFill>
                  <a:srgbClr val="FFFF00"/>
                </a:solidFill>
                <a:latin typeface="Comic Sans MS" pitchFamily="66" charset="0"/>
              </a:rPr>
              <a:t>th</a:t>
            </a:r>
          </a:p>
          <a:p>
            <a:endParaRPr lang="en-GB" sz="5400" dirty="0">
              <a:solidFill>
                <a:schemeClr val="accent3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endParaRPr lang="en-GB" sz="5400" dirty="0" smtClean="0">
              <a:solidFill>
                <a:schemeClr val="accent3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r>
              <a:rPr lang="en-GB" sz="5400" dirty="0" smtClean="0">
                <a:solidFill>
                  <a:srgbClr val="00FFCC"/>
                </a:solidFill>
                <a:latin typeface="Comic Sans MS" pitchFamily="66" charset="0"/>
              </a:rPr>
              <a:t>6</a:t>
            </a:r>
            <a:r>
              <a:rPr lang="en-GB" sz="5400" baseline="30000" dirty="0" smtClean="0">
                <a:solidFill>
                  <a:srgbClr val="00FFCC"/>
                </a:solidFill>
                <a:latin typeface="Comic Sans MS" pitchFamily="66" charset="0"/>
              </a:rPr>
              <a:t>th</a:t>
            </a:r>
            <a:r>
              <a:rPr lang="en-GB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  </a:t>
            </a:r>
            <a:r>
              <a:rPr lang="en-GB" sz="5400" dirty="0" smtClean="0">
                <a:solidFill>
                  <a:srgbClr val="D60093"/>
                </a:solidFill>
                <a:latin typeface="Comic Sans MS" pitchFamily="66" charset="0"/>
              </a:rPr>
              <a:t>7</a:t>
            </a:r>
            <a:r>
              <a:rPr lang="en-GB" sz="5400" baseline="30000" dirty="0" smtClean="0">
                <a:solidFill>
                  <a:srgbClr val="D60093"/>
                </a:solidFill>
                <a:latin typeface="Comic Sans MS" pitchFamily="66" charset="0"/>
              </a:rPr>
              <a:t>th</a:t>
            </a:r>
            <a:r>
              <a:rPr lang="en-GB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  </a:t>
            </a:r>
            <a:r>
              <a:rPr lang="en-GB" sz="5400" dirty="0" smtClean="0">
                <a:latin typeface="Comic Sans MS" pitchFamily="66" charset="0"/>
              </a:rPr>
              <a:t>8</a:t>
            </a:r>
            <a:r>
              <a:rPr lang="en-GB" sz="5400" baseline="30000" dirty="0" smtClean="0">
                <a:latin typeface="Comic Sans MS" pitchFamily="66" charset="0"/>
              </a:rPr>
              <a:t>th</a:t>
            </a:r>
            <a:r>
              <a:rPr lang="en-GB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   </a:t>
            </a:r>
            <a:r>
              <a:rPr lang="en-GB" sz="5400" dirty="0" smtClean="0">
                <a:solidFill>
                  <a:srgbClr val="FFC000"/>
                </a:solidFill>
                <a:latin typeface="Comic Sans MS" pitchFamily="66" charset="0"/>
              </a:rPr>
              <a:t>9</a:t>
            </a:r>
            <a:r>
              <a:rPr lang="en-GB" sz="5400" baseline="30000" dirty="0" smtClean="0">
                <a:solidFill>
                  <a:srgbClr val="FFC000"/>
                </a:solidFill>
                <a:latin typeface="Comic Sans MS" pitchFamily="66" charset="0"/>
              </a:rPr>
              <a:t>th</a:t>
            </a:r>
            <a:r>
              <a:rPr lang="en-GB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 </a:t>
            </a:r>
            <a:r>
              <a:rPr lang="en-GB" sz="5400" dirty="0" smtClean="0">
                <a:solidFill>
                  <a:srgbClr val="00B0F0"/>
                </a:solidFill>
                <a:latin typeface="Comic Sans MS" pitchFamily="66" charset="0"/>
              </a:rPr>
              <a:t>10</a:t>
            </a:r>
            <a:r>
              <a:rPr lang="en-GB" sz="5400" baseline="30000" dirty="0" smtClean="0">
                <a:solidFill>
                  <a:srgbClr val="00B0F0"/>
                </a:solidFill>
                <a:latin typeface="Comic Sans MS" pitchFamily="66" charset="0"/>
              </a:rPr>
              <a:t>th</a:t>
            </a:r>
            <a:r>
              <a:rPr lang="en-GB" sz="5400" dirty="0" smtClean="0">
                <a:solidFill>
                  <a:srgbClr val="00B0F0"/>
                </a:solidFill>
                <a:latin typeface="Comic Sans MS" pitchFamily="66" charset="0"/>
              </a:rPr>
              <a:t>  </a:t>
            </a:r>
            <a:endParaRPr lang="en-GB" sz="54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993" y="2326334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- </a:t>
            </a:r>
            <a:r>
              <a:rPr lang="en-GB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ww</a:t>
            </a:r>
            <a:r>
              <a:rPr lang="en-GB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- l</a:t>
            </a:r>
            <a:endParaRPr lang="en-GB" sz="2800" b="1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9692" y="2310845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th</a:t>
            </a:r>
            <a:r>
              <a:rPr lang="en-GB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 - - n- -</a:t>
            </a:r>
            <a:endParaRPr lang="en-GB" sz="2800" b="1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27883" y="2326334"/>
            <a:ext cx="175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 smtClean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2800" b="1" dirty="0" err="1" smtClean="0">
                <a:solidFill>
                  <a:srgbClr val="00B050"/>
                </a:solidFill>
                <a:latin typeface="+mj-lt"/>
                <a:ea typeface="Tahoma" pitchFamily="34" charset="0"/>
                <a:cs typeface="Tahoma" pitchFamily="34" charset="0"/>
              </a:rPr>
              <a:t>Th</a:t>
            </a:r>
            <a:r>
              <a:rPr lang="en-GB" sz="2800" b="1" dirty="0" smtClean="0">
                <a:solidFill>
                  <a:srgbClr val="00B050"/>
                </a:solidFill>
                <a:latin typeface="+mj-lt"/>
                <a:ea typeface="Tahoma" pitchFamily="34" charset="0"/>
                <a:cs typeface="Tahoma" pitchFamily="34" charset="0"/>
              </a:rPr>
              <a:t> - - l - </a:t>
            </a:r>
            <a:r>
              <a:rPr lang="en-GB" sz="2800" b="1" dirty="0" err="1" smtClean="0">
                <a:solidFill>
                  <a:srgbClr val="00B050"/>
                </a:solidFill>
                <a:latin typeface="+mj-lt"/>
                <a:ea typeface="Tahoma" pitchFamily="34" charset="0"/>
                <a:cs typeface="Tahoma" pitchFamily="34" charset="0"/>
              </a:rPr>
              <a:t>th</a:t>
            </a:r>
            <a:endParaRPr lang="en-GB" sz="2800" b="1" dirty="0">
              <a:solidFill>
                <a:srgbClr val="00B050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3863" y="2310843"/>
            <a:ext cx="16180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R - - b - 3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52320" y="2310844"/>
            <a:ext cx="176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2800" b="1" dirty="0" err="1" smtClean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Kh</a:t>
            </a:r>
            <a:r>
              <a:rPr lang="en-GB" sz="2800" b="1" dirty="0" smtClean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 - - m - s</a:t>
            </a:r>
            <a:endParaRPr lang="en-GB" sz="2800" b="1" dirty="0">
              <a:solidFill>
                <a:srgbClr val="FFFF00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496" y="5095078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 smtClean="0">
              <a:solidFill>
                <a:srgbClr val="00FF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2800" b="1" dirty="0" smtClean="0">
                <a:solidFill>
                  <a:srgbClr val="00FFCC"/>
                </a:solidFill>
                <a:latin typeface="+mj-lt"/>
                <a:ea typeface="Tahoma" pitchFamily="34" charset="0"/>
                <a:cs typeface="Tahoma" pitchFamily="34" charset="0"/>
              </a:rPr>
              <a:t>S - - d - s</a:t>
            </a:r>
            <a:endParaRPr lang="en-GB" sz="2800" b="1" dirty="0">
              <a:solidFill>
                <a:srgbClr val="00FFCC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1384" y="5122399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 smtClean="0">
              <a:solidFill>
                <a:srgbClr val="D6009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2800" b="1" dirty="0" smtClean="0">
                <a:solidFill>
                  <a:srgbClr val="D60093"/>
                </a:solidFill>
                <a:latin typeface="+mj-lt"/>
                <a:ea typeface="Tahoma" pitchFamily="34" charset="0"/>
                <a:cs typeface="Tahoma" pitchFamily="34" charset="0"/>
              </a:rPr>
              <a:t>S - - b - 3</a:t>
            </a:r>
            <a:endParaRPr lang="en-GB" sz="2800" b="1" dirty="0">
              <a:solidFill>
                <a:srgbClr val="D60093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60586" y="5095077"/>
            <a:ext cx="2859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2800" b="1" dirty="0" err="1" smtClean="0">
                <a:latin typeface="+mj-lt"/>
                <a:ea typeface="Tahoma" pitchFamily="34" charset="0"/>
                <a:cs typeface="Tahoma" pitchFamily="34" charset="0"/>
              </a:rPr>
              <a:t>Th</a:t>
            </a:r>
            <a:r>
              <a:rPr lang="en-GB" sz="2800" b="1" dirty="0" smtClean="0">
                <a:latin typeface="+mj-lt"/>
                <a:ea typeface="Tahoma" pitchFamily="34" charset="0"/>
                <a:cs typeface="Tahoma" pitchFamily="34" charset="0"/>
              </a:rPr>
              <a:t> - - m - n</a:t>
            </a:r>
            <a:endParaRPr lang="en-GB" sz="28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63595" y="5122400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 smtClean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2800" b="1" dirty="0" smtClean="0">
                <a:solidFill>
                  <a:srgbClr val="FFC000"/>
                </a:solidFill>
                <a:latin typeface="+mj-lt"/>
                <a:ea typeface="Tahoma" pitchFamily="34" charset="0"/>
                <a:cs typeface="Tahoma" pitchFamily="34" charset="0"/>
              </a:rPr>
              <a:t>T - - s - 3</a:t>
            </a:r>
            <a:endParaRPr lang="en-GB" sz="2800" b="1" dirty="0">
              <a:solidFill>
                <a:srgbClr val="FFC000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96336" y="5122400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 smtClean="0">
              <a:solidFill>
                <a:srgbClr val="00B0F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2800" b="1" dirty="0" smtClean="0">
                <a:solidFill>
                  <a:srgbClr val="00B0F0"/>
                </a:solidFill>
                <a:latin typeface="+mj-lt"/>
                <a:ea typeface="Tahoma" pitchFamily="34" charset="0"/>
                <a:cs typeface="Tahoma" pitchFamily="34" charset="0"/>
              </a:rPr>
              <a:t>3 - - </a:t>
            </a:r>
            <a:r>
              <a:rPr lang="en-GB" sz="2800" b="1" dirty="0" err="1" smtClean="0">
                <a:solidFill>
                  <a:srgbClr val="00B0F0"/>
                </a:solidFill>
                <a:latin typeface="+mj-lt"/>
                <a:ea typeface="Tahoma" pitchFamily="34" charset="0"/>
                <a:cs typeface="Tahoma" pitchFamily="34" charset="0"/>
              </a:rPr>
              <a:t>sh</a:t>
            </a:r>
            <a:r>
              <a:rPr lang="en-GB" sz="2800" b="1" dirty="0" smtClean="0">
                <a:solidFill>
                  <a:srgbClr val="00B0F0"/>
                </a:solidFill>
                <a:latin typeface="+mj-lt"/>
                <a:ea typeface="Tahoma" pitchFamily="34" charset="0"/>
                <a:cs typeface="Tahoma" pitchFamily="34" charset="0"/>
              </a:rPr>
              <a:t> - r</a:t>
            </a:r>
            <a:endParaRPr lang="en-GB" sz="2800" b="1" dirty="0">
              <a:solidFill>
                <a:srgbClr val="00B0F0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3"/>
            <a:ext cx="2043856" cy="157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By </a:t>
            </a:r>
            <a:r>
              <a:rPr lang="en-GB" b="1" dirty="0" err="1" smtClean="0">
                <a:solidFill>
                  <a:schemeClr val="bg1"/>
                </a:solidFill>
              </a:rPr>
              <a:t>Ghizlane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Lafdi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67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452</Words>
  <Application>Microsoft Office PowerPoint</Application>
  <PresentationFormat>On-screen Show (4:3)</PresentationFormat>
  <Paragraphs>545</Paragraphs>
  <Slides>14</Slides>
  <Notes>0</Notes>
  <HiddenSlides>0</HiddenSlides>
  <MMClips>35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ghizlane laptop</dc:creator>
  <cp:lastModifiedBy>ghizlane laptop</cp:lastModifiedBy>
  <cp:revision>50</cp:revision>
  <dcterms:created xsi:type="dcterms:W3CDTF">2012-07-04T10:29:54Z</dcterms:created>
  <dcterms:modified xsi:type="dcterms:W3CDTF">2012-07-05T16:17:11Z</dcterms:modified>
</cp:coreProperties>
</file>