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3300"/>
    <a:srgbClr val="CC66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EB8E6-0505-4239-BA85-69BB03B1DABE}" type="datetimeFigureOut">
              <a:rPr lang="en-GB" smtClean="0"/>
              <a:t>20/06/2012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4CF28-C052-44E0-8A62-919DE7986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0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B533-0986-418B-9F3F-F8C9D47A57D6}" type="datetime1">
              <a:rPr lang="en-GB" smtClean="0"/>
              <a:t>20/06/2012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40BE-E68A-4A5C-9189-380A20B988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88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FED-26D6-43AF-8C39-940FA353BA85}" type="datetime1">
              <a:rPr lang="en-GB" smtClean="0"/>
              <a:t>20/06/2012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40BE-E68A-4A5C-9189-380A20B988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07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2BC-372C-417B-A26A-DE56487D6A57}" type="datetime1">
              <a:rPr lang="en-GB" smtClean="0"/>
              <a:t>20/06/2012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40BE-E68A-4A5C-9189-380A20B988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29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749E-1DD7-4ACA-8853-511D1521A5F2}" type="datetime1">
              <a:rPr lang="en-GB" smtClean="0"/>
              <a:t>20/06/2012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40BE-E68A-4A5C-9189-380A20B988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37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36D5-2537-49DB-95C3-B30BB32779AC}" type="datetime1">
              <a:rPr lang="en-GB" smtClean="0"/>
              <a:t>20/06/2012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40BE-E68A-4A5C-9189-380A20B988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48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C4A6-8CE8-47F3-99D2-D17235846837}" type="datetime1">
              <a:rPr lang="en-GB" smtClean="0"/>
              <a:t>20/06/2012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40BE-E68A-4A5C-9189-380A20B988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11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F6FE-340D-4655-82B9-2CF355CE8BAA}" type="datetime1">
              <a:rPr lang="en-GB" smtClean="0"/>
              <a:t>20/06/2012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40BE-E68A-4A5C-9189-380A20B988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3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5B67-7C41-47A5-8A47-B03CE96A0CB9}" type="datetime1">
              <a:rPr lang="en-GB" smtClean="0"/>
              <a:t>20/06/2012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40BE-E68A-4A5C-9189-380A20B988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18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CC2-5E7C-4BC1-83F1-1480E0C1A995}" type="datetime1">
              <a:rPr lang="en-GB" smtClean="0"/>
              <a:t>20/06/2012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40BE-E68A-4A5C-9189-380A20B988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46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E2ED-8095-499C-862A-C4FFBDB3CFDB}" type="datetime1">
              <a:rPr lang="en-GB" smtClean="0"/>
              <a:t>20/06/2012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40BE-E68A-4A5C-9189-380A20B988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47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CDF7-3379-44B9-88C0-E6C02F6E6952}" type="datetime1">
              <a:rPr lang="en-GB" smtClean="0"/>
              <a:t>20/06/2012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40BE-E68A-4A5C-9189-380A20B988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01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1CA45-51C4-413D-8D36-E7CEDDEE4B97}" type="datetime1">
              <a:rPr lang="en-GB" smtClean="0"/>
              <a:t>20/06/2012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By Ghizlane Lafdi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540BE-E68A-4A5C-9189-380A20B988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75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wav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6.png"/><Relationship Id="rId3" Type="http://schemas.microsoft.com/office/2007/relationships/media" Target="../media/media20.wav"/><Relationship Id="rId7" Type="http://schemas.microsoft.com/office/2007/relationships/media" Target="../media/media22.wav"/><Relationship Id="rId12" Type="http://schemas.openxmlformats.org/officeDocument/2006/relationships/audio" Target="../media/media24.wav"/><Relationship Id="rId17" Type="http://schemas.openxmlformats.org/officeDocument/2006/relationships/image" Target="../media/image15.png"/><Relationship Id="rId2" Type="http://schemas.openxmlformats.org/officeDocument/2006/relationships/audio" Target="../media/media19.wav"/><Relationship Id="rId16" Type="http://schemas.openxmlformats.org/officeDocument/2006/relationships/image" Target="../media/image14.png"/><Relationship Id="rId20" Type="http://schemas.openxmlformats.org/officeDocument/2006/relationships/image" Target="../media/image5.png"/><Relationship Id="rId1" Type="http://schemas.microsoft.com/office/2007/relationships/media" Target="../media/media19.wav"/><Relationship Id="rId6" Type="http://schemas.openxmlformats.org/officeDocument/2006/relationships/audio" Target="../media/media21.wav"/><Relationship Id="rId11" Type="http://schemas.microsoft.com/office/2007/relationships/media" Target="../media/media24.wav"/><Relationship Id="rId5" Type="http://schemas.microsoft.com/office/2007/relationships/media" Target="../media/media21.wav"/><Relationship Id="rId15" Type="http://schemas.openxmlformats.org/officeDocument/2006/relationships/image" Target="../media/image13.png"/><Relationship Id="rId10" Type="http://schemas.openxmlformats.org/officeDocument/2006/relationships/audio" Target="../media/media23.wav"/><Relationship Id="rId19" Type="http://schemas.openxmlformats.org/officeDocument/2006/relationships/image" Target="../media/image17.png"/><Relationship Id="rId4" Type="http://schemas.openxmlformats.org/officeDocument/2006/relationships/audio" Target="../media/media20.wav"/><Relationship Id="rId9" Type="http://schemas.microsoft.com/office/2007/relationships/media" Target="../media/media23.wav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wav"/><Relationship Id="rId13" Type="http://schemas.microsoft.com/office/2007/relationships/media" Target="../media/media31.wav"/><Relationship Id="rId3" Type="http://schemas.microsoft.com/office/2007/relationships/media" Target="../media/media26.wav"/><Relationship Id="rId7" Type="http://schemas.microsoft.com/office/2007/relationships/media" Target="../media/media28.wav"/><Relationship Id="rId12" Type="http://schemas.openxmlformats.org/officeDocument/2006/relationships/audio" Target="../media/media30.wav"/><Relationship Id="rId2" Type="http://schemas.openxmlformats.org/officeDocument/2006/relationships/audio" Target="../media/media25.wav"/><Relationship Id="rId16" Type="http://schemas.openxmlformats.org/officeDocument/2006/relationships/image" Target="../media/image5.png"/><Relationship Id="rId1" Type="http://schemas.microsoft.com/office/2007/relationships/media" Target="../media/media25.wav"/><Relationship Id="rId6" Type="http://schemas.openxmlformats.org/officeDocument/2006/relationships/audio" Target="../media/media27.wav"/><Relationship Id="rId11" Type="http://schemas.microsoft.com/office/2007/relationships/media" Target="../media/media30.wav"/><Relationship Id="rId5" Type="http://schemas.microsoft.com/office/2007/relationships/media" Target="../media/media27.wa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29.wav"/><Relationship Id="rId4" Type="http://schemas.openxmlformats.org/officeDocument/2006/relationships/audio" Target="../media/media26.wav"/><Relationship Id="rId9" Type="http://schemas.microsoft.com/office/2007/relationships/media" Target="../media/media29.wav"/><Relationship Id="rId14" Type="http://schemas.openxmlformats.org/officeDocument/2006/relationships/audio" Target="../media/media3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2.png"/><Relationship Id="rId5" Type="http://schemas.microsoft.com/office/2007/relationships/media" Target="../media/media3.wav"/><Relationship Id="rId10" Type="http://schemas.openxmlformats.org/officeDocument/2006/relationships/image" Target="../media/image1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13" Type="http://schemas.openxmlformats.org/officeDocument/2006/relationships/image" Target="../media/image9.emf"/><Relationship Id="rId3" Type="http://schemas.microsoft.com/office/2007/relationships/media" Target="../media/media6.wav"/><Relationship Id="rId7" Type="http://schemas.microsoft.com/office/2007/relationships/media" Target="../media/media8.wav"/><Relationship Id="rId12" Type="http://schemas.openxmlformats.org/officeDocument/2006/relationships/image" Target="../media/image8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openxmlformats.org/officeDocument/2006/relationships/image" Target="../media/image7.png"/><Relationship Id="rId5" Type="http://schemas.microsoft.com/office/2007/relationships/media" Target="../media/media7.wav"/><Relationship Id="rId10" Type="http://schemas.openxmlformats.org/officeDocument/2006/relationships/image" Target="../media/image6.png"/><Relationship Id="rId4" Type="http://schemas.openxmlformats.org/officeDocument/2006/relationships/audio" Target="../media/media6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wav"/><Relationship Id="rId3" Type="http://schemas.microsoft.com/office/2007/relationships/media" Target="../media/media10.wav"/><Relationship Id="rId7" Type="http://schemas.microsoft.com/office/2007/relationships/media" Target="../media/media12.wav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audio" Target="../media/media11.wav"/><Relationship Id="rId5" Type="http://schemas.microsoft.com/office/2007/relationships/media" Target="../media/media11.wav"/><Relationship Id="rId10" Type="http://schemas.openxmlformats.org/officeDocument/2006/relationships/image" Target="../media/image5.png"/><Relationship Id="rId4" Type="http://schemas.openxmlformats.org/officeDocument/2006/relationships/audio" Target="../media/media10.wav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3" Type="http://schemas.microsoft.com/office/2007/relationships/media" Target="../media/media14.wav"/><Relationship Id="rId7" Type="http://schemas.microsoft.com/office/2007/relationships/media" Target="../media/media16.wav"/><Relationship Id="rId12" Type="http://schemas.openxmlformats.org/officeDocument/2006/relationships/image" Target="../media/image5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11" Type="http://schemas.openxmlformats.org/officeDocument/2006/relationships/slideLayout" Target="../slideLayouts/slideLayout2.xml"/><Relationship Id="rId5" Type="http://schemas.microsoft.com/office/2007/relationships/media" Target="../media/media15.wav"/><Relationship Id="rId10" Type="http://schemas.openxmlformats.org/officeDocument/2006/relationships/audio" Target="../media/media17.wav"/><Relationship Id="rId4" Type="http://schemas.openxmlformats.org/officeDocument/2006/relationships/audio" Target="../media/media14.wav"/><Relationship Id="rId9" Type="http://schemas.microsoft.com/office/2007/relationships/media" Target="../media/media17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CC0066"/>
                </a:solidFill>
                <a:latin typeface="Comic Sans MS" pitchFamily="66" charset="0"/>
              </a:rPr>
              <a:t>Shopping for clothes and food</a:t>
            </a:r>
            <a:endParaRPr lang="en-GB" sz="40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1556792"/>
            <a:ext cx="2736304" cy="42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627784" y="1412776"/>
            <a:ext cx="6488507" cy="3384376"/>
          </a:xfrm>
          <a:prstGeom prst="wedgeEllipseCallout">
            <a:avLst>
              <a:gd name="adj1" fmla="val -58627"/>
              <a:gd name="adj2" fmla="val -4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</a:rPr>
              <a:t>w</a:t>
            </a:r>
            <a:r>
              <a:rPr lang="en-GB" sz="2800" b="1" dirty="0" err="1" smtClean="0">
                <a:solidFill>
                  <a:srgbClr val="FFFF00"/>
                </a:solidFill>
              </a:rPr>
              <a:t>a</a:t>
            </a:r>
            <a:r>
              <a:rPr lang="en-GB" sz="2800" b="1" dirty="0" smtClean="0">
                <a:solidFill>
                  <a:srgbClr val="FFFF00"/>
                </a:solidFill>
              </a:rPr>
              <a:t> anta, </a:t>
            </a:r>
            <a:r>
              <a:rPr lang="en-GB" sz="2800" b="1" dirty="0" err="1" smtClean="0">
                <a:solidFill>
                  <a:srgbClr val="FFFF00"/>
                </a:solidFill>
              </a:rPr>
              <a:t>maa</a:t>
            </a:r>
            <a:r>
              <a:rPr lang="en-GB" sz="2800" b="1" u="sng" dirty="0" err="1" smtClean="0">
                <a:solidFill>
                  <a:srgbClr val="FFFF00"/>
                </a:solidFill>
              </a:rPr>
              <a:t>d</a:t>
            </a:r>
            <a:r>
              <a:rPr lang="en-GB" sz="2800" b="1" dirty="0" err="1" smtClean="0">
                <a:solidFill>
                  <a:srgbClr val="FFFF00"/>
                </a:solidFill>
              </a:rPr>
              <a:t>aa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talbas</a:t>
            </a:r>
            <a:r>
              <a:rPr lang="en-GB" sz="2800" b="1" dirty="0" smtClean="0">
                <a:solidFill>
                  <a:srgbClr val="FFFF00"/>
                </a:solidFill>
              </a:rPr>
              <a:t>(u)?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And you, what do you wear?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-31510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5023" y="1108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D60093"/>
                </a:solidFill>
                <a:latin typeface="Comic Sans MS" pitchFamily="66" charset="0"/>
              </a:rPr>
              <a:t>Fruits and vegetables </a:t>
            </a:r>
            <a:endParaRPr lang="en-GB" sz="4400" b="1" dirty="0">
              <a:solidFill>
                <a:srgbClr val="D60093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96" y="1124744"/>
            <a:ext cx="1300336" cy="14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547" y="3106070"/>
            <a:ext cx="127478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96" y="4725145"/>
            <a:ext cx="130033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1371203" cy="14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989306"/>
            <a:ext cx="1371203" cy="147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53571"/>
            <a:ext cx="1371204" cy="152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0716" y="1484784"/>
            <a:ext cx="186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D60093"/>
                </a:solidFill>
              </a:rPr>
              <a:t>tuffaaH</a:t>
            </a:r>
            <a:endParaRPr lang="en-GB" sz="3200" b="1" dirty="0" smtClean="0">
              <a:solidFill>
                <a:srgbClr val="D60093"/>
              </a:solidFill>
            </a:endParaRPr>
          </a:p>
          <a:p>
            <a:r>
              <a:rPr lang="en-GB" sz="2400" dirty="0" smtClean="0"/>
              <a:t>Apple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3429000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D60093"/>
                </a:solidFill>
              </a:rPr>
              <a:t>b</a:t>
            </a:r>
            <a:r>
              <a:rPr lang="en-GB" sz="3200" b="1" dirty="0" err="1" smtClean="0">
                <a:solidFill>
                  <a:srgbClr val="D60093"/>
                </a:solidFill>
              </a:rPr>
              <a:t>urtuqaal</a:t>
            </a:r>
            <a:endParaRPr lang="en-GB" sz="3200" b="1" dirty="0" smtClean="0">
              <a:solidFill>
                <a:srgbClr val="D60093"/>
              </a:solidFill>
            </a:endParaRPr>
          </a:p>
          <a:p>
            <a:r>
              <a:rPr lang="en-GB" sz="2400" dirty="0" smtClean="0"/>
              <a:t>Orange 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508518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D60093"/>
                </a:solidFill>
              </a:rPr>
              <a:t>m</a:t>
            </a:r>
            <a:r>
              <a:rPr lang="en-GB" sz="3200" b="1" dirty="0" err="1" smtClean="0">
                <a:solidFill>
                  <a:srgbClr val="D60093"/>
                </a:solidFill>
              </a:rPr>
              <a:t>uuz</a:t>
            </a:r>
            <a:r>
              <a:rPr lang="en-GB" sz="3200" b="1" dirty="0" smtClean="0">
                <a:solidFill>
                  <a:srgbClr val="D60093"/>
                </a:solidFill>
              </a:rPr>
              <a:t> </a:t>
            </a:r>
          </a:p>
          <a:p>
            <a:r>
              <a:rPr lang="en-GB" sz="2400" dirty="0" smtClean="0"/>
              <a:t>banana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1484784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D60093"/>
                </a:solidFill>
              </a:rPr>
              <a:t>baTaaTis</a:t>
            </a:r>
            <a:endParaRPr lang="en-GB" sz="3200" b="1" dirty="0" smtClean="0">
              <a:solidFill>
                <a:srgbClr val="D60093"/>
              </a:solidFill>
            </a:endParaRPr>
          </a:p>
          <a:p>
            <a:r>
              <a:rPr lang="en-GB" sz="2400" dirty="0" smtClean="0"/>
              <a:t>Potatoes 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3429000"/>
            <a:ext cx="229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D60093"/>
                </a:solidFill>
              </a:rPr>
              <a:t>TamaaTim</a:t>
            </a:r>
            <a:endParaRPr lang="en-GB" sz="3200" b="1" dirty="0" smtClean="0">
              <a:solidFill>
                <a:srgbClr val="D60093"/>
              </a:solidFill>
            </a:endParaRPr>
          </a:p>
          <a:p>
            <a:r>
              <a:rPr lang="en-GB" sz="2400" dirty="0" smtClean="0"/>
              <a:t>Tomatoes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508518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D60093"/>
                </a:solidFill>
              </a:rPr>
              <a:t>jazar</a:t>
            </a:r>
            <a:endParaRPr lang="en-GB" sz="3200" b="1" dirty="0" smtClean="0">
              <a:solidFill>
                <a:srgbClr val="D60093"/>
              </a:solidFill>
            </a:endParaRPr>
          </a:p>
          <a:p>
            <a:r>
              <a:rPr lang="en-GB" sz="2400" dirty="0" smtClean="0"/>
              <a:t>Carrots  </a:t>
            </a:r>
            <a:endParaRPr lang="en-GB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485294" y="1961837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44208" y="1961837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790094" y="3941101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749008" y="3906053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786898" y="5312650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69244" y="5248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0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716" y="5996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7030A0"/>
                </a:solidFill>
                <a:latin typeface="Comic Sans MS" pitchFamily="66" charset="0"/>
              </a:rPr>
              <a:t>At the shop</a:t>
            </a:r>
            <a:endParaRPr lang="en-GB" sz="6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075627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D60093"/>
                </a:solidFill>
              </a:rPr>
              <a:t>Key words </a:t>
            </a:r>
            <a:endParaRPr lang="en-GB" sz="3600" b="1" dirty="0">
              <a:solidFill>
                <a:srgbClr val="D6009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24" y="1844824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D60093"/>
                </a:solidFill>
              </a:rPr>
              <a:t>urridu</a:t>
            </a:r>
            <a:r>
              <a:rPr lang="en-GB" sz="2400" dirty="0" smtClean="0"/>
              <a:t>				I’d like/ I want </a:t>
            </a:r>
          </a:p>
          <a:p>
            <a:endParaRPr lang="en-GB" sz="2400" dirty="0"/>
          </a:p>
          <a:p>
            <a:r>
              <a:rPr lang="en-GB" sz="2400" b="1" dirty="0" err="1" smtClean="0">
                <a:solidFill>
                  <a:srgbClr val="D60093"/>
                </a:solidFill>
              </a:rPr>
              <a:t>mumkin</a:t>
            </a:r>
            <a:r>
              <a:rPr lang="en-GB" sz="2400" dirty="0" smtClean="0"/>
              <a:t>			I want/ (is it possible?)</a:t>
            </a:r>
          </a:p>
          <a:p>
            <a:endParaRPr lang="en-GB" sz="2400" dirty="0"/>
          </a:p>
          <a:p>
            <a:r>
              <a:rPr lang="en-GB" sz="2400" b="1" dirty="0" err="1" smtClean="0">
                <a:solidFill>
                  <a:srgbClr val="D60093"/>
                </a:solidFill>
              </a:rPr>
              <a:t>kiiluu</a:t>
            </a:r>
            <a:r>
              <a:rPr lang="en-GB" sz="2400" dirty="0" smtClean="0"/>
              <a:t>				kilo </a:t>
            </a:r>
          </a:p>
          <a:p>
            <a:endParaRPr lang="en-GB" sz="2400" dirty="0"/>
          </a:p>
          <a:p>
            <a:r>
              <a:rPr lang="en-GB" sz="2400" b="1" dirty="0" err="1" smtClean="0">
                <a:solidFill>
                  <a:srgbClr val="D60093"/>
                </a:solidFill>
              </a:rPr>
              <a:t>niSf</a:t>
            </a:r>
            <a:r>
              <a:rPr lang="en-GB" sz="2400" b="1" dirty="0" smtClean="0">
                <a:solidFill>
                  <a:srgbClr val="D60093"/>
                </a:solidFill>
              </a:rPr>
              <a:t> </a:t>
            </a:r>
            <a:r>
              <a:rPr lang="en-GB" sz="2400" b="1" dirty="0" err="1" smtClean="0">
                <a:solidFill>
                  <a:srgbClr val="D60093"/>
                </a:solidFill>
              </a:rPr>
              <a:t>kiiluu</a:t>
            </a:r>
            <a:r>
              <a:rPr lang="en-GB" sz="2400" dirty="0" smtClean="0"/>
              <a:t>			</a:t>
            </a:r>
            <a:r>
              <a:rPr lang="en-GB" sz="2400" dirty="0" err="1" smtClean="0"/>
              <a:t>hald</a:t>
            </a:r>
            <a:r>
              <a:rPr lang="en-GB" sz="2400" dirty="0" smtClean="0"/>
              <a:t> a kilo </a:t>
            </a:r>
          </a:p>
          <a:p>
            <a:endParaRPr lang="en-GB" sz="2400" dirty="0"/>
          </a:p>
          <a:p>
            <a:r>
              <a:rPr lang="en-GB" sz="2400" b="1" dirty="0" err="1">
                <a:solidFill>
                  <a:srgbClr val="D60093"/>
                </a:solidFill>
              </a:rPr>
              <a:t>h</a:t>
            </a:r>
            <a:r>
              <a:rPr lang="en-GB" sz="2400" b="1" dirty="0" err="1" smtClean="0">
                <a:solidFill>
                  <a:srgbClr val="D60093"/>
                </a:solidFill>
              </a:rPr>
              <a:t>al</a:t>
            </a:r>
            <a:r>
              <a:rPr lang="en-GB" sz="2400" b="1" dirty="0" smtClean="0">
                <a:solidFill>
                  <a:srgbClr val="D60093"/>
                </a:solidFill>
              </a:rPr>
              <a:t> tabii3(u)…? </a:t>
            </a:r>
            <a:r>
              <a:rPr lang="en-GB" sz="2400" dirty="0" smtClean="0"/>
              <a:t>		do you sell…?</a:t>
            </a:r>
          </a:p>
          <a:p>
            <a:endParaRPr lang="en-GB" sz="2400" dirty="0" smtClean="0"/>
          </a:p>
          <a:p>
            <a:r>
              <a:rPr lang="en-GB" sz="2400" b="1" dirty="0" err="1">
                <a:solidFill>
                  <a:srgbClr val="D60093"/>
                </a:solidFill>
              </a:rPr>
              <a:t>b</a:t>
            </a:r>
            <a:r>
              <a:rPr lang="en-GB" sz="2400" b="1" dirty="0" err="1" smtClean="0">
                <a:solidFill>
                  <a:srgbClr val="D60093"/>
                </a:solidFill>
              </a:rPr>
              <a:t>ikam</a:t>
            </a:r>
            <a:r>
              <a:rPr lang="en-GB" sz="2400" b="1" dirty="0" smtClean="0">
                <a:solidFill>
                  <a:srgbClr val="D60093"/>
                </a:solidFill>
              </a:rPr>
              <a:t>?</a:t>
            </a:r>
            <a:r>
              <a:rPr lang="en-GB" sz="2400" dirty="0" smtClean="0"/>
              <a:t>			how much ?</a:t>
            </a:r>
          </a:p>
          <a:p>
            <a:endParaRPr lang="en-GB" sz="2400" dirty="0"/>
          </a:p>
          <a:p>
            <a:r>
              <a:rPr lang="en-GB" sz="2400" b="1" dirty="0" err="1" smtClean="0">
                <a:solidFill>
                  <a:srgbClr val="D60093"/>
                </a:solidFill>
              </a:rPr>
              <a:t>tafaDDal</a:t>
            </a:r>
            <a:r>
              <a:rPr lang="en-GB" sz="2400" b="1" dirty="0" smtClean="0">
                <a:solidFill>
                  <a:srgbClr val="D60093"/>
                </a:solidFill>
              </a:rPr>
              <a:t>/</a:t>
            </a:r>
            <a:r>
              <a:rPr lang="en-GB" sz="2400" b="1" dirty="0" err="1" smtClean="0">
                <a:solidFill>
                  <a:srgbClr val="D60093"/>
                </a:solidFill>
              </a:rPr>
              <a:t>tafaDDalii</a:t>
            </a:r>
            <a:r>
              <a:rPr lang="en-GB" sz="2400" dirty="0" smtClean="0"/>
              <a:t> 		here you are (masculine/feminine)</a:t>
            </a:r>
            <a:endParaRPr lang="en-GB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27784" y="6555908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75656" y="1844824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75656" y="2514600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75656" y="3284984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80456" y="3986847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95527" y="4725144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75656" y="5445224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005127" y="6128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3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9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9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-3123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75383"/>
            <a:ext cx="1944216" cy="224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1" y="4400379"/>
            <a:ext cx="1656184" cy="204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5868144" y="1057818"/>
            <a:ext cx="3104131" cy="1554657"/>
          </a:xfrm>
          <a:prstGeom prst="wedgeEllipseCallout">
            <a:avLst>
              <a:gd name="adj1" fmla="val -7300"/>
              <a:gd name="adj2" fmla="val 108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na3am</a:t>
            </a:r>
          </a:p>
          <a:p>
            <a:pPr algn="ctr"/>
            <a:endParaRPr lang="en-GB" sz="2800" dirty="0"/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Yes 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" y="1009254"/>
            <a:ext cx="5868144" cy="3384376"/>
          </a:xfrm>
          <a:prstGeom prst="wedgeEllipseCallout">
            <a:avLst>
              <a:gd name="adj1" fmla="val -24674"/>
              <a:gd name="adj2" fmla="val 64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</a:rPr>
              <a:t>h</a:t>
            </a:r>
            <a:r>
              <a:rPr lang="en-GB" sz="2800" b="1" dirty="0" err="1" smtClean="0">
                <a:solidFill>
                  <a:srgbClr val="FFFF00"/>
                </a:solidFill>
              </a:rPr>
              <a:t>al</a:t>
            </a:r>
            <a:r>
              <a:rPr lang="en-GB" sz="2800" b="1" dirty="0" smtClean="0">
                <a:solidFill>
                  <a:srgbClr val="FFFF00"/>
                </a:solidFill>
              </a:rPr>
              <a:t> tabii3u (a)</a:t>
            </a:r>
            <a:r>
              <a:rPr lang="en-GB" sz="2800" b="1" dirty="0" err="1" smtClean="0">
                <a:solidFill>
                  <a:srgbClr val="FFFF00"/>
                </a:solidFill>
              </a:rPr>
              <a:t>lbaTaaTis</a:t>
            </a:r>
            <a:r>
              <a:rPr lang="en-GB" sz="2800" b="1" dirty="0" smtClean="0">
                <a:solidFill>
                  <a:srgbClr val="FFFF00"/>
                </a:solidFill>
              </a:rPr>
              <a:t>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Do you sell potatoes?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-3123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75382"/>
            <a:ext cx="2088232" cy="248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1" y="4400379"/>
            <a:ext cx="1656184" cy="204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5868144" y="1057818"/>
            <a:ext cx="3104131" cy="1795118"/>
          </a:xfrm>
          <a:prstGeom prst="wedgeEllipseCallout">
            <a:avLst>
              <a:gd name="adj1" fmla="val -7300"/>
              <a:gd name="adj2" fmla="val 79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FFFF00"/>
                </a:solidFill>
              </a:rPr>
              <a:t>tafaDDal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pPr algn="ctr"/>
            <a:endParaRPr lang="en-GB" sz="2800" dirty="0"/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Here you are  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" y="1009254"/>
            <a:ext cx="5868144" cy="3384376"/>
          </a:xfrm>
          <a:prstGeom prst="wedgeEllipseCallout">
            <a:avLst>
              <a:gd name="adj1" fmla="val -24674"/>
              <a:gd name="adj2" fmla="val 64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</a:rPr>
              <a:t>u</a:t>
            </a:r>
            <a:r>
              <a:rPr lang="en-GB" sz="2800" b="1" dirty="0" err="1" smtClean="0">
                <a:solidFill>
                  <a:srgbClr val="FFFF00"/>
                </a:solidFill>
              </a:rPr>
              <a:t>riidu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niSf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kiiluu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baTaaTis</a:t>
            </a:r>
            <a:r>
              <a:rPr lang="en-GB" sz="2800" b="1" dirty="0" smtClean="0">
                <a:solidFill>
                  <a:srgbClr val="FFFF00"/>
                </a:solidFill>
              </a:rPr>
              <a:t>, min </a:t>
            </a:r>
            <a:r>
              <a:rPr lang="en-GB" sz="2800" b="1" dirty="0" err="1" smtClean="0">
                <a:solidFill>
                  <a:srgbClr val="FFFF00"/>
                </a:solidFill>
              </a:rPr>
              <a:t>faDlik</a:t>
            </a:r>
            <a:r>
              <a:rPr lang="en-GB" sz="2800" b="1" dirty="0" smtClean="0">
                <a:solidFill>
                  <a:srgbClr val="FFFF00"/>
                </a:solidFill>
              </a:rPr>
              <a:t>(a)</a:t>
            </a:r>
          </a:p>
          <a:p>
            <a:pPr algn="ctr"/>
            <a:endParaRPr lang="en-GB" sz="2800" dirty="0"/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I’d like half a kilo of potatoes, please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-3123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75382"/>
            <a:ext cx="2088232" cy="248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1" y="4400379"/>
            <a:ext cx="1656184" cy="204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5148064" y="1057818"/>
            <a:ext cx="3824211" cy="1795118"/>
          </a:xfrm>
          <a:prstGeom prst="wedgeEllipseCallout">
            <a:avLst>
              <a:gd name="adj1" fmla="val -7300"/>
              <a:gd name="adj2" fmla="val 79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3ishruun dirham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20 dirhams</a:t>
            </a:r>
            <a:endParaRPr lang="en-GB" sz="2800" b="1" dirty="0">
              <a:solidFill>
                <a:schemeClr val="tx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  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95536" y="2261019"/>
            <a:ext cx="3635895" cy="1828726"/>
          </a:xfrm>
          <a:prstGeom prst="wedgeEllipseCallout">
            <a:avLst>
              <a:gd name="adj1" fmla="val -20482"/>
              <a:gd name="adj2" fmla="val 96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</a:rPr>
              <a:t>b</a:t>
            </a:r>
            <a:r>
              <a:rPr lang="en-GB" sz="2800" b="1" dirty="0" err="1" smtClean="0">
                <a:solidFill>
                  <a:srgbClr val="FFFF00"/>
                </a:solidFill>
              </a:rPr>
              <a:t>ikam</a:t>
            </a:r>
            <a:r>
              <a:rPr lang="en-GB" sz="2800" b="1" dirty="0" smtClean="0">
                <a:solidFill>
                  <a:srgbClr val="FFFF00"/>
                </a:solidFill>
              </a:rPr>
              <a:t>?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How much?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-3123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75382"/>
            <a:ext cx="2088232" cy="248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1" y="4400379"/>
            <a:ext cx="1656184" cy="204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5868144" y="1057818"/>
            <a:ext cx="3104131" cy="1795118"/>
          </a:xfrm>
          <a:prstGeom prst="wedgeEllipseCallout">
            <a:avLst>
              <a:gd name="adj1" fmla="val -13102"/>
              <a:gd name="adj2" fmla="val 90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 smtClean="0">
              <a:solidFill>
                <a:srgbClr val="FFFF00"/>
              </a:solidFill>
            </a:endParaRPr>
          </a:p>
          <a:p>
            <a:pPr algn="ctr"/>
            <a:endParaRPr lang="en-GB" sz="2800" b="1" dirty="0">
              <a:solidFill>
                <a:srgbClr val="FFFF00"/>
              </a:solidFill>
            </a:endParaRPr>
          </a:p>
          <a:p>
            <a:pPr algn="ctr"/>
            <a:r>
              <a:rPr lang="en-GB" sz="2800" b="1" dirty="0" err="1">
                <a:solidFill>
                  <a:srgbClr val="FFFF00"/>
                </a:solidFill>
              </a:rPr>
              <a:t>s</a:t>
            </a:r>
            <a:r>
              <a:rPr lang="en-GB" sz="2800" b="1" dirty="0" err="1" smtClean="0">
                <a:solidFill>
                  <a:srgbClr val="FFFF00"/>
                </a:solidFill>
              </a:rPr>
              <a:t>hukran</a:t>
            </a:r>
            <a:endParaRPr lang="en-GB" sz="2800" b="1" dirty="0">
              <a:solidFill>
                <a:srgbClr val="FFFF00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Thanks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  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39552" y="2348880"/>
            <a:ext cx="3131839" cy="1843682"/>
          </a:xfrm>
          <a:prstGeom prst="wedgeEllipseCallout">
            <a:avLst>
              <a:gd name="adj1" fmla="val -24674"/>
              <a:gd name="adj2" fmla="val 64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FFFF00"/>
                </a:solidFill>
              </a:rPr>
              <a:t>tafaDDal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08666" y="434155"/>
            <a:ext cx="3364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Role play 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02"/>
            <a:ext cx="1949871" cy="173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136719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would you buy the following items?</a:t>
            </a:r>
            <a:endParaRPr lang="en-GB" sz="28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7" y="2204864"/>
            <a:ext cx="1371203" cy="14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9569" y="2701099"/>
            <a:ext cx="282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1kg (30 dirhams)</a:t>
            </a:r>
            <a:endParaRPr lang="en-GB" sz="24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7" y="3948693"/>
            <a:ext cx="1512168" cy="14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39913" y="4444927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½ kg ( 15 dirhams)</a:t>
            </a:r>
            <a:endParaRPr lang="en-GB" sz="24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7" y="5900098"/>
            <a:ext cx="1512168" cy="14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39913" y="6396335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100 g (4 dirhams)</a:t>
            </a:r>
            <a:endParaRPr lang="en-GB" sz="2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08666" y="434155"/>
            <a:ext cx="3364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8" y="2186025"/>
            <a:ext cx="1712913" cy="16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3" y="5116487"/>
            <a:ext cx="162683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75" y="2186025"/>
            <a:ext cx="2069106" cy="16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6275" y="5116488"/>
            <a:ext cx="206910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49871" y="2492896"/>
            <a:ext cx="2262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much is this orange dress?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49871" y="5373216"/>
            <a:ext cx="2262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much is this black trousers?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256490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much is this brown handbag?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13675" y="5231611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much is this yellow hat?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434155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Translate the following questions into Arabic 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00" y="1110582"/>
            <a:ext cx="858531" cy="68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1268760"/>
            <a:ext cx="140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Example: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5" y="1142041"/>
            <a:ext cx="3132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D60093"/>
                </a:solidFill>
              </a:rPr>
              <a:t>bikam</a:t>
            </a:r>
            <a:r>
              <a:rPr lang="en-GB" sz="2400" b="1" dirty="0" smtClean="0">
                <a:solidFill>
                  <a:srgbClr val="D60093"/>
                </a:solidFill>
              </a:rPr>
              <a:t> </a:t>
            </a:r>
            <a:r>
              <a:rPr lang="en-GB" sz="2400" b="1" dirty="0" err="1" smtClean="0">
                <a:solidFill>
                  <a:srgbClr val="D60093"/>
                </a:solidFill>
              </a:rPr>
              <a:t>ha</a:t>
            </a:r>
            <a:r>
              <a:rPr lang="en-GB" sz="2400" b="1" u="sng" dirty="0" err="1" smtClean="0">
                <a:solidFill>
                  <a:srgbClr val="D60093"/>
                </a:solidFill>
              </a:rPr>
              <a:t>d</a:t>
            </a:r>
            <a:r>
              <a:rPr lang="en-GB" sz="2400" b="1" dirty="0" err="1" smtClean="0">
                <a:solidFill>
                  <a:srgbClr val="D60093"/>
                </a:solidFill>
              </a:rPr>
              <a:t>aa</a:t>
            </a:r>
            <a:r>
              <a:rPr lang="en-GB" sz="2400" b="1" dirty="0" smtClean="0">
                <a:solidFill>
                  <a:srgbClr val="D60093"/>
                </a:solidFill>
              </a:rPr>
              <a:t> </a:t>
            </a:r>
            <a:r>
              <a:rPr lang="en-GB" sz="2400" b="1" dirty="0" err="1" smtClean="0">
                <a:solidFill>
                  <a:srgbClr val="D60093"/>
                </a:solidFill>
              </a:rPr>
              <a:t>alHi</a:t>
            </a:r>
            <a:r>
              <a:rPr lang="en-GB" sz="2400" b="1" u="sng" dirty="0" err="1" smtClean="0">
                <a:solidFill>
                  <a:srgbClr val="D60093"/>
                </a:solidFill>
              </a:rPr>
              <a:t>d</a:t>
            </a:r>
            <a:r>
              <a:rPr lang="en-GB" sz="2400" b="1" dirty="0" err="1" smtClean="0">
                <a:solidFill>
                  <a:srgbClr val="D60093"/>
                </a:solidFill>
              </a:rPr>
              <a:t>aa</a:t>
            </a:r>
            <a:r>
              <a:rPr lang="en-GB" sz="2400" b="1" dirty="0" smtClean="0">
                <a:solidFill>
                  <a:srgbClr val="D60093"/>
                </a:solidFill>
              </a:rPr>
              <a:t>’ </a:t>
            </a:r>
            <a:r>
              <a:rPr lang="en-GB" sz="2400" b="1" dirty="0" err="1" smtClean="0">
                <a:solidFill>
                  <a:srgbClr val="D60093"/>
                </a:solidFill>
              </a:rPr>
              <a:t>alaswad</a:t>
            </a:r>
            <a:r>
              <a:rPr lang="en-GB" sz="2400" b="1" dirty="0" smtClean="0">
                <a:solidFill>
                  <a:srgbClr val="D60093"/>
                </a:solidFill>
              </a:rPr>
              <a:t>?</a:t>
            </a:r>
            <a:endParaRPr lang="en-GB" sz="2400" b="1" dirty="0">
              <a:solidFill>
                <a:srgbClr val="D6009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8124" y="1110582"/>
            <a:ext cx="298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How much are these shoes?</a:t>
            </a:r>
            <a:endParaRPr lang="en-GB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1" y="11266"/>
            <a:ext cx="2132439" cy="166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0"/>
            <a:ext cx="2051721" cy="169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2141566" y="11266"/>
            <a:ext cx="4806698" cy="176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i="1" dirty="0" smtClean="0">
                <a:solidFill>
                  <a:srgbClr val="FF0000"/>
                </a:solidFill>
                <a:latin typeface="Chiller" pitchFamily="82" charset="0"/>
              </a:rPr>
              <a:t>Homework</a:t>
            </a:r>
            <a:endParaRPr lang="en-GB" sz="8800" b="1" i="1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27" y="1899320"/>
            <a:ext cx="87849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Write the following sentences in the Arabic script. (Check your answer with your teacher)</a:t>
            </a:r>
          </a:p>
          <a:p>
            <a:endParaRPr lang="en-GB" dirty="0"/>
          </a:p>
          <a:p>
            <a:endParaRPr lang="en-GB" b="1" dirty="0">
              <a:solidFill>
                <a:srgbClr val="D6009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b="1" dirty="0" err="1">
                <a:solidFill>
                  <a:srgbClr val="D60093"/>
                </a:solidFill>
                <a:latin typeface="Comic Sans MS" pitchFamily="66" charset="0"/>
              </a:rPr>
              <a:t>a</a:t>
            </a:r>
            <a:r>
              <a:rPr lang="en-GB" sz="2800" b="1" dirty="0" err="1" smtClean="0">
                <a:solidFill>
                  <a:srgbClr val="D60093"/>
                </a:solidFill>
                <a:latin typeface="Comic Sans MS" pitchFamily="66" charset="0"/>
              </a:rPr>
              <a:t>lbasu</a:t>
            </a:r>
            <a:r>
              <a:rPr lang="en-GB" sz="2800" b="1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2800" b="1" dirty="0" err="1" smtClean="0">
                <a:solidFill>
                  <a:srgbClr val="D60093"/>
                </a:solidFill>
                <a:latin typeface="Comic Sans MS" pitchFamily="66" charset="0"/>
              </a:rPr>
              <a:t>tannuura</a:t>
            </a:r>
            <a:r>
              <a:rPr lang="en-GB" sz="2800" b="1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2800" b="1" dirty="0" err="1" smtClean="0">
                <a:solidFill>
                  <a:srgbClr val="D60093"/>
                </a:solidFill>
                <a:latin typeface="Comic Sans MS" pitchFamily="66" charset="0"/>
              </a:rPr>
              <a:t>bayDaa</a:t>
            </a:r>
            <a:r>
              <a:rPr lang="en-GB" sz="2800" b="1" dirty="0" smtClean="0">
                <a:solidFill>
                  <a:srgbClr val="D60093"/>
                </a:solidFill>
                <a:latin typeface="Comic Sans MS" pitchFamily="66" charset="0"/>
              </a:rPr>
              <a:t>’</a:t>
            </a:r>
          </a:p>
          <a:p>
            <a:pPr marL="342900" indent="-342900">
              <a:buFont typeface="+mj-lt"/>
              <a:buAutoNum type="arabicPeriod"/>
            </a:pPr>
            <a:endParaRPr lang="en-GB" sz="2800" b="1" dirty="0">
              <a:solidFill>
                <a:srgbClr val="D60093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b="1" dirty="0" err="1">
                <a:solidFill>
                  <a:srgbClr val="D60093"/>
                </a:solidFill>
                <a:latin typeface="Comic Sans MS" pitchFamily="66" charset="0"/>
              </a:rPr>
              <a:t>f</a:t>
            </a:r>
            <a:r>
              <a:rPr lang="en-GB" sz="2800" b="1" dirty="0" err="1" smtClean="0">
                <a:solidFill>
                  <a:srgbClr val="D60093"/>
                </a:solidFill>
                <a:latin typeface="Comic Sans MS" pitchFamily="66" charset="0"/>
              </a:rPr>
              <a:t>ustaan</a:t>
            </a:r>
            <a:r>
              <a:rPr lang="en-GB" sz="2800" b="1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2800" b="1" dirty="0" err="1" smtClean="0">
                <a:solidFill>
                  <a:srgbClr val="D60093"/>
                </a:solidFill>
                <a:latin typeface="Comic Sans MS" pitchFamily="66" charset="0"/>
              </a:rPr>
              <a:t>azraq</a:t>
            </a:r>
            <a:endParaRPr lang="en-GB" sz="2800" b="1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800" b="1" dirty="0">
              <a:solidFill>
                <a:srgbClr val="D60093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b="1" dirty="0" err="1">
                <a:solidFill>
                  <a:srgbClr val="D60093"/>
                </a:solidFill>
                <a:latin typeface="Comic Sans MS" pitchFamily="66" charset="0"/>
              </a:rPr>
              <a:t>u</a:t>
            </a:r>
            <a:r>
              <a:rPr lang="en-GB" sz="2800" b="1" dirty="0" err="1" smtClean="0">
                <a:solidFill>
                  <a:srgbClr val="D60093"/>
                </a:solidFill>
                <a:latin typeface="Comic Sans MS" pitchFamily="66" charset="0"/>
              </a:rPr>
              <a:t>riidu</a:t>
            </a:r>
            <a:r>
              <a:rPr lang="en-GB" sz="2800" b="1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2800" b="1" dirty="0" err="1" smtClean="0">
                <a:solidFill>
                  <a:srgbClr val="D60093"/>
                </a:solidFill>
                <a:latin typeface="Comic Sans MS" pitchFamily="66" charset="0"/>
              </a:rPr>
              <a:t>kiiluu</a:t>
            </a:r>
            <a:r>
              <a:rPr lang="en-GB" sz="2800" b="1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2800" b="1" dirty="0" err="1" smtClean="0">
                <a:solidFill>
                  <a:srgbClr val="D60093"/>
                </a:solidFill>
                <a:latin typeface="Comic Sans MS" pitchFamily="66" charset="0"/>
              </a:rPr>
              <a:t>muuz</a:t>
            </a:r>
            <a:r>
              <a:rPr lang="en-GB" sz="2800" b="1" dirty="0" smtClean="0">
                <a:solidFill>
                  <a:srgbClr val="D60093"/>
                </a:solidFill>
                <a:latin typeface="Comic Sans MS" pitchFamily="66" charset="0"/>
              </a:rPr>
              <a:t>, min </a:t>
            </a:r>
            <a:r>
              <a:rPr lang="en-GB" sz="2800" b="1" dirty="0" err="1" smtClean="0">
                <a:solidFill>
                  <a:srgbClr val="D60093"/>
                </a:solidFill>
                <a:latin typeface="Comic Sans MS" pitchFamily="66" charset="0"/>
              </a:rPr>
              <a:t>faDlika</a:t>
            </a:r>
            <a:endParaRPr lang="en-GB" sz="2800" b="1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800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sz="2800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0466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CC0066"/>
                </a:solidFill>
                <a:latin typeface="Comic Sans MS" pitchFamily="66" charset="0"/>
              </a:rPr>
              <a:t>Lesson objectives </a:t>
            </a:r>
            <a:endParaRPr lang="en-GB" sz="60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988840"/>
            <a:ext cx="77768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In this lesson we will learn</a:t>
            </a: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:</a:t>
            </a:r>
          </a:p>
          <a:p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Clothes and colours</a:t>
            </a:r>
          </a:p>
          <a:p>
            <a:pPr marL="514350" indent="-514350">
              <a:buFont typeface="+mj-lt"/>
              <a:buAutoNum type="arabicPeriod"/>
            </a:pPr>
            <a:endParaRPr lang="en-GB" sz="32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Fruits and vegetables</a:t>
            </a:r>
          </a:p>
          <a:p>
            <a:pPr marL="514350" indent="-514350">
              <a:buFont typeface="+mj-lt"/>
              <a:buAutoNum type="arabicPeriod"/>
            </a:pPr>
            <a:endParaRPr lang="en-GB" sz="32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Ask the price of items of food and clothes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6624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itchFamily="66" charset="0"/>
              </a:rPr>
              <a:t>Clothes</a:t>
            </a:r>
            <a:r>
              <a:rPr lang="en-GB" sz="48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4800" b="1" dirty="0" smtClean="0">
                <a:solidFill>
                  <a:srgbClr val="D60093"/>
                </a:solidFill>
                <a:latin typeface="Comic Sans MS" pitchFamily="66" charset="0"/>
              </a:rPr>
              <a:t>= </a:t>
            </a:r>
            <a:r>
              <a:rPr lang="en-GB" sz="4800" b="1" dirty="0" err="1" smtClean="0">
                <a:solidFill>
                  <a:srgbClr val="D60093"/>
                </a:solidFill>
                <a:latin typeface="Comic Sans MS" pitchFamily="66" charset="0"/>
              </a:rPr>
              <a:t>malaabis</a:t>
            </a:r>
            <a:r>
              <a:rPr lang="en-GB" sz="4800" b="1" dirty="0" smtClean="0">
                <a:solidFill>
                  <a:srgbClr val="D60093"/>
                </a:solidFill>
                <a:latin typeface="Comic Sans MS" pitchFamily="66" charset="0"/>
              </a:rPr>
              <a:t> = </a:t>
            </a:r>
            <a:r>
              <a:rPr lang="ar-MA" sz="4800" b="1" dirty="0" smtClean="0">
                <a:solidFill>
                  <a:srgbClr val="D60093"/>
                </a:solidFill>
                <a:latin typeface="Comic Sans MS" pitchFamily="66" charset="0"/>
              </a:rPr>
              <a:t>مَلاَبِس</a:t>
            </a:r>
            <a:r>
              <a:rPr lang="en-GB" sz="48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endParaRPr lang="en-GB" sz="4800" dirty="0">
              <a:solidFill>
                <a:srgbClr val="D60093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1" y="1551829"/>
            <a:ext cx="13939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" y="4010788"/>
            <a:ext cx="1368151" cy="14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21" y="4168734"/>
            <a:ext cx="1712913" cy="16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21" y="1551829"/>
            <a:ext cx="1712913" cy="16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161118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 smtClean="0">
                <a:solidFill>
                  <a:srgbClr val="CC0066"/>
                </a:solidFill>
              </a:rPr>
              <a:t>سِرْوَال</a:t>
            </a:r>
            <a:r>
              <a:rPr lang="en-GB" sz="2800" b="1" dirty="0" smtClean="0">
                <a:solidFill>
                  <a:srgbClr val="CC0066"/>
                </a:solidFill>
              </a:rPr>
              <a:t>=</a:t>
            </a:r>
            <a:r>
              <a:rPr lang="en-GB" sz="2800" dirty="0" smtClean="0"/>
              <a:t> </a:t>
            </a:r>
            <a:r>
              <a:rPr lang="en-GB" sz="2800" b="1" dirty="0" err="1" smtClean="0">
                <a:solidFill>
                  <a:srgbClr val="CC0066"/>
                </a:solidFill>
              </a:rPr>
              <a:t>sirwaal</a:t>
            </a:r>
            <a:endParaRPr lang="en-GB" sz="2800" b="1" dirty="0" smtClean="0">
              <a:solidFill>
                <a:srgbClr val="CC0066"/>
              </a:solidFill>
            </a:endParaRPr>
          </a:p>
          <a:p>
            <a:r>
              <a:rPr lang="en-GB" sz="2000" b="1" dirty="0"/>
              <a:t>T</a:t>
            </a:r>
            <a:r>
              <a:rPr lang="en-GB" sz="2000" b="1" dirty="0" smtClean="0"/>
              <a:t>rousers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3337737"/>
            <a:ext cx="2639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 smtClean="0">
                <a:solidFill>
                  <a:srgbClr val="CC0066"/>
                </a:solidFill>
              </a:rPr>
              <a:t>فُسْتَان</a:t>
            </a:r>
            <a:r>
              <a:rPr lang="en-GB" sz="2800" b="1" dirty="0" smtClean="0">
                <a:solidFill>
                  <a:srgbClr val="CC0066"/>
                </a:solidFill>
              </a:rPr>
              <a:t>= </a:t>
            </a:r>
            <a:r>
              <a:rPr lang="en-GB" sz="2800" b="1" dirty="0" err="1" smtClean="0">
                <a:solidFill>
                  <a:srgbClr val="CC0066"/>
                </a:solidFill>
              </a:rPr>
              <a:t>fustaan</a:t>
            </a:r>
            <a:endParaRPr lang="en-GB" sz="2800" b="1" dirty="0" smtClean="0">
              <a:solidFill>
                <a:srgbClr val="CC0066"/>
              </a:solidFill>
            </a:endParaRPr>
          </a:p>
          <a:p>
            <a:r>
              <a:rPr lang="en-GB" sz="2000" b="1" dirty="0"/>
              <a:t>D</a:t>
            </a:r>
            <a:r>
              <a:rPr lang="en-GB" sz="2000" b="1" dirty="0" smtClean="0"/>
              <a:t>ress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660" y="5503890"/>
            <a:ext cx="27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 smtClean="0">
                <a:solidFill>
                  <a:srgbClr val="CC0066"/>
                </a:solidFill>
              </a:rPr>
              <a:t>تَنُّورَة</a:t>
            </a:r>
            <a:r>
              <a:rPr lang="en-GB" sz="2800" b="1" dirty="0" smtClean="0">
                <a:solidFill>
                  <a:srgbClr val="CC0066"/>
                </a:solidFill>
              </a:rPr>
              <a:t>= </a:t>
            </a:r>
            <a:r>
              <a:rPr lang="en-GB" sz="2800" b="1" dirty="0" err="1" smtClean="0">
                <a:solidFill>
                  <a:srgbClr val="CC0066"/>
                </a:solidFill>
              </a:rPr>
              <a:t>tannura</a:t>
            </a:r>
            <a:endParaRPr lang="en-GB" sz="2800" b="1" dirty="0" smtClean="0">
              <a:solidFill>
                <a:srgbClr val="CC0066"/>
              </a:solidFill>
            </a:endParaRPr>
          </a:p>
          <a:p>
            <a:r>
              <a:rPr lang="en-GB" sz="2000" b="1" dirty="0" smtClean="0"/>
              <a:t>Skirt 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581958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 smtClean="0">
                <a:solidFill>
                  <a:srgbClr val="CC0066"/>
                </a:solidFill>
              </a:rPr>
              <a:t>قَمِيص</a:t>
            </a:r>
            <a:r>
              <a:rPr lang="en-GB" sz="2800" b="1" dirty="0" smtClean="0">
                <a:solidFill>
                  <a:srgbClr val="CC0066"/>
                </a:solidFill>
              </a:rPr>
              <a:t>= </a:t>
            </a:r>
            <a:r>
              <a:rPr lang="en-GB" sz="2800" b="1" dirty="0" err="1" smtClean="0">
                <a:solidFill>
                  <a:srgbClr val="CC0066"/>
                </a:solidFill>
              </a:rPr>
              <a:t>qamiiS</a:t>
            </a:r>
            <a:endParaRPr lang="en-GB" sz="2800" b="1" dirty="0" smtClean="0">
              <a:solidFill>
                <a:srgbClr val="CC0066"/>
              </a:solidFill>
            </a:endParaRPr>
          </a:p>
          <a:p>
            <a:r>
              <a:rPr lang="en-GB" sz="2000" b="1" dirty="0" smtClean="0"/>
              <a:t>Shirt </a:t>
            </a:r>
            <a:endParaRPr lang="en-GB" sz="20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81944" y="2051673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 rot="10800000">
            <a:off x="6266656" y="2078174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81944" y="4668578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 rot="10800000">
            <a:off x="6314047" y="4763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8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-387424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1" y="332656"/>
            <a:ext cx="1723658" cy="139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6" y="4149080"/>
            <a:ext cx="1717060" cy="137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32656"/>
            <a:ext cx="2069106" cy="137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5" y="4124361"/>
            <a:ext cx="19051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58455" y="1774711"/>
            <a:ext cx="269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 smtClean="0">
                <a:solidFill>
                  <a:srgbClr val="CC0066"/>
                </a:solidFill>
              </a:rPr>
              <a:t>حَقِيبَة </a:t>
            </a:r>
            <a:r>
              <a:rPr lang="en-GB" sz="2800" b="1" dirty="0" smtClean="0">
                <a:solidFill>
                  <a:srgbClr val="CC0066"/>
                </a:solidFill>
              </a:rPr>
              <a:t> = </a:t>
            </a:r>
            <a:r>
              <a:rPr lang="en-GB" sz="2800" b="1" dirty="0" err="1" smtClean="0">
                <a:solidFill>
                  <a:srgbClr val="CC0066"/>
                </a:solidFill>
              </a:rPr>
              <a:t>Haqiiba</a:t>
            </a:r>
            <a:endParaRPr lang="en-GB" sz="2800" b="1" dirty="0" smtClean="0">
              <a:solidFill>
                <a:srgbClr val="CC0066"/>
              </a:solidFill>
            </a:endParaRPr>
          </a:p>
          <a:p>
            <a:r>
              <a:rPr lang="en-GB" sz="2000" dirty="0" smtClean="0"/>
              <a:t>Handbag 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7822" y="5618762"/>
            <a:ext cx="336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 smtClean="0">
                <a:solidFill>
                  <a:srgbClr val="CC0066"/>
                </a:solidFill>
              </a:rPr>
              <a:t>حِذَاء</a:t>
            </a:r>
            <a:r>
              <a:rPr lang="en-GB" sz="2800" b="1" dirty="0" smtClean="0">
                <a:solidFill>
                  <a:srgbClr val="CC0066"/>
                </a:solidFill>
              </a:rPr>
              <a:t> = </a:t>
            </a:r>
            <a:r>
              <a:rPr lang="en-GB" sz="2800" b="1" dirty="0" err="1" smtClean="0">
                <a:solidFill>
                  <a:srgbClr val="CC0066"/>
                </a:solidFill>
              </a:rPr>
              <a:t>Hi</a:t>
            </a:r>
            <a:r>
              <a:rPr lang="en-GB" sz="2800" b="1" u="sng" dirty="0" err="1" smtClean="0">
                <a:solidFill>
                  <a:srgbClr val="CC0066"/>
                </a:solidFill>
              </a:rPr>
              <a:t>d</a:t>
            </a:r>
            <a:r>
              <a:rPr lang="en-GB" sz="2800" b="1" dirty="0" err="1" smtClean="0">
                <a:solidFill>
                  <a:srgbClr val="CC0066"/>
                </a:solidFill>
              </a:rPr>
              <a:t>aa</a:t>
            </a:r>
            <a:r>
              <a:rPr lang="en-GB" sz="2800" b="1" dirty="0" smtClean="0">
                <a:solidFill>
                  <a:srgbClr val="CC0066"/>
                </a:solidFill>
              </a:rPr>
              <a:t>’</a:t>
            </a:r>
          </a:p>
          <a:p>
            <a:r>
              <a:rPr lang="en-GB" sz="2000" dirty="0" smtClean="0"/>
              <a:t>Shoes  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53635" y="5505486"/>
            <a:ext cx="3294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 smtClean="0">
                <a:solidFill>
                  <a:srgbClr val="CC0066"/>
                </a:solidFill>
              </a:rPr>
              <a:t>قُبَّعَة</a:t>
            </a:r>
            <a:r>
              <a:rPr lang="en-GB" sz="2800" b="1" dirty="0" smtClean="0">
                <a:solidFill>
                  <a:srgbClr val="CC0066"/>
                </a:solidFill>
              </a:rPr>
              <a:t> = qubba3a</a:t>
            </a:r>
          </a:p>
          <a:p>
            <a:r>
              <a:rPr lang="en-GB" sz="2000" dirty="0" smtClean="0"/>
              <a:t>Hat 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822" y="1774711"/>
            <a:ext cx="3072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 smtClean="0">
                <a:solidFill>
                  <a:srgbClr val="CC0066"/>
                </a:solidFill>
              </a:rPr>
              <a:t>كَنْزَة</a:t>
            </a:r>
            <a:r>
              <a:rPr lang="en-GB" sz="2800" b="1" dirty="0" smtClean="0">
                <a:solidFill>
                  <a:srgbClr val="CC0066"/>
                </a:solidFill>
              </a:rPr>
              <a:t> = </a:t>
            </a:r>
            <a:r>
              <a:rPr lang="en-GB" sz="2800" b="1" dirty="0" err="1">
                <a:solidFill>
                  <a:srgbClr val="CC0066"/>
                </a:solidFill>
              </a:rPr>
              <a:t>k</a:t>
            </a:r>
            <a:r>
              <a:rPr lang="en-GB" sz="2800" b="1" dirty="0" err="1" smtClean="0">
                <a:solidFill>
                  <a:srgbClr val="CC0066"/>
                </a:solidFill>
              </a:rPr>
              <a:t>anza</a:t>
            </a:r>
            <a:endParaRPr lang="en-GB" sz="2800" b="1" dirty="0" smtClean="0">
              <a:solidFill>
                <a:srgbClr val="CC0066"/>
              </a:solidFill>
            </a:endParaRPr>
          </a:p>
          <a:p>
            <a:r>
              <a:rPr lang="en-GB" sz="2000" dirty="0" smtClean="0"/>
              <a:t>Jumper </a:t>
            </a:r>
            <a:endParaRPr lang="en-GB" sz="20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051720" y="724569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 rot="10800000">
            <a:off x="5948835" y="836712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018540" y="4510123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 rot="10800000">
            <a:off x="5848855" y="4531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94276" y="95538"/>
            <a:ext cx="52015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CC0066"/>
                </a:solidFill>
                <a:latin typeface="Comic Sans MS" pitchFamily="66" charset="0"/>
              </a:rPr>
              <a:t>Test your memory</a:t>
            </a:r>
            <a:endParaRPr lang="en-GB" sz="36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CC0066"/>
                </a:solidFill>
                <a:latin typeface="Comic Sans MS" pitchFamily="66" charset="0"/>
              </a:rPr>
              <a:t>By putting the jumbled letters in the right order</a:t>
            </a:r>
            <a:r>
              <a:rPr lang="en-GB" sz="40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endParaRPr lang="en-GB" sz="40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35" y="865"/>
            <a:ext cx="2069456" cy="14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9456" cy="14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3" y="1988840"/>
            <a:ext cx="13939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3" y="4815433"/>
            <a:ext cx="1368151" cy="14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91" y="1988840"/>
            <a:ext cx="1712913" cy="148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54" y="4815433"/>
            <a:ext cx="1576709" cy="14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58" y="1988841"/>
            <a:ext cx="157303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1723829" cy="148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15433"/>
            <a:ext cx="1518772" cy="14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1" y="4815433"/>
            <a:ext cx="1629485" cy="14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27993" y="3785651"/>
            <a:ext cx="177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CC0066"/>
                </a:solidFill>
              </a:rPr>
              <a:t>waalsir</a:t>
            </a:r>
            <a:endParaRPr lang="en-GB" sz="2800" b="1" dirty="0">
              <a:solidFill>
                <a:srgbClr val="CC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7704" y="3785651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CC0066"/>
                </a:solidFill>
              </a:rPr>
              <a:t>zakan</a:t>
            </a:r>
            <a:endParaRPr lang="en-GB" sz="2800" b="1" dirty="0">
              <a:solidFill>
                <a:srgbClr val="CC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3785651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CC0066"/>
                </a:solidFill>
              </a:rPr>
              <a:t>baHaqii</a:t>
            </a:r>
            <a:endParaRPr lang="en-GB" sz="2800" b="1" dirty="0">
              <a:solidFill>
                <a:srgbClr val="CC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6256" y="3785651"/>
            <a:ext cx="202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CC0066"/>
                </a:solidFill>
              </a:rPr>
              <a:t>taanfus</a:t>
            </a:r>
            <a:endParaRPr lang="en-GB" sz="2800" b="1" dirty="0">
              <a:solidFill>
                <a:srgbClr val="CC00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993" y="6381328"/>
            <a:ext cx="170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CC0066"/>
                </a:solidFill>
              </a:rPr>
              <a:t>ratannuu</a:t>
            </a:r>
            <a:endParaRPr lang="en-GB" sz="2800" b="1" dirty="0">
              <a:solidFill>
                <a:srgbClr val="CC00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94276" y="6381328"/>
            <a:ext cx="260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err="1">
                <a:solidFill>
                  <a:srgbClr val="CC0066"/>
                </a:solidFill>
              </a:rPr>
              <a:t>d</a:t>
            </a:r>
            <a:r>
              <a:rPr lang="en-GB" sz="2800" b="1" dirty="0" err="1" smtClean="0">
                <a:solidFill>
                  <a:srgbClr val="CC0066"/>
                </a:solidFill>
              </a:rPr>
              <a:t>aa’Hi</a:t>
            </a:r>
            <a:endParaRPr lang="en-GB" sz="2800" b="1" dirty="0">
              <a:solidFill>
                <a:srgbClr val="CC00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63813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C0066"/>
                </a:solidFill>
              </a:rPr>
              <a:t>3aqubba</a:t>
            </a:r>
            <a:endParaRPr lang="en-GB" sz="2800" b="1" dirty="0">
              <a:solidFill>
                <a:srgbClr val="CC00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8104" y="633488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CC0066"/>
                </a:solidFill>
              </a:rPr>
              <a:t>miiSqa</a:t>
            </a:r>
            <a:endParaRPr lang="en-GB" sz="2800" b="1" dirty="0">
              <a:solidFill>
                <a:srgbClr val="CC00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72427" y="6858000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61843" y="1497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itchFamily="66" charset="0"/>
              </a:rPr>
              <a:t>Colours </a:t>
            </a:r>
            <a:r>
              <a:rPr lang="en-GB" sz="4800" b="1" dirty="0" smtClean="0">
                <a:solidFill>
                  <a:srgbClr val="CC0066"/>
                </a:solidFill>
                <a:latin typeface="Comic Sans MS" pitchFamily="66" charset="0"/>
              </a:rPr>
              <a:t>= </a:t>
            </a:r>
            <a:r>
              <a:rPr lang="en-GB" sz="4800" b="1" dirty="0" err="1" smtClean="0">
                <a:solidFill>
                  <a:srgbClr val="CC0066"/>
                </a:solidFill>
                <a:latin typeface="Comic Sans MS" pitchFamily="66" charset="0"/>
              </a:rPr>
              <a:t>alwaan</a:t>
            </a:r>
            <a:r>
              <a:rPr lang="en-GB" sz="4800" b="1" dirty="0" smtClean="0">
                <a:solidFill>
                  <a:srgbClr val="CC0066"/>
                </a:solidFill>
                <a:latin typeface="Comic Sans MS" pitchFamily="66" charset="0"/>
              </a:rPr>
              <a:t> = </a:t>
            </a:r>
            <a:r>
              <a:rPr lang="ar-MA" sz="4800" b="1" dirty="0" smtClean="0">
                <a:solidFill>
                  <a:srgbClr val="CC0066"/>
                </a:solidFill>
                <a:latin typeface="Comic Sans MS" pitchFamily="66" charset="0"/>
              </a:rPr>
              <a:t>أَلْوَان</a:t>
            </a:r>
            <a:endParaRPr lang="en-GB" sz="48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-100487" y="895540"/>
            <a:ext cx="3366036" cy="273630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7" name="5-Point Star 6"/>
          <p:cNvSpPr/>
          <p:nvPr/>
        </p:nvSpPr>
        <p:spPr>
          <a:xfrm>
            <a:off x="5580112" y="905642"/>
            <a:ext cx="3054424" cy="2879057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8" name="5-Point Star 7"/>
          <p:cNvSpPr/>
          <p:nvPr/>
        </p:nvSpPr>
        <p:spPr>
          <a:xfrm>
            <a:off x="4283968" y="3597365"/>
            <a:ext cx="4860032" cy="336498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0" y="3627117"/>
            <a:ext cx="3738844" cy="316835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05576" y="1836459"/>
            <a:ext cx="155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chemeClr val="bg1"/>
                </a:solidFill>
              </a:rPr>
              <a:t>aswad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0410" y="463352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abyaD</a:t>
            </a:r>
            <a:endParaRPr lang="en-GB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59547" y="1836459"/>
            <a:ext cx="17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akhDar</a:t>
            </a:r>
            <a:endParaRPr lang="en-GB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66590" y="4744873"/>
            <a:ext cx="285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burtuqaaliyy</a:t>
            </a:r>
            <a:endParaRPr lang="en-GB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78861" y="2342280"/>
            <a:ext cx="143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</a:rPr>
              <a:t>sawdaa</a:t>
            </a:r>
            <a:r>
              <a:rPr lang="en-GB" sz="2400" b="1" dirty="0" smtClean="0">
                <a:solidFill>
                  <a:schemeClr val="bg1"/>
                </a:solidFill>
              </a:rPr>
              <a:t>’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4120" y="2303622"/>
            <a:ext cx="138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khaDraa</a:t>
            </a:r>
            <a:r>
              <a:rPr lang="en-GB" sz="2400" b="1" dirty="0" smtClean="0"/>
              <a:t>’</a:t>
            </a:r>
            <a:endParaRPr lang="en-GB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87255" y="5160372"/>
            <a:ext cx="123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bayDaa</a:t>
            </a:r>
            <a:r>
              <a:rPr lang="en-GB" sz="2400" b="1" dirty="0" smtClean="0"/>
              <a:t>’</a:t>
            </a:r>
            <a:endParaRPr lang="en-GB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56312" y="52501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burtuqaaliyya</a:t>
            </a:r>
            <a:endParaRPr lang="en-GB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21711" y="271258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Black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020" y="2712585"/>
            <a:ext cx="125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Green 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292966" y="5622037"/>
            <a:ext cx="125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 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916826" y="5622037"/>
            <a:ext cx="182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Orange </a:t>
            </a:r>
            <a:endParaRPr lang="en-GB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84512" y="6237312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35919" y="1219932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0800000">
            <a:off x="5954747" y="1219932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59486" y="4135273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0800000">
            <a:off x="5345147" y="4135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179511" y="4293096"/>
            <a:ext cx="3500505" cy="2564904"/>
          </a:xfrm>
          <a:prstGeom prst="star5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6156176" y="4293096"/>
            <a:ext cx="2987824" cy="25649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3203848" y="2348880"/>
            <a:ext cx="3384376" cy="280831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5868144" y="0"/>
            <a:ext cx="3275856" cy="292494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7609" y="0"/>
            <a:ext cx="3672408" cy="3096344"/>
          </a:xfrm>
          <a:prstGeom prst="star5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63693" y="100142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banafsajiyy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6931" y="100142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aHmar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50577" y="5138928"/>
            <a:ext cx="179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bunniyy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69255" y="510815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azraq</a:t>
            </a:r>
            <a:endParaRPr lang="en-GB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333616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aSfar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07709" y="146247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banafsajiyya</a:t>
            </a:r>
            <a:endParaRPr lang="en-GB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14624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Hamraa</a:t>
            </a:r>
            <a:r>
              <a:rPr lang="en-GB" sz="2400" b="1" dirty="0" smtClean="0"/>
              <a:t>’</a:t>
            </a:r>
            <a:endParaRPr lang="en-GB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83968" y="375303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s</a:t>
            </a:r>
            <a:r>
              <a:rPr lang="en-GB" sz="2400" b="1" dirty="0" err="1" smtClean="0"/>
              <a:t>afraa</a:t>
            </a:r>
            <a:r>
              <a:rPr lang="en-GB" sz="2400" b="1" dirty="0" smtClean="0"/>
              <a:t>’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27964" y="5575548"/>
            <a:ext cx="142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bunniyya</a:t>
            </a:r>
            <a:endParaRPr lang="en-GB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77267" y="557554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z</a:t>
            </a:r>
            <a:r>
              <a:rPr lang="en-GB" sz="2400" b="1" dirty="0" err="1" smtClean="0"/>
              <a:t>arqaa</a:t>
            </a:r>
            <a:r>
              <a:rPr lang="en-GB" sz="2400" b="1" dirty="0" smtClean="0"/>
              <a:t>’</a:t>
            </a:r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16654" y="1985690"/>
            <a:ext cx="133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purple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1924136"/>
            <a:ext cx="117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Red 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16655" y="5969802"/>
            <a:ext cx="156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Brown 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58889" y="419903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yellow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10028" y="59698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Blue </a:t>
            </a:r>
            <a:endParaRPr lang="en-GB" b="1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31206" y="391824"/>
            <a:ext cx="609600" cy="6096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10800000">
            <a:off x="6359655" y="391824"/>
            <a:ext cx="609600" cy="6096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62400" y="2726566"/>
            <a:ext cx="609600" cy="6096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3164" y="4498551"/>
            <a:ext cx="609600" cy="6096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10800000">
            <a:off x="6599673" y="4528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9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4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7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28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9456" cy="14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44" y="13645"/>
            <a:ext cx="2069456" cy="14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4276" y="95538"/>
            <a:ext cx="5201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CC0066"/>
                </a:solidFill>
                <a:latin typeface="Comic Sans MS" pitchFamily="66" charset="0"/>
              </a:rPr>
              <a:t>Test your memory</a:t>
            </a:r>
            <a:endParaRPr lang="en-GB" sz="36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r>
              <a:rPr lang="en-GB" sz="2000" b="1" dirty="0">
                <a:solidFill>
                  <a:srgbClr val="CC0066"/>
                </a:solidFill>
                <a:latin typeface="Comic Sans MS" pitchFamily="66" charset="0"/>
              </a:rPr>
              <a:t>b</a:t>
            </a:r>
            <a:r>
              <a:rPr lang="en-GB" sz="2000" b="1" dirty="0" smtClean="0">
                <a:solidFill>
                  <a:srgbClr val="CC0066"/>
                </a:solidFill>
                <a:latin typeface="Comic Sans MS" pitchFamily="66" charset="0"/>
              </a:rPr>
              <a:t>y writing the missing vowels </a:t>
            </a:r>
            <a:endParaRPr lang="en-GB" sz="20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915" y="258532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Blue</a:t>
            </a:r>
          </a:p>
          <a:p>
            <a:r>
              <a:rPr lang="en-GB" sz="4000" b="1" dirty="0" smtClean="0">
                <a:solidFill>
                  <a:srgbClr val="D60093"/>
                </a:solidFill>
              </a:rPr>
              <a:t>-</a:t>
            </a:r>
            <a:r>
              <a:rPr lang="en-GB" sz="4000" b="1" dirty="0" err="1" smtClean="0">
                <a:solidFill>
                  <a:srgbClr val="D60093"/>
                </a:solidFill>
              </a:rPr>
              <a:t>zr</a:t>
            </a:r>
            <a:r>
              <a:rPr lang="en-GB" sz="4000" b="1" dirty="0" smtClean="0">
                <a:solidFill>
                  <a:srgbClr val="D60093"/>
                </a:solidFill>
              </a:rPr>
              <a:t>-q</a:t>
            </a:r>
            <a:endParaRPr lang="en-GB" sz="4000" b="1" dirty="0">
              <a:solidFill>
                <a:srgbClr val="D6009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249289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Red (feminine) </a:t>
            </a:r>
          </a:p>
          <a:p>
            <a:r>
              <a:rPr lang="en-GB" sz="4000" b="1" dirty="0" smtClean="0">
                <a:solidFill>
                  <a:srgbClr val="D60093"/>
                </a:solidFill>
              </a:rPr>
              <a:t>H-</a:t>
            </a:r>
            <a:r>
              <a:rPr lang="en-GB" sz="4000" b="1" dirty="0" err="1" smtClean="0">
                <a:solidFill>
                  <a:srgbClr val="D60093"/>
                </a:solidFill>
              </a:rPr>
              <a:t>mr</a:t>
            </a:r>
            <a:r>
              <a:rPr lang="en-GB" sz="4000" b="1" dirty="0" smtClean="0">
                <a:solidFill>
                  <a:srgbClr val="D60093"/>
                </a:solidFill>
              </a:rPr>
              <a:t>--’</a:t>
            </a:r>
            <a:endParaRPr lang="en-GB" sz="4000" b="1" dirty="0">
              <a:solidFill>
                <a:srgbClr val="D6009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9704" y="248253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Yellow</a:t>
            </a:r>
          </a:p>
          <a:p>
            <a:r>
              <a:rPr lang="en-GB" sz="4000" b="1" dirty="0" smtClean="0">
                <a:solidFill>
                  <a:srgbClr val="D60093"/>
                </a:solidFill>
              </a:rPr>
              <a:t>-</a:t>
            </a:r>
            <a:r>
              <a:rPr lang="en-GB" sz="4000" b="1" dirty="0" err="1" smtClean="0">
                <a:solidFill>
                  <a:srgbClr val="D60093"/>
                </a:solidFill>
              </a:rPr>
              <a:t>Sf</a:t>
            </a:r>
            <a:r>
              <a:rPr lang="en-GB" sz="4000" b="1" dirty="0" smtClean="0">
                <a:solidFill>
                  <a:srgbClr val="D60093"/>
                </a:solidFill>
              </a:rPr>
              <a:t>-r </a:t>
            </a:r>
            <a:endParaRPr lang="en-GB" sz="4000" b="1" dirty="0">
              <a:solidFill>
                <a:srgbClr val="D6009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86916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Purple </a:t>
            </a:r>
          </a:p>
          <a:p>
            <a:r>
              <a:rPr lang="en-GB" sz="4000" b="1" dirty="0">
                <a:solidFill>
                  <a:srgbClr val="D60093"/>
                </a:solidFill>
              </a:rPr>
              <a:t>b</a:t>
            </a:r>
            <a:r>
              <a:rPr lang="en-GB" sz="4000" b="1" dirty="0" smtClean="0">
                <a:solidFill>
                  <a:srgbClr val="D60093"/>
                </a:solidFill>
              </a:rPr>
              <a:t>-n-</a:t>
            </a:r>
            <a:r>
              <a:rPr lang="en-GB" sz="4000" b="1" dirty="0" err="1" smtClean="0">
                <a:solidFill>
                  <a:srgbClr val="D60093"/>
                </a:solidFill>
              </a:rPr>
              <a:t>fs</a:t>
            </a:r>
            <a:r>
              <a:rPr lang="en-GB" sz="4000" b="1" dirty="0" smtClean="0">
                <a:solidFill>
                  <a:srgbClr val="D60093"/>
                </a:solidFill>
              </a:rPr>
              <a:t>-j-</a:t>
            </a:r>
            <a:r>
              <a:rPr lang="en-GB" sz="4000" b="1" dirty="0" err="1" smtClean="0">
                <a:solidFill>
                  <a:srgbClr val="D60093"/>
                </a:solidFill>
              </a:rPr>
              <a:t>yy</a:t>
            </a:r>
            <a:endParaRPr lang="en-GB" sz="4000" b="1" dirty="0">
              <a:solidFill>
                <a:srgbClr val="D6009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9073" y="4875375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Green</a:t>
            </a:r>
          </a:p>
          <a:p>
            <a:r>
              <a:rPr lang="en-GB" sz="4000" b="1" dirty="0" smtClean="0">
                <a:solidFill>
                  <a:srgbClr val="D60093"/>
                </a:solidFill>
              </a:rPr>
              <a:t>-</a:t>
            </a:r>
            <a:r>
              <a:rPr lang="en-GB" sz="4000" b="1" dirty="0" err="1" smtClean="0">
                <a:solidFill>
                  <a:srgbClr val="D60093"/>
                </a:solidFill>
              </a:rPr>
              <a:t>khD</a:t>
            </a:r>
            <a:r>
              <a:rPr lang="en-GB" sz="4000" b="1" dirty="0" smtClean="0">
                <a:solidFill>
                  <a:srgbClr val="D60093"/>
                </a:solidFill>
              </a:rPr>
              <a:t>-r </a:t>
            </a:r>
            <a:endParaRPr lang="en-GB" sz="4000" b="1" dirty="0">
              <a:solidFill>
                <a:srgbClr val="D6009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2026" y="4866991"/>
            <a:ext cx="3291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Black (feminine)</a:t>
            </a:r>
          </a:p>
          <a:p>
            <a:r>
              <a:rPr lang="en-GB" sz="4000" b="1" dirty="0" smtClean="0">
                <a:solidFill>
                  <a:srgbClr val="D60093"/>
                </a:solidFill>
              </a:rPr>
              <a:t>s-</a:t>
            </a:r>
            <a:r>
              <a:rPr lang="en-GB" sz="4000" b="1" dirty="0" err="1" smtClean="0">
                <a:solidFill>
                  <a:srgbClr val="D60093"/>
                </a:solidFill>
              </a:rPr>
              <a:t>wd</a:t>
            </a:r>
            <a:r>
              <a:rPr lang="en-GB" sz="4000" b="1" dirty="0" smtClean="0">
                <a:solidFill>
                  <a:srgbClr val="D60093"/>
                </a:solidFill>
              </a:rPr>
              <a:t>- -’</a:t>
            </a:r>
            <a:endParaRPr lang="en-GB" sz="4000" b="1" dirty="0">
              <a:solidFill>
                <a:srgbClr val="D60093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-9128"/>
            <a:ext cx="9144000" cy="75713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To wear = </a:t>
            </a:r>
            <a:r>
              <a:rPr lang="en-GB" sz="6000" b="1" dirty="0" err="1" smtClean="0">
                <a:solidFill>
                  <a:srgbClr val="D60093"/>
                </a:solidFill>
                <a:latin typeface="Comic Sans MS" pitchFamily="66" charset="0"/>
              </a:rPr>
              <a:t>yalbasu</a:t>
            </a:r>
            <a:r>
              <a:rPr lang="en-GB" sz="6000" b="1" dirty="0" smtClean="0">
                <a:solidFill>
                  <a:srgbClr val="D60093"/>
                </a:solidFill>
                <a:latin typeface="Comic Sans MS" pitchFamily="66" charset="0"/>
              </a:rPr>
              <a:t> = </a:t>
            </a:r>
            <a:r>
              <a:rPr lang="ar-MA" sz="6000" b="1" dirty="0" smtClean="0">
                <a:solidFill>
                  <a:srgbClr val="D60093"/>
                </a:solidFill>
                <a:latin typeface="Comic Sans MS" pitchFamily="66" charset="0"/>
              </a:rPr>
              <a:t>يَلْبَسُ</a:t>
            </a:r>
            <a:endParaRPr lang="en-GB" sz="6000" b="1" dirty="0">
              <a:solidFill>
                <a:srgbClr val="D60093"/>
              </a:solidFill>
              <a:latin typeface="Comic Sans MS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93037"/>
            <a:ext cx="1368151" cy="14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03736"/>
            <a:ext cx="1368151" cy="16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835696" y="2780928"/>
            <a:ext cx="7308304" cy="3576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3303736"/>
            <a:ext cx="651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أَلْبَسُ تَنُّورَة بَنَفْسَجِيَّة وَقَمِيص أَخْضَر </a:t>
            </a:r>
            <a:endParaRPr lang="en-GB" sz="32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4108380"/>
            <a:ext cx="7308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FFFF00"/>
                </a:solidFill>
              </a:rPr>
              <a:t>albasu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tannuura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banafsajiyya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wa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qamiiS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akhDar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I wear  skirt          purple          and  shirt    green </a:t>
            </a:r>
          </a:p>
          <a:p>
            <a:endParaRPr lang="en-GB" sz="2800" dirty="0"/>
          </a:p>
          <a:p>
            <a:r>
              <a:rPr lang="en-GB" sz="2800" b="1" dirty="0" smtClean="0"/>
              <a:t>I wear a purple skirt and a green shirt </a:t>
            </a:r>
            <a:endParaRPr lang="en-GB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18184" y="3303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434</Words>
  <Application>Microsoft Office PowerPoint</Application>
  <PresentationFormat>On-screen Show (4:3)</PresentationFormat>
  <Paragraphs>641</Paragraphs>
  <Slides>19</Slides>
  <Notes>0</Notes>
  <HiddenSlides>0</HiddenSlides>
  <MMClips>31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ghizlane laptop</dc:creator>
  <cp:lastModifiedBy>ghizlane laptop</cp:lastModifiedBy>
  <cp:revision>46</cp:revision>
  <dcterms:created xsi:type="dcterms:W3CDTF">2012-06-19T18:51:05Z</dcterms:created>
  <dcterms:modified xsi:type="dcterms:W3CDTF">2012-06-20T19:52:41Z</dcterms:modified>
</cp:coreProperties>
</file>