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76" r:id="rId6"/>
    <p:sldId id="277" r:id="rId7"/>
    <p:sldId id="278" r:id="rId8"/>
    <p:sldId id="260" r:id="rId9"/>
    <p:sldId id="261" r:id="rId10"/>
    <p:sldId id="262" r:id="rId11"/>
    <p:sldId id="263" r:id="rId12"/>
    <p:sldId id="264" r:id="rId13"/>
    <p:sldId id="265" r:id="rId14"/>
    <p:sldId id="266" r:id="rId15"/>
    <p:sldId id="267" r:id="rId16"/>
    <p:sldId id="268" r:id="rId17"/>
    <p:sldId id="269" r:id="rId18"/>
    <p:sldId id="279" r:id="rId19"/>
    <p:sldId id="280" r:id="rId20"/>
    <p:sldId id="28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2715E-CD01-42E0-B434-9A221F526B0C}" type="datetimeFigureOut">
              <a:rPr lang="en-GB" smtClean="0"/>
              <a:t>20/06/2012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56681-1384-4B61-A46E-E407A7C3474E}" type="slidenum">
              <a:rPr lang="en-GB" smtClean="0"/>
              <a:t>‹#›</a:t>
            </a:fld>
            <a:endParaRPr lang="en-GB"/>
          </a:p>
        </p:txBody>
      </p:sp>
    </p:spTree>
    <p:extLst>
      <p:ext uri="{BB962C8B-B14F-4D97-AF65-F5344CB8AC3E}">
        <p14:creationId xmlns:p14="http://schemas.microsoft.com/office/powerpoint/2010/main" val="306632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56681-1384-4B61-A46E-E407A7C3474E}" type="slidenum">
              <a:rPr lang="en-GB" smtClean="0"/>
              <a:t>18</a:t>
            </a:fld>
            <a:endParaRPr lang="en-GB"/>
          </a:p>
        </p:txBody>
      </p:sp>
    </p:spTree>
    <p:extLst>
      <p:ext uri="{BB962C8B-B14F-4D97-AF65-F5344CB8AC3E}">
        <p14:creationId xmlns:p14="http://schemas.microsoft.com/office/powerpoint/2010/main" val="176770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53071-177E-42E4-9C6D-EE710717374A}" type="datetime1">
              <a:rPr lang="en-GB" smtClean="0"/>
              <a:t>20/06/2012</a:t>
            </a:fld>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
        <p:nvSpPr>
          <p:cNvPr id="6" name="Slide Number Placeholder 5"/>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36703-E942-4C7D-A36C-C351565513AD}" type="datetime1">
              <a:rPr lang="en-GB" smtClean="0"/>
              <a:t>20/06/2012</a:t>
            </a:fld>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
        <p:nvSpPr>
          <p:cNvPr id="6" name="Slide Number Placeholder 5"/>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EF46-0B83-486B-AA1C-D5B682FEE49E}" type="datetime1">
              <a:rPr lang="en-GB" smtClean="0"/>
              <a:t>20/06/2012</a:t>
            </a:fld>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
        <p:nvSpPr>
          <p:cNvPr id="6" name="Slide Number Placeholder 5"/>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71817-8023-408A-AEA8-9F797D146E09}" type="datetime1">
              <a:rPr lang="en-GB" smtClean="0"/>
              <a:t>20/06/2012</a:t>
            </a:fld>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
        <p:nvSpPr>
          <p:cNvPr id="6" name="Slide Number Placeholder 5"/>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D0D70-328E-42DC-9D33-DDA8E361BD87}" type="datetime1">
              <a:rPr lang="en-GB" smtClean="0"/>
              <a:t>20/06/2012</a:t>
            </a:fld>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
        <p:nvSpPr>
          <p:cNvPr id="6" name="Slide Number Placeholder 5"/>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87914D-636B-4975-9EA7-EBA5B9383D37}" type="datetime1">
              <a:rPr lang="en-GB" smtClean="0"/>
              <a:t>20/06/2012</a:t>
            </a:fld>
            <a:endParaRPr lang="en-GB"/>
          </a:p>
        </p:txBody>
      </p:sp>
      <p:sp>
        <p:nvSpPr>
          <p:cNvPr id="6" name="Footer Placeholder 5"/>
          <p:cNvSpPr>
            <a:spLocks noGrp="1"/>
          </p:cNvSpPr>
          <p:nvPr>
            <p:ph type="ftr" sz="quarter" idx="11"/>
          </p:nvPr>
        </p:nvSpPr>
        <p:spPr/>
        <p:txBody>
          <a:bodyPr/>
          <a:lstStyle/>
          <a:p>
            <a:r>
              <a:rPr lang="en-GB" smtClean="0"/>
              <a:t>By Ghizlane Lafdi</a:t>
            </a:r>
            <a:endParaRPr lang="en-GB"/>
          </a:p>
        </p:txBody>
      </p:sp>
      <p:sp>
        <p:nvSpPr>
          <p:cNvPr id="7" name="Slide Number Placeholder 6"/>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11D9C-24DE-4403-8233-C7C296027A38}" type="datetime1">
              <a:rPr lang="en-GB" smtClean="0"/>
              <a:t>20/06/2012</a:t>
            </a:fld>
            <a:endParaRPr lang="en-GB"/>
          </a:p>
        </p:txBody>
      </p:sp>
      <p:sp>
        <p:nvSpPr>
          <p:cNvPr id="8" name="Footer Placeholder 7"/>
          <p:cNvSpPr>
            <a:spLocks noGrp="1"/>
          </p:cNvSpPr>
          <p:nvPr>
            <p:ph type="ftr" sz="quarter" idx="11"/>
          </p:nvPr>
        </p:nvSpPr>
        <p:spPr/>
        <p:txBody>
          <a:bodyPr/>
          <a:lstStyle/>
          <a:p>
            <a:r>
              <a:rPr lang="en-GB" smtClean="0"/>
              <a:t>By Ghizlane Lafdi</a:t>
            </a:r>
            <a:endParaRPr lang="en-GB"/>
          </a:p>
        </p:txBody>
      </p:sp>
      <p:sp>
        <p:nvSpPr>
          <p:cNvPr id="9" name="Slide Number Placeholder 8"/>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F94A3-0D03-44B8-BEDA-CEC6E9467517}" type="datetime1">
              <a:rPr lang="en-GB" smtClean="0"/>
              <a:t>20/06/2012</a:t>
            </a:fld>
            <a:endParaRPr lang="en-GB"/>
          </a:p>
        </p:txBody>
      </p:sp>
      <p:sp>
        <p:nvSpPr>
          <p:cNvPr id="4" name="Footer Placeholder 3"/>
          <p:cNvSpPr>
            <a:spLocks noGrp="1"/>
          </p:cNvSpPr>
          <p:nvPr>
            <p:ph type="ftr" sz="quarter" idx="11"/>
          </p:nvPr>
        </p:nvSpPr>
        <p:spPr/>
        <p:txBody>
          <a:bodyPr/>
          <a:lstStyle/>
          <a:p>
            <a:r>
              <a:rPr lang="en-GB" smtClean="0"/>
              <a:t>By Ghizlane Lafdi</a:t>
            </a:r>
            <a:endParaRPr lang="en-GB"/>
          </a:p>
        </p:txBody>
      </p:sp>
      <p:sp>
        <p:nvSpPr>
          <p:cNvPr id="5" name="Slide Number Placeholder 4"/>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57FC4-213F-43CE-B302-A33E45F0D816}" type="datetime1">
              <a:rPr lang="en-GB" smtClean="0"/>
              <a:t>20/06/2012</a:t>
            </a:fld>
            <a:endParaRPr lang="en-GB"/>
          </a:p>
        </p:txBody>
      </p:sp>
      <p:sp>
        <p:nvSpPr>
          <p:cNvPr id="3" name="Footer Placeholder 2"/>
          <p:cNvSpPr>
            <a:spLocks noGrp="1"/>
          </p:cNvSpPr>
          <p:nvPr>
            <p:ph type="ftr" sz="quarter" idx="11"/>
          </p:nvPr>
        </p:nvSpPr>
        <p:spPr/>
        <p:txBody>
          <a:bodyPr/>
          <a:lstStyle/>
          <a:p>
            <a:r>
              <a:rPr lang="en-GB" smtClean="0"/>
              <a:t>By Ghizlane Lafdi</a:t>
            </a:r>
            <a:endParaRPr lang="en-GB"/>
          </a:p>
        </p:txBody>
      </p:sp>
      <p:sp>
        <p:nvSpPr>
          <p:cNvPr id="4" name="Slide Number Placeholder 3"/>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FDDD3-D8B7-4B4B-A9D1-DB459D994F08}" type="datetime1">
              <a:rPr lang="en-GB" smtClean="0"/>
              <a:t>20/06/2012</a:t>
            </a:fld>
            <a:endParaRPr lang="en-GB"/>
          </a:p>
        </p:txBody>
      </p:sp>
      <p:sp>
        <p:nvSpPr>
          <p:cNvPr id="6" name="Footer Placeholder 5"/>
          <p:cNvSpPr>
            <a:spLocks noGrp="1"/>
          </p:cNvSpPr>
          <p:nvPr>
            <p:ph type="ftr" sz="quarter" idx="11"/>
          </p:nvPr>
        </p:nvSpPr>
        <p:spPr/>
        <p:txBody>
          <a:bodyPr/>
          <a:lstStyle/>
          <a:p>
            <a:r>
              <a:rPr lang="en-GB" smtClean="0"/>
              <a:t>By Ghizlane Lafdi</a:t>
            </a:r>
            <a:endParaRPr lang="en-GB"/>
          </a:p>
        </p:txBody>
      </p:sp>
      <p:sp>
        <p:nvSpPr>
          <p:cNvPr id="7" name="Slide Number Placeholder 6"/>
          <p:cNvSpPr>
            <a:spLocks noGrp="1"/>
          </p:cNvSpPr>
          <p:nvPr>
            <p:ph type="sldNum" sz="quarter" idx="12"/>
          </p:nvPr>
        </p:nvSpPr>
        <p:spPr/>
        <p:txBody>
          <a:bodyPr/>
          <a:lstStyle/>
          <a:p>
            <a:fld id="{A5FA075B-5B64-48C5-B935-AA8E2B20441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6023C-5B63-4E56-9342-FCE8BDADA884}" type="datetime1">
              <a:rPr lang="en-GB" smtClean="0"/>
              <a:t>20/06/2012</a:t>
            </a:fld>
            <a:endParaRPr lang="en-GB"/>
          </a:p>
        </p:txBody>
      </p:sp>
      <p:sp>
        <p:nvSpPr>
          <p:cNvPr id="6" name="Footer Placeholder 5"/>
          <p:cNvSpPr>
            <a:spLocks noGrp="1"/>
          </p:cNvSpPr>
          <p:nvPr>
            <p:ph type="ftr" sz="quarter" idx="11"/>
          </p:nvPr>
        </p:nvSpPr>
        <p:spPr/>
        <p:txBody>
          <a:bodyPr/>
          <a:lstStyle/>
          <a:p>
            <a:r>
              <a:rPr lang="en-GB" smtClean="0"/>
              <a:t>By Ghizlane Lafdi</a:t>
            </a:r>
            <a:endParaRPr lang="en-GB"/>
          </a:p>
        </p:txBody>
      </p:sp>
      <p:sp>
        <p:nvSpPr>
          <p:cNvPr id="7" name="Slide Number Placeholder 6"/>
          <p:cNvSpPr>
            <a:spLocks noGrp="1"/>
          </p:cNvSpPr>
          <p:nvPr>
            <p:ph type="sldNum" sz="quarter" idx="12"/>
          </p:nvPr>
        </p:nvSpPr>
        <p:spPr/>
        <p:txBody>
          <a:bodyPr/>
          <a:lstStyle/>
          <a:p>
            <a:fld id="{A5FA075B-5B64-48C5-B935-AA8E2B20441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064DD48-36C5-4563-A125-67FC2B89F28D}" type="datetime1">
              <a:rPr lang="en-GB" smtClean="0"/>
              <a:t>20/06/2012</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GB" smtClean="0"/>
              <a:t>By Ghizlane Lafdi</a:t>
            </a:r>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5FA075B-5B64-48C5-B935-AA8E2B20441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18.wav"/><Relationship Id="rId7" Type="http://schemas.openxmlformats.org/officeDocument/2006/relationships/image" Target="../media/image16.wmf"/><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15.wmf"/><Relationship Id="rId5" Type="http://schemas.openxmlformats.org/officeDocument/2006/relationships/slideLayout" Target="../slideLayouts/slideLayout2.xml"/><Relationship Id="rId4" Type="http://schemas.openxmlformats.org/officeDocument/2006/relationships/audio" Target="../media/media18.wav"/></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0.wav"/><Relationship Id="rId7" Type="http://schemas.openxmlformats.org/officeDocument/2006/relationships/image" Target="../media/image16.wmf"/><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15.wmf"/><Relationship Id="rId5" Type="http://schemas.openxmlformats.org/officeDocument/2006/relationships/slideLayout" Target="../slideLayouts/slideLayout2.xml"/><Relationship Id="rId4" Type="http://schemas.openxmlformats.org/officeDocument/2006/relationships/audio" Target="../media/media20.wav"/></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2.xml"/><Relationship Id="rId18" Type="http://schemas.openxmlformats.org/officeDocument/2006/relationships/image" Target="../media/image5.emf"/><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image" Target="../media/image4.emf"/><Relationship Id="rId2" Type="http://schemas.openxmlformats.org/officeDocument/2006/relationships/audio" Target="../media/media1.wav"/><Relationship Id="rId16" Type="http://schemas.openxmlformats.org/officeDocument/2006/relationships/image" Target="../media/image3.emf"/><Relationship Id="rId20" Type="http://schemas.openxmlformats.org/officeDocument/2006/relationships/image" Target="../media/image7.pn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2.emf"/><Relationship Id="rId10" Type="http://schemas.openxmlformats.org/officeDocument/2006/relationships/audio" Target="../media/media5.wav"/><Relationship Id="rId19" Type="http://schemas.openxmlformats.org/officeDocument/2006/relationships/image" Target="../media/image6.emf"/><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1.wmf"/></Relationships>
</file>

<file path=ppt/slides/_rels/slide4.xml.rels><?xml version="1.0" encoding="UTF-8" standalone="yes"?>
<Relationships xmlns="http://schemas.openxmlformats.org/package/2006/relationships"><Relationship Id="rId8" Type="http://schemas.openxmlformats.org/officeDocument/2006/relationships/audio" Target="../media/media10.wav"/><Relationship Id="rId13" Type="http://schemas.openxmlformats.org/officeDocument/2006/relationships/slideLayout" Target="../slideLayouts/slideLayout2.xml"/><Relationship Id="rId18" Type="http://schemas.openxmlformats.org/officeDocument/2006/relationships/image" Target="../media/image12.png"/><Relationship Id="rId3" Type="http://schemas.microsoft.com/office/2007/relationships/media" Target="../media/media8.wav"/><Relationship Id="rId7" Type="http://schemas.microsoft.com/office/2007/relationships/media" Target="../media/media10.wav"/><Relationship Id="rId12" Type="http://schemas.openxmlformats.org/officeDocument/2006/relationships/audio" Target="../media/media12.wav"/><Relationship Id="rId17" Type="http://schemas.openxmlformats.org/officeDocument/2006/relationships/image" Target="../media/image11.emf"/><Relationship Id="rId2" Type="http://schemas.openxmlformats.org/officeDocument/2006/relationships/audio" Target="../media/media7.wav"/><Relationship Id="rId16" Type="http://schemas.openxmlformats.org/officeDocument/2006/relationships/image" Target="../media/image10.emf"/><Relationship Id="rId20" Type="http://schemas.openxmlformats.org/officeDocument/2006/relationships/image" Target="../media/image7.png"/><Relationship Id="rId1" Type="http://schemas.microsoft.com/office/2007/relationships/media" Target="../media/media7.wav"/><Relationship Id="rId6" Type="http://schemas.openxmlformats.org/officeDocument/2006/relationships/audio" Target="../media/media9.wav"/><Relationship Id="rId11" Type="http://schemas.microsoft.com/office/2007/relationships/media" Target="../media/media12.wav"/><Relationship Id="rId5" Type="http://schemas.microsoft.com/office/2007/relationships/media" Target="../media/media9.wav"/><Relationship Id="rId15" Type="http://schemas.openxmlformats.org/officeDocument/2006/relationships/image" Target="../media/image9.emf"/><Relationship Id="rId10" Type="http://schemas.openxmlformats.org/officeDocument/2006/relationships/audio" Target="../media/media11.wav"/><Relationship Id="rId19" Type="http://schemas.openxmlformats.org/officeDocument/2006/relationships/image" Target="../media/image13.png"/><Relationship Id="rId4" Type="http://schemas.openxmlformats.org/officeDocument/2006/relationships/audio" Target="../media/media8.wav"/><Relationship Id="rId9" Type="http://schemas.microsoft.com/office/2007/relationships/media" Target="../media/media11.wav"/><Relationship Id="rId1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14.wav"/><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4.wav"/></Relationships>
</file>

<file path=ppt/slides/_rels/slide9.xml.rels><?xml version="1.0" encoding="UTF-8" standalone="yes"?>
<Relationships xmlns="http://schemas.openxmlformats.org/package/2006/relationships"><Relationship Id="rId3" Type="http://schemas.microsoft.com/office/2007/relationships/media" Target="../media/media16.wav"/><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836712"/>
            <a:ext cx="8676456" cy="3558257"/>
          </a:xfrm>
        </p:spPr>
        <p:txBody>
          <a:bodyPr>
            <a:normAutofit/>
          </a:bodyPr>
          <a:lstStyle/>
          <a:p>
            <a:pPr algn="ctr"/>
            <a:r>
              <a:rPr lang="en-GB" sz="6600" b="1" dirty="0" smtClean="0">
                <a:solidFill>
                  <a:schemeClr val="accent6">
                    <a:lumMod val="75000"/>
                  </a:schemeClr>
                </a:solidFill>
                <a:latin typeface="Comic Sans MS" pitchFamily="66" charset="0"/>
              </a:rPr>
              <a:t>Jobs and places of work </a:t>
            </a:r>
            <a:endParaRPr lang="en-GB" sz="6600" b="1" dirty="0">
              <a:solidFill>
                <a:schemeClr val="accent6">
                  <a:lumMod val="75000"/>
                </a:schemeClr>
              </a:solidFill>
              <a:latin typeface="Comic Sans MS" pitchFamily="66" charset="0"/>
            </a:endParaRPr>
          </a:p>
        </p:txBody>
      </p:sp>
      <p:sp>
        <p:nvSpPr>
          <p:cNvPr id="3" name="Footer Placeholder 2"/>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109742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7488832" cy="5170646"/>
          </a:xfrm>
          <a:prstGeom prst="rect">
            <a:avLst/>
          </a:prstGeom>
          <a:noFill/>
        </p:spPr>
        <p:txBody>
          <a:bodyPr wrap="square" rtlCol="0">
            <a:spAutoFit/>
          </a:bodyPr>
          <a:lstStyle/>
          <a:p>
            <a:r>
              <a:rPr lang="en-GB" sz="3200" b="1" dirty="0" smtClean="0">
                <a:solidFill>
                  <a:schemeClr val="accent6">
                    <a:lumMod val="75000"/>
                  </a:schemeClr>
                </a:solidFill>
              </a:rPr>
              <a:t>Task</a:t>
            </a:r>
          </a:p>
          <a:p>
            <a:endParaRPr lang="en-GB" sz="3200" b="1" dirty="0">
              <a:solidFill>
                <a:schemeClr val="accent6">
                  <a:lumMod val="75000"/>
                </a:schemeClr>
              </a:solidFill>
            </a:endParaRPr>
          </a:p>
          <a:p>
            <a:r>
              <a:rPr lang="en-GB" sz="2400" dirty="0" smtClean="0">
                <a:solidFill>
                  <a:schemeClr val="accent6">
                    <a:lumMod val="50000"/>
                  </a:schemeClr>
                </a:solidFill>
              </a:rPr>
              <a:t>Translate the following sentences into Arabic. Provide both the masculine and feminine form.</a:t>
            </a:r>
          </a:p>
          <a:p>
            <a:endParaRPr lang="en-GB" sz="2400" dirty="0" smtClean="0">
              <a:solidFill>
                <a:schemeClr val="accent6">
                  <a:lumMod val="50000"/>
                </a:schemeClr>
              </a:solidFill>
            </a:endParaRPr>
          </a:p>
          <a:p>
            <a:endParaRPr lang="en-GB" dirty="0"/>
          </a:p>
          <a:p>
            <a:r>
              <a:rPr lang="en-GB" sz="2800" dirty="0" smtClean="0">
                <a:latin typeface="Comic Sans MS" pitchFamily="66" charset="0"/>
              </a:rPr>
              <a:t>1- the cook works in a restaurant </a:t>
            </a:r>
          </a:p>
          <a:p>
            <a:endParaRPr lang="en-GB" sz="2800" dirty="0">
              <a:latin typeface="Comic Sans MS" pitchFamily="66" charset="0"/>
            </a:endParaRPr>
          </a:p>
          <a:p>
            <a:r>
              <a:rPr lang="en-GB" sz="2800" dirty="0" smtClean="0">
                <a:latin typeface="Comic Sans MS" pitchFamily="66" charset="0"/>
              </a:rPr>
              <a:t>2- the teacher works in a school</a:t>
            </a:r>
          </a:p>
          <a:p>
            <a:endParaRPr lang="en-GB" sz="2800" dirty="0">
              <a:latin typeface="Comic Sans MS" pitchFamily="66" charset="0"/>
            </a:endParaRPr>
          </a:p>
          <a:p>
            <a:r>
              <a:rPr lang="en-GB" sz="2800" dirty="0" smtClean="0">
                <a:latin typeface="Comic Sans MS" pitchFamily="66" charset="0"/>
              </a:rPr>
              <a:t>3- the accountant works in a bank</a:t>
            </a:r>
            <a:endParaRPr lang="en-GB" sz="2800" dirty="0">
              <a:latin typeface="Comic Sans MS" pitchFamily="66" charset="0"/>
            </a:endParaRPr>
          </a:p>
          <a:p>
            <a:endParaRPr lang="en-GB" dirty="0"/>
          </a:p>
          <a:p>
            <a:r>
              <a:rPr lang="en-GB" dirty="0" smtClean="0"/>
              <a:t>  </a:t>
            </a:r>
            <a:endParaRPr lang="en-GB" dirty="0"/>
          </a:p>
        </p:txBody>
      </p:sp>
      <p:sp>
        <p:nvSpPr>
          <p:cNvPr id="2" name="Footer Placeholder 1"/>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4077470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30413"/>
            <a:ext cx="8208912" cy="1261884"/>
          </a:xfrm>
          <a:prstGeom prst="rect">
            <a:avLst/>
          </a:prstGeom>
          <a:noFill/>
        </p:spPr>
        <p:txBody>
          <a:bodyPr wrap="square" rtlCol="0">
            <a:spAutoFit/>
          </a:bodyPr>
          <a:lstStyle/>
          <a:p>
            <a:r>
              <a:rPr lang="en-GB" sz="4000" b="1" dirty="0" smtClean="0">
                <a:solidFill>
                  <a:schemeClr val="accent6">
                    <a:lumMod val="75000"/>
                  </a:schemeClr>
                </a:solidFill>
                <a:latin typeface="Comic Sans MS" pitchFamily="66" charset="0"/>
              </a:rPr>
              <a:t>Grammar: present tense</a:t>
            </a:r>
          </a:p>
          <a:p>
            <a:r>
              <a:rPr lang="en-GB" sz="2400" b="1" dirty="0" smtClean="0">
                <a:solidFill>
                  <a:srgbClr val="FFFF00"/>
                </a:solidFill>
                <a:latin typeface="Comic Sans MS" pitchFamily="66" charset="0"/>
              </a:rPr>
              <a:t>To</a:t>
            </a:r>
            <a:r>
              <a:rPr lang="en-GB" sz="2400" b="1" dirty="0" smtClean="0">
                <a:solidFill>
                  <a:schemeClr val="tx1">
                    <a:lumMod val="95000"/>
                    <a:lumOff val="5000"/>
                  </a:schemeClr>
                </a:solidFill>
                <a:latin typeface="Comic Sans MS" pitchFamily="66" charset="0"/>
              </a:rPr>
              <a:t> work </a:t>
            </a:r>
            <a:r>
              <a:rPr lang="en-GB" sz="2400" b="1" dirty="0" smtClean="0">
                <a:solidFill>
                  <a:schemeClr val="accent6">
                    <a:lumMod val="75000"/>
                  </a:schemeClr>
                </a:solidFill>
                <a:latin typeface="Comic Sans MS" pitchFamily="66" charset="0"/>
              </a:rPr>
              <a:t>= </a:t>
            </a:r>
            <a:r>
              <a:rPr lang="en-GB" sz="2400" dirty="0" smtClean="0">
                <a:solidFill>
                  <a:srgbClr val="FFFF00"/>
                </a:solidFill>
                <a:latin typeface="Comic Sans MS" pitchFamily="66" charset="0"/>
              </a:rPr>
              <a:t>ya</a:t>
            </a:r>
            <a:r>
              <a:rPr lang="en-GB" sz="2400" dirty="0" smtClean="0">
                <a:solidFill>
                  <a:schemeClr val="accent6">
                    <a:lumMod val="75000"/>
                  </a:schemeClr>
                </a:solidFill>
                <a:latin typeface="Comic Sans MS" pitchFamily="66" charset="0"/>
              </a:rPr>
              <a:t>3malu</a:t>
            </a:r>
            <a:r>
              <a:rPr lang="en-GB" sz="2400" b="1" dirty="0" smtClean="0">
                <a:solidFill>
                  <a:schemeClr val="accent6">
                    <a:lumMod val="75000"/>
                  </a:schemeClr>
                </a:solidFill>
                <a:latin typeface="Comic Sans MS" pitchFamily="66" charset="0"/>
              </a:rPr>
              <a:t> = </a:t>
            </a:r>
            <a:r>
              <a:rPr lang="ar-MA" sz="3600" b="1" dirty="0" smtClean="0">
                <a:solidFill>
                  <a:srgbClr val="FFFF00"/>
                </a:solidFill>
                <a:latin typeface="Comic Sans MS" pitchFamily="66" charset="0"/>
              </a:rPr>
              <a:t>يَ</a:t>
            </a:r>
            <a:r>
              <a:rPr lang="ar-MA" sz="3600" b="1" dirty="0" smtClean="0">
                <a:solidFill>
                  <a:schemeClr val="accent6">
                    <a:lumMod val="75000"/>
                  </a:schemeClr>
                </a:solidFill>
                <a:latin typeface="Comic Sans MS" pitchFamily="66" charset="0"/>
              </a:rPr>
              <a:t>عْمَلُ</a:t>
            </a:r>
            <a:r>
              <a:rPr lang="en-GB" sz="3600" b="1" dirty="0" smtClean="0">
                <a:solidFill>
                  <a:schemeClr val="accent6">
                    <a:lumMod val="75000"/>
                  </a:schemeClr>
                </a:solidFill>
                <a:latin typeface="Comic Sans MS" pitchFamily="66" charset="0"/>
              </a:rPr>
              <a:t>  </a:t>
            </a:r>
            <a:endParaRPr lang="en-GB" sz="3600" b="1" dirty="0">
              <a:solidFill>
                <a:schemeClr val="accent6">
                  <a:lumMod val="75000"/>
                </a:schemeClr>
              </a:solidFill>
              <a:latin typeface="Comic Sans MS" pitchFamily="66" charset="0"/>
            </a:endParaRPr>
          </a:p>
        </p:txBody>
      </p:sp>
      <p:sp>
        <p:nvSpPr>
          <p:cNvPr id="6" name="TextBox 5"/>
          <p:cNvSpPr txBox="1"/>
          <p:nvPr/>
        </p:nvSpPr>
        <p:spPr>
          <a:xfrm>
            <a:off x="253658" y="1700808"/>
            <a:ext cx="8496944" cy="6617196"/>
          </a:xfrm>
          <a:prstGeom prst="rect">
            <a:avLst/>
          </a:prstGeom>
          <a:noFill/>
        </p:spPr>
        <p:txBody>
          <a:bodyPr wrap="square" rtlCol="0">
            <a:spAutoFit/>
          </a:bodyPr>
          <a:lstStyle/>
          <a:p>
            <a:r>
              <a:rPr lang="en-GB" dirty="0" smtClean="0"/>
              <a:t>(</a:t>
            </a:r>
            <a:r>
              <a:rPr lang="en-GB" b="1" dirty="0" err="1">
                <a:solidFill>
                  <a:srgbClr val="0070C0"/>
                </a:solidFill>
              </a:rPr>
              <a:t>a</a:t>
            </a:r>
            <a:r>
              <a:rPr lang="en-GB" b="1" dirty="0" err="1" smtClean="0">
                <a:solidFill>
                  <a:srgbClr val="0070C0"/>
                </a:solidFill>
              </a:rPr>
              <a:t>naa</a:t>
            </a:r>
            <a:r>
              <a:rPr lang="en-GB" dirty="0" smtClean="0"/>
              <a:t>) </a:t>
            </a:r>
            <a:r>
              <a:rPr lang="en-GB" b="1" dirty="0" smtClean="0">
                <a:solidFill>
                  <a:srgbClr val="FFFF00"/>
                </a:solidFill>
              </a:rPr>
              <a:t>a</a:t>
            </a:r>
            <a:r>
              <a:rPr lang="en-GB" b="1" dirty="0" smtClean="0">
                <a:solidFill>
                  <a:schemeClr val="accent5">
                    <a:lumMod val="50000"/>
                  </a:schemeClr>
                </a:solidFill>
              </a:rPr>
              <a:t>3mal(u) </a:t>
            </a:r>
            <a:r>
              <a:rPr lang="en-GB" dirty="0" smtClean="0"/>
              <a:t>			</a:t>
            </a:r>
            <a:r>
              <a:rPr lang="en-GB" dirty="0"/>
              <a:t>(</a:t>
            </a:r>
            <a:r>
              <a:rPr lang="en-GB" b="1" dirty="0" err="1">
                <a:solidFill>
                  <a:srgbClr val="0070C0"/>
                </a:solidFill>
              </a:rPr>
              <a:t>naHnu</a:t>
            </a:r>
            <a:r>
              <a:rPr lang="en-GB" dirty="0"/>
              <a:t>) </a:t>
            </a:r>
            <a:r>
              <a:rPr lang="en-GB" dirty="0" smtClean="0"/>
              <a:t> </a:t>
            </a:r>
            <a:r>
              <a:rPr lang="en-GB" b="1" dirty="0" smtClean="0">
                <a:solidFill>
                  <a:srgbClr val="FFFF00"/>
                </a:solidFill>
              </a:rPr>
              <a:t>na</a:t>
            </a:r>
            <a:r>
              <a:rPr lang="en-GB" b="1" dirty="0" smtClean="0">
                <a:solidFill>
                  <a:schemeClr val="accent5">
                    <a:lumMod val="50000"/>
                  </a:schemeClr>
                </a:solidFill>
              </a:rPr>
              <a:t>3mal(u)</a:t>
            </a:r>
          </a:p>
          <a:p>
            <a:endParaRPr lang="en-GB" dirty="0"/>
          </a:p>
          <a:p>
            <a:r>
              <a:rPr lang="en-GB" b="1" dirty="0" smtClean="0"/>
              <a:t>(I/me)   work	</a:t>
            </a:r>
            <a:r>
              <a:rPr lang="en-GB" dirty="0" smtClean="0"/>
              <a:t>			</a:t>
            </a:r>
            <a:r>
              <a:rPr lang="en-GB" b="1" dirty="0" smtClean="0"/>
              <a:t>(we)       work</a:t>
            </a:r>
          </a:p>
          <a:p>
            <a:r>
              <a:rPr lang="en-GB" dirty="0" smtClean="0"/>
              <a:t>			</a:t>
            </a:r>
          </a:p>
          <a:p>
            <a:r>
              <a:rPr lang="en-GB" dirty="0" smtClean="0"/>
              <a:t>(</a:t>
            </a:r>
            <a:r>
              <a:rPr lang="en-GB" b="1" dirty="0" smtClean="0">
                <a:solidFill>
                  <a:srgbClr val="0070C0"/>
                </a:solidFill>
              </a:rPr>
              <a:t>anta</a:t>
            </a:r>
            <a:r>
              <a:rPr lang="en-GB" dirty="0" smtClean="0"/>
              <a:t>)    </a:t>
            </a:r>
            <a:r>
              <a:rPr lang="en-GB" b="1" dirty="0" smtClean="0">
                <a:solidFill>
                  <a:srgbClr val="FFFF00"/>
                </a:solidFill>
              </a:rPr>
              <a:t>ta</a:t>
            </a:r>
            <a:r>
              <a:rPr lang="en-GB" b="1" dirty="0" smtClean="0">
                <a:solidFill>
                  <a:schemeClr val="accent5">
                    <a:lumMod val="50000"/>
                  </a:schemeClr>
                </a:solidFill>
              </a:rPr>
              <a:t>3mal(u)</a:t>
            </a:r>
            <a:r>
              <a:rPr lang="en-GB" dirty="0" smtClean="0"/>
              <a:t>			(</a:t>
            </a:r>
            <a:r>
              <a:rPr lang="en-GB" b="1" dirty="0" err="1" smtClean="0">
                <a:solidFill>
                  <a:srgbClr val="0070C0"/>
                </a:solidFill>
              </a:rPr>
              <a:t>antum</a:t>
            </a:r>
            <a:r>
              <a:rPr lang="en-GB" dirty="0" smtClean="0"/>
              <a:t>)          </a:t>
            </a:r>
            <a:r>
              <a:rPr lang="en-GB" b="1" dirty="0">
                <a:solidFill>
                  <a:srgbClr val="FFFF00"/>
                </a:solidFill>
              </a:rPr>
              <a:t>ta</a:t>
            </a:r>
            <a:r>
              <a:rPr lang="en-GB" b="1" dirty="0">
                <a:solidFill>
                  <a:schemeClr val="accent5">
                    <a:lumMod val="50000"/>
                  </a:schemeClr>
                </a:solidFill>
              </a:rPr>
              <a:t>3mal</a:t>
            </a:r>
            <a:r>
              <a:rPr lang="en-GB" b="1" dirty="0">
                <a:solidFill>
                  <a:srgbClr val="FFFF00"/>
                </a:solidFill>
              </a:rPr>
              <a:t>uun(a</a:t>
            </a:r>
            <a:r>
              <a:rPr lang="en-GB" b="1" dirty="0" smtClean="0">
                <a:solidFill>
                  <a:srgbClr val="FFFF00"/>
                </a:solidFill>
              </a:rPr>
              <a:t>)</a:t>
            </a:r>
          </a:p>
          <a:p>
            <a:endParaRPr lang="en-GB" dirty="0" smtClean="0"/>
          </a:p>
          <a:p>
            <a:r>
              <a:rPr lang="en-GB" b="1" dirty="0" smtClean="0"/>
              <a:t>(you male) work</a:t>
            </a:r>
            <a:r>
              <a:rPr lang="en-GB" dirty="0" smtClean="0"/>
              <a:t>			</a:t>
            </a:r>
            <a:r>
              <a:rPr lang="en-GB" b="1" dirty="0" smtClean="0"/>
              <a:t>(you/male/ plural)  work</a:t>
            </a:r>
          </a:p>
          <a:p>
            <a:r>
              <a:rPr lang="en-GB" dirty="0" smtClean="0"/>
              <a:t> </a:t>
            </a:r>
          </a:p>
          <a:p>
            <a:r>
              <a:rPr lang="en-GB" dirty="0" smtClean="0"/>
              <a:t>(</a:t>
            </a:r>
            <a:r>
              <a:rPr lang="en-GB" b="1" dirty="0" smtClean="0">
                <a:solidFill>
                  <a:srgbClr val="0070C0"/>
                </a:solidFill>
              </a:rPr>
              <a:t>anti</a:t>
            </a:r>
            <a:r>
              <a:rPr lang="en-GB" dirty="0" smtClean="0"/>
              <a:t>)     </a:t>
            </a:r>
            <a:r>
              <a:rPr lang="en-GB" b="1" dirty="0" smtClean="0">
                <a:solidFill>
                  <a:srgbClr val="FFFF00"/>
                </a:solidFill>
              </a:rPr>
              <a:t>ta</a:t>
            </a:r>
            <a:r>
              <a:rPr lang="en-GB" b="1" dirty="0" smtClean="0">
                <a:solidFill>
                  <a:schemeClr val="accent5">
                    <a:lumMod val="50000"/>
                  </a:schemeClr>
                </a:solidFill>
              </a:rPr>
              <a:t>3mal</a:t>
            </a:r>
            <a:r>
              <a:rPr lang="en-GB" b="1" dirty="0" smtClean="0">
                <a:solidFill>
                  <a:srgbClr val="FFFF00"/>
                </a:solidFill>
              </a:rPr>
              <a:t>iin(a)</a:t>
            </a:r>
            <a:r>
              <a:rPr lang="en-GB" dirty="0" smtClean="0"/>
              <a:t>			(</a:t>
            </a:r>
            <a:r>
              <a:rPr lang="en-GB" b="1" dirty="0" err="1" smtClean="0">
                <a:solidFill>
                  <a:srgbClr val="0070C0"/>
                </a:solidFill>
              </a:rPr>
              <a:t>antunna</a:t>
            </a:r>
            <a:r>
              <a:rPr lang="en-GB" dirty="0" smtClean="0"/>
              <a:t>)           </a:t>
            </a:r>
            <a:r>
              <a:rPr lang="en-GB" b="1" dirty="0">
                <a:solidFill>
                  <a:srgbClr val="FFFF00"/>
                </a:solidFill>
              </a:rPr>
              <a:t>ta</a:t>
            </a:r>
            <a:r>
              <a:rPr lang="en-GB" b="1" dirty="0">
                <a:solidFill>
                  <a:schemeClr val="accent5">
                    <a:lumMod val="50000"/>
                  </a:schemeClr>
                </a:solidFill>
              </a:rPr>
              <a:t>3mal</a:t>
            </a:r>
            <a:r>
              <a:rPr lang="en-GB" b="1" dirty="0">
                <a:solidFill>
                  <a:srgbClr val="FFFF00"/>
                </a:solidFill>
              </a:rPr>
              <a:t>n(a</a:t>
            </a:r>
            <a:r>
              <a:rPr lang="en-GB" b="1" dirty="0" smtClean="0">
                <a:solidFill>
                  <a:srgbClr val="FFFF00"/>
                </a:solidFill>
              </a:rPr>
              <a:t>)</a:t>
            </a:r>
          </a:p>
          <a:p>
            <a:endParaRPr lang="en-GB" dirty="0"/>
          </a:p>
          <a:p>
            <a:r>
              <a:rPr lang="en-GB" b="1" dirty="0" smtClean="0"/>
              <a:t>(you female) work</a:t>
            </a:r>
            <a:r>
              <a:rPr lang="en-GB" dirty="0" smtClean="0"/>
              <a:t>			</a:t>
            </a:r>
            <a:r>
              <a:rPr lang="en-GB" b="1" dirty="0" smtClean="0"/>
              <a:t>(you/female/plural)    work</a:t>
            </a:r>
          </a:p>
          <a:p>
            <a:endParaRPr lang="en-GB" dirty="0"/>
          </a:p>
          <a:p>
            <a:r>
              <a:rPr lang="en-GB" dirty="0" smtClean="0"/>
              <a:t>(</a:t>
            </a:r>
            <a:r>
              <a:rPr lang="en-GB" b="1" dirty="0" err="1">
                <a:solidFill>
                  <a:srgbClr val="0070C0"/>
                </a:solidFill>
              </a:rPr>
              <a:t>h</a:t>
            </a:r>
            <a:r>
              <a:rPr lang="en-GB" b="1" dirty="0" err="1" smtClean="0">
                <a:solidFill>
                  <a:srgbClr val="0070C0"/>
                </a:solidFill>
              </a:rPr>
              <a:t>uwa</a:t>
            </a:r>
            <a:r>
              <a:rPr lang="en-GB" dirty="0" smtClean="0"/>
              <a:t>) </a:t>
            </a:r>
            <a:r>
              <a:rPr lang="en-GB" b="1" dirty="0" smtClean="0">
                <a:solidFill>
                  <a:srgbClr val="FFFF00"/>
                </a:solidFill>
              </a:rPr>
              <a:t>ya</a:t>
            </a:r>
            <a:r>
              <a:rPr lang="en-GB" b="1" dirty="0" smtClean="0">
                <a:solidFill>
                  <a:schemeClr val="accent5">
                    <a:lumMod val="50000"/>
                  </a:schemeClr>
                </a:solidFill>
              </a:rPr>
              <a:t>3mal(u)</a:t>
            </a:r>
            <a:r>
              <a:rPr lang="en-GB" dirty="0" smtClean="0"/>
              <a:t>			(</a:t>
            </a:r>
            <a:r>
              <a:rPr lang="en-GB" b="1" dirty="0" smtClean="0">
                <a:solidFill>
                  <a:srgbClr val="0070C0"/>
                </a:solidFill>
              </a:rPr>
              <a:t>hum</a:t>
            </a:r>
            <a:r>
              <a:rPr lang="en-GB" dirty="0"/>
              <a:t>) </a:t>
            </a:r>
            <a:r>
              <a:rPr lang="en-GB" dirty="0" smtClean="0"/>
              <a:t>           </a:t>
            </a:r>
            <a:r>
              <a:rPr lang="en-GB" b="1" dirty="0" smtClean="0">
                <a:solidFill>
                  <a:srgbClr val="FFFF00"/>
                </a:solidFill>
              </a:rPr>
              <a:t>ya</a:t>
            </a:r>
            <a:r>
              <a:rPr lang="en-GB" b="1" dirty="0" smtClean="0">
                <a:solidFill>
                  <a:schemeClr val="accent5">
                    <a:lumMod val="50000"/>
                  </a:schemeClr>
                </a:solidFill>
              </a:rPr>
              <a:t>3mal</a:t>
            </a:r>
            <a:r>
              <a:rPr lang="en-GB" b="1" dirty="0" smtClean="0">
                <a:solidFill>
                  <a:srgbClr val="FFFF00"/>
                </a:solidFill>
              </a:rPr>
              <a:t>uun(a)</a:t>
            </a:r>
          </a:p>
          <a:p>
            <a:endParaRPr lang="en-GB" dirty="0"/>
          </a:p>
          <a:p>
            <a:r>
              <a:rPr lang="en-GB" b="1" dirty="0" smtClean="0"/>
              <a:t>(he/him) work	</a:t>
            </a:r>
            <a:r>
              <a:rPr lang="en-GB" dirty="0" smtClean="0"/>
              <a:t>		</a:t>
            </a:r>
            <a:r>
              <a:rPr lang="ar-MA" dirty="0" smtClean="0"/>
              <a:t> </a:t>
            </a:r>
            <a:r>
              <a:rPr lang="ar-MA" b="1" dirty="0" smtClean="0"/>
              <a:t> </a:t>
            </a:r>
            <a:r>
              <a:rPr lang="en-GB" b="1" dirty="0" smtClean="0"/>
              <a:t>(they/male)  work</a:t>
            </a:r>
          </a:p>
          <a:p>
            <a:endParaRPr lang="en-GB" dirty="0"/>
          </a:p>
          <a:p>
            <a:r>
              <a:rPr lang="en-GB" dirty="0" smtClean="0"/>
              <a:t>(</a:t>
            </a:r>
            <a:r>
              <a:rPr lang="en-GB" b="1" dirty="0" err="1">
                <a:solidFill>
                  <a:srgbClr val="0070C0"/>
                </a:solidFill>
              </a:rPr>
              <a:t>h</a:t>
            </a:r>
            <a:r>
              <a:rPr lang="en-GB" b="1" dirty="0" err="1" smtClean="0">
                <a:solidFill>
                  <a:srgbClr val="0070C0"/>
                </a:solidFill>
              </a:rPr>
              <a:t>iya</a:t>
            </a:r>
            <a:r>
              <a:rPr lang="en-GB" dirty="0" smtClean="0"/>
              <a:t>)     </a:t>
            </a:r>
            <a:r>
              <a:rPr lang="en-GB" b="1" dirty="0" smtClean="0">
                <a:solidFill>
                  <a:srgbClr val="FFFF00"/>
                </a:solidFill>
              </a:rPr>
              <a:t>ta</a:t>
            </a:r>
            <a:r>
              <a:rPr lang="en-GB" b="1" dirty="0" smtClean="0">
                <a:solidFill>
                  <a:schemeClr val="accent5">
                    <a:lumMod val="50000"/>
                  </a:schemeClr>
                </a:solidFill>
              </a:rPr>
              <a:t>3mal(u)</a:t>
            </a:r>
            <a:r>
              <a:rPr lang="en-GB" dirty="0" smtClean="0"/>
              <a:t>			(</a:t>
            </a:r>
            <a:r>
              <a:rPr lang="en-GB" b="1" dirty="0" err="1" smtClean="0">
                <a:solidFill>
                  <a:srgbClr val="0070C0"/>
                </a:solidFill>
              </a:rPr>
              <a:t>hunna</a:t>
            </a:r>
            <a:r>
              <a:rPr lang="en-GB" dirty="0"/>
              <a:t>) </a:t>
            </a:r>
            <a:r>
              <a:rPr lang="en-GB" dirty="0" smtClean="0"/>
              <a:t>             </a:t>
            </a:r>
            <a:r>
              <a:rPr lang="en-GB" b="1" dirty="0" smtClean="0">
                <a:solidFill>
                  <a:srgbClr val="FFFF00"/>
                </a:solidFill>
              </a:rPr>
              <a:t>ya</a:t>
            </a:r>
            <a:r>
              <a:rPr lang="en-GB" b="1" dirty="0" smtClean="0">
                <a:solidFill>
                  <a:schemeClr val="accent5">
                    <a:lumMod val="50000"/>
                  </a:schemeClr>
                </a:solidFill>
              </a:rPr>
              <a:t>3mal</a:t>
            </a:r>
            <a:r>
              <a:rPr lang="en-GB" b="1" dirty="0" smtClean="0">
                <a:solidFill>
                  <a:srgbClr val="FFFF00"/>
                </a:solidFill>
              </a:rPr>
              <a:t>n(a</a:t>
            </a:r>
            <a:r>
              <a:rPr lang="en-GB" b="1" dirty="0">
                <a:solidFill>
                  <a:srgbClr val="FFFF00"/>
                </a:solidFill>
              </a:rPr>
              <a:t>)</a:t>
            </a:r>
          </a:p>
          <a:p>
            <a:r>
              <a:rPr lang="en-GB" b="1" dirty="0" smtClean="0"/>
              <a:t>(she/her) work	</a:t>
            </a:r>
            <a:r>
              <a:rPr lang="en-GB" dirty="0" smtClean="0"/>
              <a:t>		</a:t>
            </a:r>
            <a:r>
              <a:rPr lang="en-GB" b="1" dirty="0" smtClean="0"/>
              <a:t>(they/female)        work </a:t>
            </a:r>
          </a:p>
          <a:p>
            <a:endParaRPr lang="en-GB" sz="2000" dirty="0"/>
          </a:p>
          <a:p>
            <a:endParaRPr lang="en-GB" sz="2000" dirty="0" smtClean="0"/>
          </a:p>
          <a:p>
            <a:endParaRPr lang="en-GB" sz="2000" dirty="0" smtClean="0"/>
          </a:p>
          <a:p>
            <a:endParaRPr lang="en-GB" sz="2000" dirty="0" smtClean="0"/>
          </a:p>
          <a:p>
            <a:endParaRPr lang="en-GB" sz="2000"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965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2555776" y="6492875"/>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1150412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965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47664" y="30413"/>
            <a:ext cx="8208912" cy="707886"/>
          </a:xfrm>
          <a:prstGeom prst="rect">
            <a:avLst/>
          </a:prstGeom>
          <a:noFill/>
        </p:spPr>
        <p:txBody>
          <a:bodyPr wrap="square" rtlCol="0">
            <a:spAutoFit/>
          </a:bodyPr>
          <a:lstStyle/>
          <a:p>
            <a:r>
              <a:rPr lang="en-GB" sz="4000" b="1" dirty="0" smtClean="0">
                <a:solidFill>
                  <a:schemeClr val="accent6">
                    <a:lumMod val="75000"/>
                  </a:schemeClr>
                </a:solidFill>
                <a:latin typeface="Comic Sans MS" pitchFamily="66" charset="0"/>
              </a:rPr>
              <a:t>Grammar: present tense</a:t>
            </a:r>
          </a:p>
        </p:txBody>
      </p:sp>
      <p:sp>
        <p:nvSpPr>
          <p:cNvPr id="6" name="TextBox 5"/>
          <p:cNvSpPr txBox="1"/>
          <p:nvPr/>
        </p:nvSpPr>
        <p:spPr>
          <a:xfrm>
            <a:off x="1419650" y="738299"/>
            <a:ext cx="8064896" cy="1600438"/>
          </a:xfrm>
          <a:prstGeom prst="rect">
            <a:avLst/>
          </a:prstGeom>
          <a:noFill/>
        </p:spPr>
        <p:txBody>
          <a:bodyPr wrap="square" rtlCol="0">
            <a:spAutoFit/>
          </a:bodyPr>
          <a:lstStyle/>
          <a:p>
            <a:r>
              <a:rPr lang="en-GB" sz="2000" dirty="0" smtClean="0"/>
              <a:t>Follow the pattern of the verb ‘to work’ on slide 11 to conjugate the verb ‘to study’</a:t>
            </a:r>
          </a:p>
          <a:p>
            <a:r>
              <a:rPr lang="en-GB" b="1" dirty="0" smtClean="0">
                <a:solidFill>
                  <a:srgbClr val="FFFF00"/>
                </a:solidFill>
                <a:latin typeface="Comic Sans MS" pitchFamily="66" charset="0"/>
              </a:rPr>
              <a:t> </a:t>
            </a:r>
            <a:r>
              <a:rPr lang="en-GB" sz="3200" b="1" dirty="0" smtClean="0">
                <a:solidFill>
                  <a:srgbClr val="FFFF00"/>
                </a:solidFill>
                <a:latin typeface="Comic Sans MS" pitchFamily="66" charset="0"/>
              </a:rPr>
              <a:t>To </a:t>
            </a:r>
            <a:r>
              <a:rPr lang="en-GB" sz="3200" b="1" dirty="0">
                <a:latin typeface="Comic Sans MS" pitchFamily="66" charset="0"/>
              </a:rPr>
              <a:t>study </a:t>
            </a:r>
            <a:r>
              <a:rPr lang="en-GB" sz="3200" b="1" dirty="0">
                <a:solidFill>
                  <a:schemeClr val="tx1">
                    <a:lumMod val="95000"/>
                    <a:lumOff val="5000"/>
                  </a:schemeClr>
                </a:solidFill>
                <a:latin typeface="Comic Sans MS" pitchFamily="66" charset="0"/>
              </a:rPr>
              <a:t> </a:t>
            </a:r>
            <a:r>
              <a:rPr lang="en-GB" b="1" dirty="0">
                <a:solidFill>
                  <a:schemeClr val="accent6">
                    <a:lumMod val="75000"/>
                  </a:schemeClr>
                </a:solidFill>
                <a:latin typeface="Comic Sans MS" pitchFamily="66" charset="0"/>
              </a:rPr>
              <a:t>= </a:t>
            </a:r>
            <a:r>
              <a:rPr lang="en-GB" sz="3200" dirty="0" err="1">
                <a:solidFill>
                  <a:srgbClr val="FFFF00"/>
                </a:solidFill>
                <a:latin typeface="Comic Sans MS" pitchFamily="66" charset="0"/>
              </a:rPr>
              <a:t>ya</a:t>
            </a:r>
            <a:r>
              <a:rPr lang="en-GB" sz="3200" dirty="0" err="1">
                <a:solidFill>
                  <a:schemeClr val="accent6">
                    <a:lumMod val="75000"/>
                  </a:schemeClr>
                </a:solidFill>
                <a:latin typeface="Comic Sans MS" pitchFamily="66" charset="0"/>
              </a:rPr>
              <a:t>drusu</a:t>
            </a:r>
            <a:r>
              <a:rPr lang="en-GB" dirty="0">
                <a:solidFill>
                  <a:schemeClr val="accent6">
                    <a:lumMod val="75000"/>
                  </a:schemeClr>
                </a:solidFill>
                <a:latin typeface="Comic Sans MS" pitchFamily="66" charset="0"/>
              </a:rPr>
              <a:t> = </a:t>
            </a:r>
            <a:r>
              <a:rPr lang="ar-MA" sz="4000" b="1" dirty="0">
                <a:solidFill>
                  <a:srgbClr val="FFFF00"/>
                </a:solidFill>
                <a:latin typeface="Comic Sans MS" pitchFamily="66" charset="0"/>
              </a:rPr>
              <a:t>يَ</a:t>
            </a:r>
            <a:r>
              <a:rPr lang="ar-MA" sz="4000" b="1" dirty="0">
                <a:solidFill>
                  <a:schemeClr val="accent6">
                    <a:lumMod val="75000"/>
                  </a:schemeClr>
                </a:solidFill>
                <a:latin typeface="Comic Sans MS" pitchFamily="66" charset="0"/>
              </a:rPr>
              <a:t>دْرُسُ </a:t>
            </a:r>
            <a:endParaRPr lang="en-GB" sz="4000" b="1" dirty="0">
              <a:solidFill>
                <a:schemeClr val="accent6">
                  <a:lumMod val="75000"/>
                </a:schemeClr>
              </a:solidFill>
              <a:latin typeface="Comic Sans MS" pitchFamily="66" charset="0"/>
            </a:endParaRPr>
          </a:p>
          <a:p>
            <a:endParaRPr lang="en-GB" dirty="0"/>
          </a:p>
        </p:txBody>
      </p:sp>
      <p:sp>
        <p:nvSpPr>
          <p:cNvPr id="7" name="TextBox 6"/>
          <p:cNvSpPr txBox="1"/>
          <p:nvPr/>
        </p:nvSpPr>
        <p:spPr>
          <a:xfrm>
            <a:off x="179512" y="2492896"/>
            <a:ext cx="8856984" cy="4093428"/>
          </a:xfrm>
          <a:prstGeom prst="rect">
            <a:avLst/>
          </a:prstGeom>
          <a:noFill/>
        </p:spPr>
        <p:txBody>
          <a:bodyPr wrap="square" rtlCol="0">
            <a:spAutoFit/>
          </a:bodyPr>
          <a:lstStyle/>
          <a:p>
            <a:r>
              <a:rPr lang="en-GB" sz="2000" b="1" dirty="0" err="1">
                <a:solidFill>
                  <a:srgbClr val="0070C0"/>
                </a:solidFill>
              </a:rPr>
              <a:t>a</a:t>
            </a:r>
            <a:r>
              <a:rPr lang="en-GB" sz="2000" b="1" dirty="0" err="1" smtClean="0">
                <a:solidFill>
                  <a:srgbClr val="0070C0"/>
                </a:solidFill>
              </a:rPr>
              <a:t>naa</a:t>
            </a:r>
            <a:r>
              <a:rPr lang="en-GB" sz="2000" b="1" dirty="0" smtClean="0">
                <a:solidFill>
                  <a:srgbClr val="0070C0"/>
                </a:solidFill>
              </a:rPr>
              <a:t>					</a:t>
            </a:r>
            <a:r>
              <a:rPr lang="en-GB" sz="2000" b="1" dirty="0" err="1" smtClean="0">
                <a:solidFill>
                  <a:srgbClr val="0070C0"/>
                </a:solidFill>
              </a:rPr>
              <a:t>naHnu</a:t>
            </a:r>
            <a:endParaRPr lang="en-GB" sz="2000" b="1" dirty="0" smtClean="0">
              <a:solidFill>
                <a:srgbClr val="0070C0"/>
              </a:solidFill>
            </a:endParaRPr>
          </a:p>
          <a:p>
            <a:endParaRPr lang="en-GB" sz="2000" b="1" dirty="0" smtClean="0">
              <a:solidFill>
                <a:srgbClr val="0070C0"/>
              </a:solidFill>
            </a:endParaRPr>
          </a:p>
          <a:p>
            <a:endParaRPr lang="en-GB" sz="2000" b="1" dirty="0">
              <a:solidFill>
                <a:srgbClr val="0070C0"/>
              </a:solidFill>
            </a:endParaRPr>
          </a:p>
          <a:p>
            <a:r>
              <a:rPr lang="en-GB" sz="2000" b="1" dirty="0">
                <a:solidFill>
                  <a:srgbClr val="0070C0"/>
                </a:solidFill>
              </a:rPr>
              <a:t>a</a:t>
            </a:r>
            <a:r>
              <a:rPr lang="en-GB" sz="2000" b="1" dirty="0" smtClean="0">
                <a:solidFill>
                  <a:srgbClr val="0070C0"/>
                </a:solidFill>
              </a:rPr>
              <a:t>nta 					</a:t>
            </a:r>
            <a:r>
              <a:rPr lang="en-GB" sz="2000" b="1" dirty="0" err="1" smtClean="0">
                <a:solidFill>
                  <a:srgbClr val="0070C0"/>
                </a:solidFill>
              </a:rPr>
              <a:t>antum</a:t>
            </a:r>
            <a:r>
              <a:rPr lang="en-GB" sz="2000" b="1" dirty="0" smtClean="0">
                <a:solidFill>
                  <a:srgbClr val="0070C0"/>
                </a:solidFill>
              </a:rPr>
              <a:t> </a:t>
            </a:r>
          </a:p>
          <a:p>
            <a:endParaRPr lang="en-GB" sz="2000" b="1" dirty="0" smtClean="0">
              <a:solidFill>
                <a:srgbClr val="0070C0"/>
              </a:solidFill>
            </a:endParaRPr>
          </a:p>
          <a:p>
            <a:endParaRPr lang="en-GB" sz="2000" b="1" dirty="0">
              <a:solidFill>
                <a:srgbClr val="0070C0"/>
              </a:solidFill>
            </a:endParaRPr>
          </a:p>
          <a:p>
            <a:r>
              <a:rPr lang="en-GB" sz="2000" b="1" dirty="0">
                <a:solidFill>
                  <a:srgbClr val="0070C0"/>
                </a:solidFill>
              </a:rPr>
              <a:t>a</a:t>
            </a:r>
            <a:r>
              <a:rPr lang="en-GB" sz="2000" b="1" dirty="0" smtClean="0">
                <a:solidFill>
                  <a:srgbClr val="0070C0"/>
                </a:solidFill>
              </a:rPr>
              <a:t>nti					</a:t>
            </a:r>
            <a:r>
              <a:rPr lang="en-GB" sz="2000" b="1" dirty="0" err="1" smtClean="0">
                <a:solidFill>
                  <a:srgbClr val="0070C0"/>
                </a:solidFill>
              </a:rPr>
              <a:t>antunna</a:t>
            </a:r>
            <a:endParaRPr lang="en-GB" sz="2000" b="1" dirty="0" smtClean="0">
              <a:solidFill>
                <a:srgbClr val="0070C0"/>
              </a:solidFill>
            </a:endParaRPr>
          </a:p>
          <a:p>
            <a:r>
              <a:rPr lang="en-GB" sz="2000" b="1" dirty="0" smtClean="0">
                <a:solidFill>
                  <a:srgbClr val="0070C0"/>
                </a:solidFill>
              </a:rPr>
              <a:t> </a:t>
            </a:r>
          </a:p>
          <a:p>
            <a:endParaRPr lang="en-GB" sz="2000" b="1" dirty="0">
              <a:solidFill>
                <a:srgbClr val="0070C0"/>
              </a:solidFill>
            </a:endParaRPr>
          </a:p>
          <a:p>
            <a:r>
              <a:rPr lang="en-GB" sz="2000" b="1" dirty="0" err="1">
                <a:solidFill>
                  <a:srgbClr val="0070C0"/>
                </a:solidFill>
              </a:rPr>
              <a:t>h</a:t>
            </a:r>
            <a:r>
              <a:rPr lang="en-GB" sz="2000" b="1" dirty="0" err="1" smtClean="0">
                <a:solidFill>
                  <a:srgbClr val="0070C0"/>
                </a:solidFill>
              </a:rPr>
              <a:t>uwa</a:t>
            </a:r>
            <a:r>
              <a:rPr lang="en-GB" sz="2000" b="1" dirty="0" smtClean="0">
                <a:solidFill>
                  <a:srgbClr val="0070C0"/>
                </a:solidFill>
              </a:rPr>
              <a:t>					hum</a:t>
            </a:r>
          </a:p>
          <a:p>
            <a:r>
              <a:rPr lang="en-GB" sz="2000" b="1" dirty="0" smtClean="0">
                <a:solidFill>
                  <a:srgbClr val="0070C0"/>
                </a:solidFill>
              </a:rPr>
              <a:t> </a:t>
            </a:r>
          </a:p>
          <a:p>
            <a:endParaRPr lang="en-GB" sz="2000" b="1" dirty="0">
              <a:solidFill>
                <a:srgbClr val="0070C0"/>
              </a:solidFill>
            </a:endParaRPr>
          </a:p>
          <a:p>
            <a:r>
              <a:rPr lang="en-GB" sz="2000" b="1" dirty="0" err="1">
                <a:solidFill>
                  <a:srgbClr val="0070C0"/>
                </a:solidFill>
              </a:rPr>
              <a:t>h</a:t>
            </a:r>
            <a:r>
              <a:rPr lang="en-GB" sz="2000" b="1" dirty="0" err="1" smtClean="0">
                <a:solidFill>
                  <a:srgbClr val="0070C0"/>
                </a:solidFill>
              </a:rPr>
              <a:t>iya</a:t>
            </a:r>
            <a:r>
              <a:rPr lang="en-GB" sz="2000" b="1" dirty="0" smtClean="0">
                <a:solidFill>
                  <a:srgbClr val="0070C0"/>
                </a:solidFill>
              </a:rPr>
              <a:t> 					</a:t>
            </a:r>
            <a:r>
              <a:rPr lang="en-GB" sz="2000" b="1" dirty="0" err="1" smtClean="0">
                <a:solidFill>
                  <a:srgbClr val="0070C0"/>
                </a:solidFill>
              </a:rPr>
              <a:t>humaa</a:t>
            </a:r>
            <a:r>
              <a:rPr lang="en-GB" sz="2000" b="1" dirty="0" smtClean="0">
                <a:solidFill>
                  <a:srgbClr val="0070C0"/>
                </a:solidFill>
              </a:rPr>
              <a:t> </a:t>
            </a:r>
            <a:endParaRPr lang="en-GB" sz="2000" b="1" dirty="0">
              <a:solidFill>
                <a:srgbClr val="0070C0"/>
              </a:solidFill>
            </a:endParaRPr>
          </a:p>
        </p:txBody>
      </p:sp>
      <p:sp>
        <p:nvSpPr>
          <p:cNvPr id="2" name="Footer Placeholder 1"/>
          <p:cNvSpPr>
            <a:spLocks noGrp="1"/>
          </p:cNvSpPr>
          <p:nvPr>
            <p:ph type="ftr" sz="quarter" idx="11"/>
          </p:nvPr>
        </p:nvSpPr>
        <p:spPr>
          <a:xfrm>
            <a:off x="1187624" y="6403761"/>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202850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37885"/>
            <a:ext cx="8712968" cy="584775"/>
          </a:xfrm>
          <a:prstGeom prst="rect">
            <a:avLst/>
          </a:prstGeom>
          <a:noFill/>
        </p:spPr>
        <p:txBody>
          <a:bodyPr wrap="square" rtlCol="0">
            <a:spAutoFit/>
          </a:bodyPr>
          <a:lstStyle/>
          <a:p>
            <a:pPr algn="ctr"/>
            <a:r>
              <a:rPr lang="en-GB" sz="3200" b="1" dirty="0" smtClean="0">
                <a:solidFill>
                  <a:schemeClr val="accent6">
                    <a:lumMod val="75000"/>
                  </a:schemeClr>
                </a:solidFill>
                <a:latin typeface="Comic Sans MS" pitchFamily="66" charset="0"/>
              </a:rPr>
              <a:t>Talking about yourself and your family   </a:t>
            </a:r>
            <a:endParaRPr lang="en-GB" sz="3200" b="1" dirty="0">
              <a:solidFill>
                <a:schemeClr val="accent6">
                  <a:lumMod val="75000"/>
                </a:schemeClr>
              </a:solidFill>
              <a:latin typeface="Comic Sans MS" pitchFamily="66" charset="0"/>
            </a:endParaRPr>
          </a:p>
        </p:txBody>
      </p:sp>
      <p:pic>
        <p:nvPicPr>
          <p:cNvPr id="5" name="Picture 5"/>
          <p:cNvPicPr>
            <a:picLocks noChangeAspect="1" noChangeArrowheads="1"/>
          </p:cNvPicPr>
          <p:nvPr/>
        </p:nvPicPr>
        <p:blipFill>
          <a:blip r:embed="rId6" cstate="print"/>
          <a:srcRect/>
          <a:stretch>
            <a:fillRect/>
          </a:stretch>
        </p:blipFill>
        <p:spPr bwMode="auto">
          <a:xfrm>
            <a:off x="7309694" y="4077072"/>
            <a:ext cx="1650455" cy="2745757"/>
          </a:xfrm>
          <a:prstGeom prst="rect">
            <a:avLst/>
          </a:prstGeom>
          <a:noFill/>
          <a:ln w="9525">
            <a:noFill/>
            <a:miter lim="800000"/>
            <a:headEnd/>
            <a:tailEnd/>
          </a:ln>
          <a:effectLst/>
        </p:spPr>
      </p:pic>
      <p:pic>
        <p:nvPicPr>
          <p:cNvPr id="6" name="Picture 6"/>
          <p:cNvPicPr>
            <a:picLocks noChangeAspect="1" noChangeArrowheads="1"/>
          </p:cNvPicPr>
          <p:nvPr/>
        </p:nvPicPr>
        <p:blipFill>
          <a:blip r:embed="rId7" cstate="print"/>
          <a:srcRect/>
          <a:stretch>
            <a:fillRect/>
          </a:stretch>
        </p:blipFill>
        <p:spPr bwMode="auto">
          <a:xfrm>
            <a:off x="260439" y="4509120"/>
            <a:ext cx="2279650" cy="2348880"/>
          </a:xfrm>
          <a:prstGeom prst="rect">
            <a:avLst/>
          </a:prstGeom>
          <a:noFill/>
          <a:ln w="9525">
            <a:noFill/>
            <a:miter lim="800000"/>
            <a:headEnd/>
            <a:tailEnd/>
          </a:ln>
          <a:effectLst/>
        </p:spPr>
      </p:pic>
      <p:sp>
        <p:nvSpPr>
          <p:cNvPr id="7" name="Oval Callout 6"/>
          <p:cNvSpPr/>
          <p:nvPr/>
        </p:nvSpPr>
        <p:spPr>
          <a:xfrm>
            <a:off x="5146166" y="819326"/>
            <a:ext cx="3997834" cy="2520280"/>
          </a:xfrm>
          <a:prstGeom prst="wedgeEllipseCallout">
            <a:avLst>
              <a:gd name="adj1" fmla="val 8322"/>
              <a:gd name="adj2" fmla="val 74825"/>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b="1" dirty="0" err="1">
                <a:solidFill>
                  <a:schemeClr val="accent6">
                    <a:lumMod val="50000"/>
                  </a:schemeClr>
                </a:solidFill>
              </a:rPr>
              <a:t>h</a:t>
            </a:r>
            <a:r>
              <a:rPr lang="en-GB" sz="2400" b="1" dirty="0" err="1" smtClean="0">
                <a:solidFill>
                  <a:schemeClr val="accent6">
                    <a:lumMod val="50000"/>
                  </a:schemeClr>
                </a:solidFill>
              </a:rPr>
              <a:t>al</a:t>
            </a:r>
            <a:r>
              <a:rPr lang="en-GB" sz="2400" b="1" dirty="0" smtClean="0">
                <a:solidFill>
                  <a:schemeClr val="accent6">
                    <a:lumMod val="50000"/>
                  </a:schemeClr>
                </a:solidFill>
              </a:rPr>
              <a:t> ta3mal(u)?</a:t>
            </a:r>
          </a:p>
          <a:p>
            <a:pPr algn="ctr"/>
            <a:endParaRPr lang="en-GB" sz="2400" dirty="0"/>
          </a:p>
          <a:p>
            <a:pPr algn="ctr"/>
            <a:r>
              <a:rPr lang="en-GB" sz="2400" b="1" dirty="0" smtClean="0">
                <a:solidFill>
                  <a:schemeClr val="tx1"/>
                </a:solidFill>
              </a:rPr>
              <a:t>Do you work?</a:t>
            </a:r>
            <a:endParaRPr lang="en-GB" sz="2400" b="1" dirty="0">
              <a:solidFill>
                <a:schemeClr val="tx1"/>
              </a:solidFill>
            </a:endParaRPr>
          </a:p>
        </p:txBody>
      </p:sp>
      <p:sp>
        <p:nvSpPr>
          <p:cNvPr id="8" name="Oval Callout 7"/>
          <p:cNvSpPr/>
          <p:nvPr/>
        </p:nvSpPr>
        <p:spPr>
          <a:xfrm>
            <a:off x="0" y="866329"/>
            <a:ext cx="5076056" cy="2994719"/>
          </a:xfrm>
          <a:prstGeom prst="wedgeEllipseCallout">
            <a:avLst>
              <a:gd name="adj1" fmla="val -19158"/>
              <a:gd name="adj2" fmla="val 63141"/>
            </a:avLst>
          </a:prstGeom>
        </p:spPr>
        <p:style>
          <a:lnRef idx="3">
            <a:schemeClr val="lt1"/>
          </a:lnRef>
          <a:fillRef idx="1">
            <a:schemeClr val="accent5"/>
          </a:fillRef>
          <a:effectRef idx="1">
            <a:schemeClr val="accent5"/>
          </a:effectRef>
          <a:fontRef idx="minor">
            <a:schemeClr val="lt1"/>
          </a:fontRef>
        </p:style>
        <p:txBody>
          <a:bodyPr rtlCol="0" anchor="ctr"/>
          <a:lstStyle/>
          <a:p>
            <a:r>
              <a:rPr lang="en-GB" sz="2000" b="1" dirty="0" err="1">
                <a:solidFill>
                  <a:schemeClr val="accent6">
                    <a:lumMod val="50000"/>
                  </a:schemeClr>
                </a:solidFill>
              </a:rPr>
              <a:t>l</a:t>
            </a:r>
            <a:r>
              <a:rPr lang="en-GB" sz="2000" b="1" dirty="0" err="1" smtClean="0">
                <a:solidFill>
                  <a:schemeClr val="accent6">
                    <a:lumMod val="50000"/>
                  </a:schemeClr>
                </a:solidFill>
              </a:rPr>
              <a:t>aa</a:t>
            </a:r>
            <a:r>
              <a:rPr lang="en-GB" sz="2000" b="1" dirty="0" smtClean="0">
                <a:solidFill>
                  <a:schemeClr val="accent6">
                    <a:lumMod val="50000"/>
                  </a:schemeClr>
                </a:solidFill>
              </a:rPr>
              <a:t>, </a:t>
            </a:r>
            <a:r>
              <a:rPr lang="en-GB" sz="2000" b="1" dirty="0" err="1" smtClean="0">
                <a:solidFill>
                  <a:schemeClr val="accent6">
                    <a:lumMod val="50000"/>
                  </a:schemeClr>
                </a:solidFill>
              </a:rPr>
              <a:t>anna</a:t>
            </a:r>
            <a:r>
              <a:rPr lang="en-GB" sz="2000" b="1" dirty="0" smtClean="0">
                <a:solidFill>
                  <a:schemeClr val="accent6">
                    <a:lumMod val="50000"/>
                  </a:schemeClr>
                </a:solidFill>
              </a:rPr>
              <a:t> </a:t>
            </a:r>
            <a:r>
              <a:rPr lang="en-GB" sz="2000" b="1" dirty="0" err="1" smtClean="0">
                <a:solidFill>
                  <a:schemeClr val="accent6">
                    <a:lumMod val="50000"/>
                  </a:schemeClr>
                </a:solidFill>
              </a:rPr>
              <a:t>laa</a:t>
            </a:r>
            <a:r>
              <a:rPr lang="en-GB" sz="2000" b="1" dirty="0" smtClean="0">
                <a:solidFill>
                  <a:schemeClr val="accent6">
                    <a:lumMod val="50000"/>
                  </a:schemeClr>
                </a:solidFill>
              </a:rPr>
              <a:t> a3mal(u).</a:t>
            </a:r>
            <a:endParaRPr lang="en-GB" sz="2000" b="1" dirty="0">
              <a:solidFill>
                <a:schemeClr val="accent6">
                  <a:lumMod val="50000"/>
                </a:schemeClr>
              </a:solidFill>
            </a:endParaRPr>
          </a:p>
          <a:p>
            <a:r>
              <a:rPr lang="en-GB" sz="2000" b="1" dirty="0" err="1" smtClean="0">
                <a:solidFill>
                  <a:schemeClr val="accent6">
                    <a:lumMod val="50000"/>
                  </a:schemeClr>
                </a:solidFill>
              </a:rPr>
              <a:t>anna</a:t>
            </a:r>
            <a:r>
              <a:rPr lang="en-GB" sz="2000" b="1" dirty="0" smtClean="0">
                <a:solidFill>
                  <a:schemeClr val="accent6">
                    <a:lumMod val="50000"/>
                  </a:schemeClr>
                </a:solidFill>
              </a:rPr>
              <a:t> </a:t>
            </a:r>
            <a:r>
              <a:rPr lang="en-GB" sz="2000" b="1" dirty="0" err="1" smtClean="0">
                <a:solidFill>
                  <a:schemeClr val="accent6">
                    <a:lumMod val="50000"/>
                  </a:schemeClr>
                </a:solidFill>
              </a:rPr>
              <a:t>Taalib</a:t>
            </a:r>
            <a:r>
              <a:rPr lang="en-GB" sz="2000" b="1" dirty="0" smtClean="0">
                <a:solidFill>
                  <a:schemeClr val="accent6">
                    <a:lumMod val="50000"/>
                  </a:schemeClr>
                </a:solidFill>
              </a:rPr>
              <a:t>.</a:t>
            </a:r>
          </a:p>
          <a:p>
            <a:pPr algn="ctr"/>
            <a:endParaRPr lang="en-GB" sz="2400" dirty="0"/>
          </a:p>
          <a:p>
            <a:pPr algn="ctr"/>
            <a:r>
              <a:rPr lang="en-GB" sz="2000" b="1" dirty="0" smtClean="0">
                <a:solidFill>
                  <a:schemeClr val="tx1"/>
                </a:solidFill>
              </a:rPr>
              <a:t>No, I do not work. I am a student </a:t>
            </a:r>
            <a:endParaRPr lang="en-GB" sz="2000" b="1" dirty="0">
              <a:solidFill>
                <a:schemeClr val="tx1"/>
              </a:solidFill>
            </a:endParaRPr>
          </a:p>
        </p:txBody>
      </p:sp>
      <p:sp>
        <p:nvSpPr>
          <p:cNvPr id="2" name="Footer Placeholder 1"/>
          <p:cNvSpPr>
            <a:spLocks noGrp="1"/>
          </p:cNvSpPr>
          <p:nvPr>
            <p:ph type="ftr" sz="quarter" idx="11"/>
          </p:nvPr>
        </p:nvSpPr>
        <p:spPr>
          <a:xfrm>
            <a:off x="2267744" y="6438410"/>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40283" y="894699"/>
            <a:ext cx="609600" cy="6096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235289" y="901626"/>
            <a:ext cx="609600" cy="609600"/>
          </a:xfrm>
          <a:prstGeom prst="rect">
            <a:avLst/>
          </a:prstGeom>
        </p:spPr>
      </p:pic>
    </p:spTree>
    <p:extLst>
      <p:ext uri="{BB962C8B-B14F-4D97-AF65-F5344CB8AC3E}">
        <p14:creationId xmlns:p14="http://schemas.microsoft.com/office/powerpoint/2010/main" val="210327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603"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6" cstate="print"/>
          <a:srcRect/>
          <a:stretch>
            <a:fillRect/>
          </a:stretch>
        </p:blipFill>
        <p:spPr bwMode="auto">
          <a:xfrm>
            <a:off x="7309694" y="4077072"/>
            <a:ext cx="1650455" cy="2745757"/>
          </a:xfrm>
          <a:prstGeom prst="rect">
            <a:avLst/>
          </a:prstGeom>
          <a:noFill/>
          <a:ln w="9525">
            <a:noFill/>
            <a:miter lim="800000"/>
            <a:headEnd/>
            <a:tailEnd/>
          </a:ln>
          <a:effectLst/>
        </p:spPr>
      </p:pic>
      <p:pic>
        <p:nvPicPr>
          <p:cNvPr id="5" name="Picture 6"/>
          <p:cNvPicPr>
            <a:picLocks noChangeAspect="1" noChangeArrowheads="1"/>
          </p:cNvPicPr>
          <p:nvPr/>
        </p:nvPicPr>
        <p:blipFill>
          <a:blip r:embed="rId7" cstate="print"/>
          <a:srcRect/>
          <a:stretch>
            <a:fillRect/>
          </a:stretch>
        </p:blipFill>
        <p:spPr bwMode="auto">
          <a:xfrm>
            <a:off x="258378" y="3356762"/>
            <a:ext cx="2279650" cy="2348880"/>
          </a:xfrm>
          <a:prstGeom prst="rect">
            <a:avLst/>
          </a:prstGeom>
          <a:noFill/>
          <a:ln w="9525">
            <a:noFill/>
            <a:miter lim="800000"/>
            <a:headEnd/>
            <a:tailEnd/>
          </a:ln>
          <a:effectLst/>
        </p:spPr>
      </p:pic>
      <p:sp>
        <p:nvSpPr>
          <p:cNvPr id="6" name="Oval Callout 5"/>
          <p:cNvSpPr/>
          <p:nvPr/>
        </p:nvSpPr>
        <p:spPr>
          <a:xfrm>
            <a:off x="4962314" y="836712"/>
            <a:ext cx="4181685" cy="2952328"/>
          </a:xfrm>
          <a:prstGeom prst="wedgeEllipseCallout">
            <a:avLst>
              <a:gd name="adj1" fmla="val 14172"/>
              <a:gd name="adj2" fmla="val 67987"/>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2400" b="1" dirty="0" smtClean="0">
              <a:solidFill>
                <a:schemeClr val="accent6">
                  <a:lumMod val="50000"/>
                </a:schemeClr>
              </a:solidFill>
            </a:endParaRPr>
          </a:p>
          <a:p>
            <a:pPr algn="ctr"/>
            <a:endParaRPr lang="en-GB" sz="2400" b="1" dirty="0">
              <a:solidFill>
                <a:schemeClr val="accent6">
                  <a:lumMod val="50000"/>
                </a:schemeClr>
              </a:solidFill>
            </a:endParaRPr>
          </a:p>
          <a:p>
            <a:pPr algn="ctr"/>
            <a:r>
              <a:rPr lang="en-GB" sz="2400" b="1" dirty="0" err="1" smtClean="0">
                <a:solidFill>
                  <a:schemeClr val="accent6">
                    <a:lumMod val="50000"/>
                  </a:schemeClr>
                </a:solidFill>
              </a:rPr>
              <a:t>maa</a:t>
            </a:r>
            <a:r>
              <a:rPr lang="en-GB" sz="2400" b="1" dirty="0" smtClean="0">
                <a:solidFill>
                  <a:schemeClr val="accent6">
                    <a:lumMod val="50000"/>
                  </a:schemeClr>
                </a:solidFill>
              </a:rPr>
              <a:t> 3amalu </a:t>
            </a:r>
            <a:r>
              <a:rPr lang="en-GB" sz="2400" b="1" dirty="0" err="1" smtClean="0">
                <a:solidFill>
                  <a:schemeClr val="accent6">
                    <a:lumMod val="50000"/>
                  </a:schemeClr>
                </a:solidFill>
              </a:rPr>
              <a:t>abiika</a:t>
            </a:r>
            <a:r>
              <a:rPr lang="en-GB" sz="2400" b="1" dirty="0" smtClean="0">
                <a:solidFill>
                  <a:schemeClr val="accent6">
                    <a:lumMod val="50000"/>
                  </a:schemeClr>
                </a:solidFill>
              </a:rPr>
              <a:t>?</a:t>
            </a:r>
            <a:endParaRPr lang="en-GB" sz="2400" b="1" dirty="0">
              <a:solidFill>
                <a:schemeClr val="accent6">
                  <a:lumMod val="50000"/>
                </a:schemeClr>
              </a:solidFill>
            </a:endParaRPr>
          </a:p>
          <a:p>
            <a:pPr algn="ctr"/>
            <a:endParaRPr lang="en-GB" sz="2400" b="1" dirty="0" smtClean="0">
              <a:solidFill>
                <a:schemeClr val="accent6">
                  <a:lumMod val="50000"/>
                </a:schemeClr>
              </a:solidFill>
            </a:endParaRPr>
          </a:p>
          <a:p>
            <a:pPr algn="ctr"/>
            <a:r>
              <a:rPr lang="en-GB" sz="2000" b="1" dirty="0" smtClean="0">
                <a:solidFill>
                  <a:schemeClr val="tx1"/>
                </a:solidFill>
              </a:rPr>
              <a:t>What does your father do for a living? </a:t>
            </a:r>
          </a:p>
          <a:p>
            <a:pPr algn="ctr"/>
            <a:endParaRPr lang="en-GB" sz="2400" dirty="0"/>
          </a:p>
          <a:p>
            <a:pPr algn="ctr"/>
            <a:endParaRPr lang="en-GB" sz="2400" b="1" dirty="0">
              <a:solidFill>
                <a:schemeClr val="tx1"/>
              </a:solidFill>
            </a:endParaRPr>
          </a:p>
        </p:txBody>
      </p:sp>
      <p:sp>
        <p:nvSpPr>
          <p:cNvPr id="7" name="Oval Callout 6"/>
          <p:cNvSpPr/>
          <p:nvPr/>
        </p:nvSpPr>
        <p:spPr>
          <a:xfrm>
            <a:off x="0" y="-5439"/>
            <a:ext cx="5076056" cy="2994719"/>
          </a:xfrm>
          <a:prstGeom prst="wedgeEllipseCallout">
            <a:avLst>
              <a:gd name="adj1" fmla="val -19158"/>
              <a:gd name="adj2" fmla="val 63141"/>
            </a:avLst>
          </a:prstGeom>
        </p:spPr>
        <p:style>
          <a:lnRef idx="3">
            <a:schemeClr val="lt1"/>
          </a:lnRef>
          <a:fillRef idx="1">
            <a:schemeClr val="accent5"/>
          </a:fillRef>
          <a:effectRef idx="1">
            <a:schemeClr val="accent5"/>
          </a:effectRef>
          <a:fontRef idx="minor">
            <a:schemeClr val="lt1"/>
          </a:fontRef>
        </p:style>
        <p:txBody>
          <a:bodyPr rtlCol="0" anchor="ctr"/>
          <a:lstStyle/>
          <a:p>
            <a:endParaRPr lang="en-GB" sz="2000" b="1" dirty="0" smtClean="0">
              <a:solidFill>
                <a:schemeClr val="accent6">
                  <a:lumMod val="50000"/>
                </a:schemeClr>
              </a:solidFill>
            </a:endParaRPr>
          </a:p>
          <a:p>
            <a:r>
              <a:rPr lang="en-GB" sz="2000" b="1" dirty="0" err="1">
                <a:solidFill>
                  <a:schemeClr val="accent6">
                    <a:lumMod val="50000"/>
                  </a:schemeClr>
                </a:solidFill>
              </a:rPr>
              <a:t>a</a:t>
            </a:r>
            <a:r>
              <a:rPr lang="en-GB" sz="2000" b="1" dirty="0" err="1" smtClean="0">
                <a:solidFill>
                  <a:schemeClr val="accent6">
                    <a:lumMod val="50000"/>
                  </a:schemeClr>
                </a:solidFill>
              </a:rPr>
              <a:t>bii</a:t>
            </a:r>
            <a:r>
              <a:rPr lang="en-GB" sz="2000" b="1" dirty="0" smtClean="0">
                <a:solidFill>
                  <a:schemeClr val="accent6">
                    <a:lumMod val="50000"/>
                  </a:schemeClr>
                </a:solidFill>
              </a:rPr>
              <a:t> ya3mal(u) </a:t>
            </a:r>
            <a:r>
              <a:rPr lang="en-GB" sz="2000" b="1" dirty="0" err="1" smtClean="0">
                <a:solidFill>
                  <a:schemeClr val="accent6">
                    <a:lumMod val="50000"/>
                  </a:schemeClr>
                </a:solidFill>
              </a:rPr>
              <a:t>muHaasib</a:t>
            </a:r>
            <a:r>
              <a:rPr lang="en-GB" sz="2000" b="1" dirty="0" smtClean="0">
                <a:solidFill>
                  <a:schemeClr val="accent6">
                    <a:lumMod val="50000"/>
                  </a:schemeClr>
                </a:solidFill>
              </a:rPr>
              <a:t> </a:t>
            </a:r>
            <a:r>
              <a:rPr lang="en-GB" sz="2000" b="1" dirty="0" err="1" smtClean="0">
                <a:solidFill>
                  <a:schemeClr val="accent6">
                    <a:lumMod val="50000"/>
                  </a:schemeClr>
                </a:solidFill>
              </a:rPr>
              <a:t>fii</a:t>
            </a:r>
            <a:r>
              <a:rPr lang="en-GB" sz="2000" b="1" dirty="0" smtClean="0">
                <a:solidFill>
                  <a:schemeClr val="accent6">
                    <a:lumMod val="50000"/>
                  </a:schemeClr>
                </a:solidFill>
              </a:rPr>
              <a:t> bank. </a:t>
            </a:r>
            <a:r>
              <a:rPr lang="en-GB" sz="2000" b="1" dirty="0" err="1">
                <a:solidFill>
                  <a:schemeClr val="accent6">
                    <a:lumMod val="50000"/>
                  </a:schemeClr>
                </a:solidFill>
              </a:rPr>
              <a:t>m</a:t>
            </a:r>
            <a:r>
              <a:rPr lang="en-GB" sz="2000" b="1" dirty="0" err="1" smtClean="0">
                <a:solidFill>
                  <a:schemeClr val="accent6">
                    <a:lumMod val="50000"/>
                  </a:schemeClr>
                </a:solidFill>
              </a:rPr>
              <a:t>aa</a:t>
            </a:r>
            <a:r>
              <a:rPr lang="en-GB" sz="2000" b="1" dirty="0" smtClean="0">
                <a:solidFill>
                  <a:schemeClr val="accent6">
                    <a:lumMod val="50000"/>
                  </a:schemeClr>
                </a:solidFill>
              </a:rPr>
              <a:t> 3amalu </a:t>
            </a:r>
            <a:r>
              <a:rPr lang="en-GB" sz="2000" b="1" dirty="0" err="1" smtClean="0">
                <a:solidFill>
                  <a:schemeClr val="accent6">
                    <a:lumMod val="50000"/>
                  </a:schemeClr>
                </a:solidFill>
              </a:rPr>
              <a:t>ummiki</a:t>
            </a:r>
            <a:r>
              <a:rPr lang="en-GB" sz="2000" b="1" dirty="0" smtClean="0">
                <a:solidFill>
                  <a:schemeClr val="accent6">
                    <a:lumMod val="50000"/>
                  </a:schemeClr>
                </a:solidFill>
              </a:rPr>
              <a:t>?</a:t>
            </a:r>
          </a:p>
          <a:p>
            <a:pPr algn="ctr"/>
            <a:endParaRPr lang="en-GB" sz="2400" dirty="0"/>
          </a:p>
          <a:p>
            <a:pPr algn="ctr"/>
            <a:r>
              <a:rPr lang="en-GB" b="1" dirty="0" smtClean="0">
                <a:solidFill>
                  <a:schemeClr val="tx1"/>
                </a:solidFill>
              </a:rPr>
              <a:t>My father works as an accountant in a bank. What does your mother do for a living? </a:t>
            </a:r>
            <a:endParaRPr lang="en-GB" b="1" dirty="0">
              <a:solidFill>
                <a:schemeClr val="tx1"/>
              </a:solidFill>
            </a:endParaRPr>
          </a:p>
        </p:txBody>
      </p:sp>
      <p:sp>
        <p:nvSpPr>
          <p:cNvPr id="2" name="Footer Placeholder 1"/>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700094" y="606624"/>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7504" y="911424"/>
            <a:ext cx="609600" cy="609600"/>
          </a:xfrm>
          <a:prstGeom prst="rect">
            <a:avLst/>
          </a:prstGeom>
        </p:spPr>
      </p:pic>
    </p:spTree>
    <p:extLst>
      <p:ext uri="{BB962C8B-B14F-4D97-AF65-F5344CB8AC3E}">
        <p14:creationId xmlns:p14="http://schemas.microsoft.com/office/powerpoint/2010/main" val="1177734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5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62"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11560" y="0"/>
            <a:ext cx="7146540" cy="3426767"/>
          </a:xfrm>
          <a:prstGeom prst="wedgeEllipseCallout">
            <a:avLst>
              <a:gd name="adj1" fmla="val 36807"/>
              <a:gd name="adj2" fmla="val 61769"/>
            </a:avLst>
          </a:prstGeom>
        </p:spPr>
        <p:style>
          <a:lnRef idx="3">
            <a:schemeClr val="lt1"/>
          </a:lnRef>
          <a:fillRef idx="1">
            <a:schemeClr val="accent5"/>
          </a:fillRef>
          <a:effectRef idx="1">
            <a:schemeClr val="accent5"/>
          </a:effectRef>
          <a:fontRef idx="minor">
            <a:schemeClr val="lt1"/>
          </a:fontRef>
        </p:style>
        <p:txBody>
          <a:bodyPr rtlCol="0" anchor="ctr"/>
          <a:lstStyle/>
          <a:p>
            <a:r>
              <a:rPr lang="en-GB" sz="2400" b="1" dirty="0" err="1" smtClean="0">
                <a:solidFill>
                  <a:schemeClr val="accent6">
                    <a:lumMod val="50000"/>
                  </a:schemeClr>
                </a:solidFill>
              </a:rPr>
              <a:t>ummi</a:t>
            </a:r>
            <a:r>
              <a:rPr lang="en-GB" sz="2400" b="1" dirty="0" smtClean="0">
                <a:solidFill>
                  <a:schemeClr val="accent6">
                    <a:lumMod val="50000"/>
                  </a:schemeClr>
                </a:solidFill>
              </a:rPr>
              <a:t> </a:t>
            </a:r>
            <a:r>
              <a:rPr lang="en-GB" sz="2400" b="1" dirty="0" err="1" smtClean="0">
                <a:solidFill>
                  <a:schemeClr val="accent6">
                    <a:lumMod val="50000"/>
                  </a:schemeClr>
                </a:solidFill>
              </a:rPr>
              <a:t>mudarrisa</a:t>
            </a:r>
            <a:r>
              <a:rPr lang="en-GB" sz="2400" b="1" dirty="0">
                <a:solidFill>
                  <a:schemeClr val="accent6">
                    <a:lumMod val="50000"/>
                  </a:schemeClr>
                </a:solidFill>
              </a:rPr>
              <a:t> </a:t>
            </a:r>
            <a:r>
              <a:rPr lang="en-GB" sz="2400" b="1" dirty="0" err="1" smtClean="0">
                <a:solidFill>
                  <a:schemeClr val="accent6">
                    <a:lumMod val="50000"/>
                  </a:schemeClr>
                </a:solidFill>
              </a:rPr>
              <a:t>wa</a:t>
            </a:r>
            <a:r>
              <a:rPr lang="en-GB" sz="2400" b="1" dirty="0" smtClean="0">
                <a:solidFill>
                  <a:schemeClr val="accent6">
                    <a:lumMod val="50000"/>
                  </a:schemeClr>
                </a:solidFill>
              </a:rPr>
              <a:t> </a:t>
            </a:r>
            <a:r>
              <a:rPr lang="en-GB" sz="2400" b="1" dirty="0" err="1" smtClean="0">
                <a:solidFill>
                  <a:schemeClr val="accent6">
                    <a:lumMod val="50000"/>
                  </a:schemeClr>
                </a:solidFill>
              </a:rPr>
              <a:t>hiya</a:t>
            </a:r>
            <a:r>
              <a:rPr lang="en-GB" sz="2400" b="1" dirty="0" smtClean="0">
                <a:solidFill>
                  <a:schemeClr val="accent6">
                    <a:lumMod val="50000"/>
                  </a:schemeClr>
                </a:solidFill>
              </a:rPr>
              <a:t> ta3malu </a:t>
            </a:r>
            <a:r>
              <a:rPr lang="en-GB" sz="2400" b="1" dirty="0" err="1" smtClean="0">
                <a:solidFill>
                  <a:schemeClr val="accent6">
                    <a:lumMod val="50000"/>
                  </a:schemeClr>
                </a:solidFill>
              </a:rPr>
              <a:t>fii</a:t>
            </a:r>
            <a:r>
              <a:rPr lang="en-GB" sz="2400" b="1" dirty="0" smtClean="0">
                <a:solidFill>
                  <a:schemeClr val="accent6">
                    <a:lumMod val="50000"/>
                  </a:schemeClr>
                </a:solidFill>
              </a:rPr>
              <a:t> madrasa. </a:t>
            </a:r>
          </a:p>
          <a:p>
            <a:endParaRPr lang="en-GB" sz="2400" b="1" dirty="0">
              <a:solidFill>
                <a:schemeClr val="accent6">
                  <a:lumMod val="50000"/>
                </a:schemeClr>
              </a:solidFill>
            </a:endParaRPr>
          </a:p>
          <a:p>
            <a:r>
              <a:rPr lang="en-GB" sz="2400" b="1" dirty="0" smtClean="0">
                <a:solidFill>
                  <a:schemeClr val="tx1"/>
                </a:solidFill>
              </a:rPr>
              <a:t>My mother, she is a teacher and works in a school. </a:t>
            </a:r>
            <a:endParaRPr lang="en-GB" sz="2400" b="1" dirty="0">
              <a:solidFill>
                <a:schemeClr val="tx1"/>
              </a:solidFill>
            </a:endParaRPr>
          </a:p>
        </p:txBody>
      </p:sp>
      <p:pic>
        <p:nvPicPr>
          <p:cNvPr id="5" name="Picture 5"/>
          <p:cNvPicPr>
            <a:picLocks noChangeAspect="1" noChangeArrowheads="1"/>
          </p:cNvPicPr>
          <p:nvPr/>
        </p:nvPicPr>
        <p:blipFill>
          <a:blip r:embed="rId2" cstate="print"/>
          <a:srcRect/>
          <a:stretch>
            <a:fillRect/>
          </a:stretch>
        </p:blipFill>
        <p:spPr bwMode="auto">
          <a:xfrm>
            <a:off x="5940152" y="3615408"/>
            <a:ext cx="3019997" cy="3207422"/>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GB" sz="1200" b="1" smtClean="0">
                <a:solidFill>
                  <a:schemeClr val="tx1"/>
                </a:solidFill>
              </a:rPr>
              <a:t>By Ghizlane Lafdi</a:t>
            </a:r>
            <a:endParaRPr lang="en-GB" sz="1200" b="1">
              <a:solidFill>
                <a:schemeClr val="tx1"/>
              </a:solidFill>
            </a:endParaRPr>
          </a:p>
        </p:txBody>
      </p:sp>
    </p:spTree>
    <p:extLst>
      <p:ext uri="{BB962C8B-B14F-4D97-AF65-F5344CB8AC3E}">
        <p14:creationId xmlns:p14="http://schemas.microsoft.com/office/powerpoint/2010/main" val="539525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5406"/>
            <a:ext cx="3779912" cy="324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2540790" y="0"/>
            <a:ext cx="6642484" cy="3426767"/>
          </a:xfrm>
          <a:prstGeom prst="wedgeEllipseCallout">
            <a:avLst>
              <a:gd name="adj1" fmla="val -61014"/>
              <a:gd name="adj2" fmla="val 80367"/>
            </a:avLst>
          </a:prstGeom>
        </p:spPr>
        <p:style>
          <a:lnRef idx="3">
            <a:schemeClr val="lt1"/>
          </a:lnRef>
          <a:fillRef idx="1">
            <a:schemeClr val="accent5"/>
          </a:fillRef>
          <a:effectRef idx="1">
            <a:schemeClr val="accent5"/>
          </a:effectRef>
          <a:fontRef idx="minor">
            <a:schemeClr val="lt1"/>
          </a:fontRef>
        </p:style>
        <p:txBody>
          <a:bodyPr rtlCol="0" anchor="ctr"/>
          <a:lstStyle/>
          <a:p>
            <a:r>
              <a:rPr lang="en-GB" sz="2400" b="1" dirty="0" err="1">
                <a:solidFill>
                  <a:schemeClr val="accent6">
                    <a:lumMod val="50000"/>
                  </a:schemeClr>
                </a:solidFill>
              </a:rPr>
              <a:t>w</a:t>
            </a:r>
            <a:r>
              <a:rPr lang="en-GB" sz="2400" b="1" dirty="0" err="1" smtClean="0">
                <a:solidFill>
                  <a:schemeClr val="accent6">
                    <a:lumMod val="50000"/>
                  </a:schemeClr>
                </a:solidFill>
              </a:rPr>
              <a:t>a</a:t>
            </a:r>
            <a:r>
              <a:rPr lang="en-GB" sz="2400" b="1" dirty="0" smtClean="0">
                <a:solidFill>
                  <a:schemeClr val="accent6">
                    <a:lumMod val="50000"/>
                  </a:schemeClr>
                </a:solidFill>
              </a:rPr>
              <a:t> anta, </a:t>
            </a:r>
            <a:r>
              <a:rPr lang="en-GB" sz="2400" b="1" dirty="0" err="1" smtClean="0">
                <a:solidFill>
                  <a:schemeClr val="accent6">
                    <a:lumMod val="50000"/>
                  </a:schemeClr>
                </a:solidFill>
              </a:rPr>
              <a:t>maa</a:t>
            </a:r>
            <a:r>
              <a:rPr lang="en-GB" sz="2400" b="1" dirty="0" smtClean="0">
                <a:solidFill>
                  <a:schemeClr val="accent6">
                    <a:lumMod val="50000"/>
                  </a:schemeClr>
                </a:solidFill>
              </a:rPr>
              <a:t> 3amaluka? </a:t>
            </a:r>
          </a:p>
          <a:p>
            <a:endParaRPr lang="en-GB" sz="2400" b="1" dirty="0" smtClean="0">
              <a:solidFill>
                <a:schemeClr val="accent6">
                  <a:lumMod val="50000"/>
                </a:schemeClr>
              </a:solidFill>
            </a:endParaRPr>
          </a:p>
          <a:p>
            <a:r>
              <a:rPr lang="en-GB" sz="2400" b="1" dirty="0">
                <a:solidFill>
                  <a:schemeClr val="tx1"/>
                </a:solidFill>
              </a:rPr>
              <a:t>A</a:t>
            </a:r>
            <a:r>
              <a:rPr lang="en-GB" sz="2400" b="1" dirty="0" smtClean="0">
                <a:solidFill>
                  <a:schemeClr val="tx1"/>
                </a:solidFill>
              </a:rPr>
              <a:t>nd you, what do you do for a living? </a:t>
            </a:r>
            <a:endParaRPr lang="en-GB" sz="2400" b="1" dirty="0">
              <a:solidFill>
                <a:schemeClr val="tx1"/>
              </a:solidFill>
            </a:endParaRPr>
          </a:p>
        </p:txBody>
      </p:sp>
      <p:sp>
        <p:nvSpPr>
          <p:cNvPr id="2" name="Footer Placeholder 1"/>
          <p:cNvSpPr>
            <a:spLocks noGrp="1"/>
          </p:cNvSpPr>
          <p:nvPr>
            <p:ph type="ftr" sz="quarter" idx="11"/>
          </p:nvPr>
        </p:nvSpPr>
        <p:spPr>
          <a:xfrm>
            <a:off x="3883734" y="6237312"/>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1757731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424936" cy="6001643"/>
          </a:xfrm>
          <a:prstGeom prst="rect">
            <a:avLst/>
          </a:prstGeom>
          <a:noFill/>
        </p:spPr>
        <p:txBody>
          <a:bodyPr wrap="square" rtlCol="0">
            <a:spAutoFit/>
          </a:bodyPr>
          <a:lstStyle/>
          <a:p>
            <a:r>
              <a:rPr lang="en-GB" sz="3600" b="1" dirty="0" smtClean="0">
                <a:solidFill>
                  <a:schemeClr val="accent6">
                    <a:lumMod val="50000"/>
                  </a:schemeClr>
                </a:solidFill>
              </a:rPr>
              <a:t>Task </a:t>
            </a:r>
          </a:p>
          <a:p>
            <a:endParaRPr lang="en-GB" dirty="0"/>
          </a:p>
          <a:p>
            <a:r>
              <a:rPr lang="en-GB" sz="2400" b="1" dirty="0" smtClean="0">
                <a:solidFill>
                  <a:schemeClr val="accent6">
                    <a:lumMod val="75000"/>
                  </a:schemeClr>
                </a:solidFill>
              </a:rPr>
              <a:t>Answer the following questions in Arabic</a:t>
            </a:r>
          </a:p>
          <a:p>
            <a:endParaRPr lang="en-GB" dirty="0"/>
          </a:p>
          <a:p>
            <a:r>
              <a:rPr lang="en-GB" sz="3200" b="1" dirty="0" smtClean="0">
                <a:latin typeface="Comic Sans MS" pitchFamily="66" charset="0"/>
              </a:rPr>
              <a:t>1- </a:t>
            </a:r>
            <a:r>
              <a:rPr lang="en-GB" sz="3200" b="1" dirty="0" err="1" smtClean="0">
                <a:latin typeface="Comic Sans MS" pitchFamily="66" charset="0"/>
              </a:rPr>
              <a:t>maa</a:t>
            </a:r>
            <a:r>
              <a:rPr lang="en-GB" sz="3200" b="1" dirty="0" smtClean="0">
                <a:latin typeface="Comic Sans MS" pitchFamily="66" charset="0"/>
              </a:rPr>
              <a:t> 3amalu </a:t>
            </a:r>
            <a:r>
              <a:rPr lang="en-GB" sz="3200" b="1" dirty="0" err="1" smtClean="0">
                <a:latin typeface="Comic Sans MS" pitchFamily="66" charset="0"/>
              </a:rPr>
              <a:t>abiika</a:t>
            </a:r>
            <a:r>
              <a:rPr lang="en-GB" sz="3200" b="1" dirty="0" smtClean="0">
                <a:latin typeface="Comic Sans MS" pitchFamily="66" charset="0"/>
              </a:rPr>
              <a:t>?</a:t>
            </a:r>
          </a:p>
          <a:p>
            <a:endParaRPr lang="en-GB" sz="3200" b="1" dirty="0">
              <a:latin typeface="Comic Sans MS" pitchFamily="66" charset="0"/>
            </a:endParaRPr>
          </a:p>
          <a:p>
            <a:r>
              <a:rPr lang="en-GB" sz="3200" b="1" dirty="0" smtClean="0">
                <a:latin typeface="Comic Sans MS" pitchFamily="66" charset="0"/>
              </a:rPr>
              <a:t>2- </a:t>
            </a:r>
            <a:r>
              <a:rPr lang="en-GB" sz="3200" b="1" dirty="0" err="1" smtClean="0">
                <a:latin typeface="Comic Sans MS" pitchFamily="66" charset="0"/>
              </a:rPr>
              <a:t>ayna</a:t>
            </a:r>
            <a:r>
              <a:rPr lang="en-GB" sz="3200" b="1" dirty="0" smtClean="0">
                <a:latin typeface="Comic Sans MS" pitchFamily="66" charset="0"/>
              </a:rPr>
              <a:t> ya3malu </a:t>
            </a:r>
            <a:r>
              <a:rPr lang="en-GB" sz="3200" b="1" dirty="0" err="1" smtClean="0">
                <a:latin typeface="Comic Sans MS" pitchFamily="66" charset="0"/>
              </a:rPr>
              <a:t>abuuka</a:t>
            </a:r>
            <a:r>
              <a:rPr lang="en-GB" sz="3200" b="1" dirty="0" smtClean="0">
                <a:latin typeface="Comic Sans MS" pitchFamily="66" charset="0"/>
              </a:rPr>
              <a:t>?</a:t>
            </a:r>
          </a:p>
          <a:p>
            <a:endParaRPr lang="en-GB" sz="3200" b="1" dirty="0">
              <a:latin typeface="Comic Sans MS" pitchFamily="66" charset="0"/>
            </a:endParaRPr>
          </a:p>
          <a:p>
            <a:r>
              <a:rPr lang="en-GB" sz="3200" b="1" dirty="0" smtClean="0">
                <a:latin typeface="Comic Sans MS" pitchFamily="66" charset="0"/>
              </a:rPr>
              <a:t>3- </a:t>
            </a:r>
            <a:r>
              <a:rPr lang="en-GB" sz="3200" b="1" dirty="0" err="1" smtClean="0">
                <a:latin typeface="Comic Sans MS" pitchFamily="66" charset="0"/>
              </a:rPr>
              <a:t>maa</a:t>
            </a:r>
            <a:r>
              <a:rPr lang="en-GB" sz="3200" b="1" dirty="0" smtClean="0">
                <a:latin typeface="Comic Sans MS" pitchFamily="66" charset="0"/>
              </a:rPr>
              <a:t> 3amalu </a:t>
            </a:r>
            <a:r>
              <a:rPr lang="en-GB" sz="3200" b="1" dirty="0" err="1" smtClean="0">
                <a:latin typeface="Comic Sans MS" pitchFamily="66" charset="0"/>
              </a:rPr>
              <a:t>ummika</a:t>
            </a:r>
            <a:r>
              <a:rPr lang="en-GB" sz="3200" b="1" dirty="0" smtClean="0">
                <a:latin typeface="Comic Sans MS" pitchFamily="66" charset="0"/>
              </a:rPr>
              <a:t>?</a:t>
            </a:r>
          </a:p>
          <a:p>
            <a:endParaRPr lang="en-GB" sz="3200" b="1" dirty="0">
              <a:latin typeface="Comic Sans MS" pitchFamily="66" charset="0"/>
            </a:endParaRPr>
          </a:p>
          <a:p>
            <a:r>
              <a:rPr lang="en-GB" sz="3200" b="1" dirty="0" smtClean="0">
                <a:latin typeface="Comic Sans MS" pitchFamily="66" charset="0"/>
              </a:rPr>
              <a:t>4- </a:t>
            </a:r>
            <a:r>
              <a:rPr lang="en-GB" sz="3200" b="1" dirty="0" err="1" smtClean="0">
                <a:latin typeface="Comic Sans MS" pitchFamily="66" charset="0"/>
              </a:rPr>
              <a:t>ayna</a:t>
            </a:r>
            <a:r>
              <a:rPr lang="en-GB" sz="3200" b="1" dirty="0" smtClean="0">
                <a:latin typeface="Comic Sans MS" pitchFamily="66" charset="0"/>
              </a:rPr>
              <a:t> ta3malu </a:t>
            </a:r>
            <a:r>
              <a:rPr lang="en-GB" sz="3200" b="1" dirty="0" err="1" smtClean="0">
                <a:latin typeface="Comic Sans MS" pitchFamily="66" charset="0"/>
              </a:rPr>
              <a:t>ummuka</a:t>
            </a:r>
            <a:r>
              <a:rPr lang="en-GB" sz="3200" b="1" dirty="0" smtClean="0">
                <a:latin typeface="Comic Sans MS" pitchFamily="66" charset="0"/>
              </a:rPr>
              <a:t>?</a:t>
            </a:r>
          </a:p>
          <a:p>
            <a:endParaRPr lang="en-GB" sz="3200" b="1" dirty="0">
              <a:latin typeface="Comic Sans MS" pitchFamily="66" charset="0"/>
            </a:endParaRPr>
          </a:p>
          <a:p>
            <a:r>
              <a:rPr lang="en-GB" sz="3200" b="1" dirty="0" smtClean="0">
                <a:latin typeface="Comic Sans MS" pitchFamily="66" charset="0"/>
              </a:rPr>
              <a:t>5- </a:t>
            </a:r>
            <a:r>
              <a:rPr lang="en-GB" sz="3200" b="1" dirty="0" err="1" smtClean="0">
                <a:latin typeface="Comic Sans MS" pitchFamily="66" charset="0"/>
              </a:rPr>
              <a:t>maa</a:t>
            </a:r>
            <a:r>
              <a:rPr lang="en-GB" sz="3200" b="1" dirty="0" smtClean="0">
                <a:latin typeface="Comic Sans MS" pitchFamily="66" charset="0"/>
              </a:rPr>
              <a:t> 3amaluka?</a:t>
            </a:r>
            <a:endParaRPr lang="en-GB" sz="3200" b="1" dirty="0">
              <a:latin typeface="Comic Sans MS" pitchFamily="66" charset="0"/>
            </a:endParaRPr>
          </a:p>
        </p:txBody>
      </p:sp>
      <p:sp>
        <p:nvSpPr>
          <p:cNvPr id="3" name="Footer Placeholder 2"/>
          <p:cNvSpPr>
            <a:spLocks noGrp="1"/>
          </p:cNvSpPr>
          <p:nvPr>
            <p:ph type="ftr" sz="quarter" idx="11"/>
          </p:nvPr>
        </p:nvSpPr>
        <p:spPr>
          <a:xfrm>
            <a:off x="1259632" y="6387013"/>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254124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38"/>
            <a:ext cx="1619672" cy="131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2" y="23842"/>
            <a:ext cx="6264696" cy="1015663"/>
          </a:xfrm>
          <a:prstGeom prst="rect">
            <a:avLst/>
          </a:prstGeom>
          <a:noFill/>
        </p:spPr>
        <p:txBody>
          <a:bodyPr wrap="square" rtlCol="0">
            <a:spAutoFit/>
          </a:bodyPr>
          <a:lstStyle/>
          <a:p>
            <a:r>
              <a:rPr lang="en-GB" sz="6000" b="1" dirty="0" err="1" smtClean="0">
                <a:solidFill>
                  <a:schemeClr val="accent6">
                    <a:lumMod val="50000"/>
                  </a:schemeClr>
                </a:solidFill>
                <a:latin typeface="Comic Sans MS" pitchFamily="66" charset="0"/>
              </a:rPr>
              <a:t>Reading:</a:t>
            </a:r>
            <a:r>
              <a:rPr lang="en-GB" sz="3200" b="1" dirty="0" err="1" smtClean="0">
                <a:solidFill>
                  <a:schemeClr val="accent6">
                    <a:lumMod val="50000"/>
                  </a:schemeClr>
                </a:solidFill>
                <a:latin typeface="Comic Sans MS" pitchFamily="66" charset="0"/>
              </a:rPr>
              <a:t>Arabic</a:t>
            </a:r>
            <a:r>
              <a:rPr lang="en-GB" sz="3200" b="1" dirty="0" smtClean="0">
                <a:solidFill>
                  <a:schemeClr val="accent6">
                    <a:lumMod val="50000"/>
                  </a:schemeClr>
                </a:solidFill>
                <a:latin typeface="Comic Sans MS" pitchFamily="66" charset="0"/>
              </a:rPr>
              <a:t> script </a:t>
            </a:r>
            <a:endParaRPr lang="en-GB" sz="3200" b="1" dirty="0">
              <a:solidFill>
                <a:schemeClr val="accent6">
                  <a:lumMod val="50000"/>
                </a:schemeClr>
              </a:solidFill>
              <a:latin typeface="Comic Sans MS" pitchFamily="66" charset="0"/>
            </a:endParaRPr>
          </a:p>
        </p:txBody>
      </p:sp>
      <p:sp>
        <p:nvSpPr>
          <p:cNvPr id="5" name="TextBox 4"/>
          <p:cNvSpPr txBox="1"/>
          <p:nvPr/>
        </p:nvSpPr>
        <p:spPr>
          <a:xfrm>
            <a:off x="251520" y="1348230"/>
            <a:ext cx="8640960" cy="4524315"/>
          </a:xfrm>
          <a:prstGeom prst="rect">
            <a:avLst/>
          </a:prstGeom>
          <a:noFill/>
        </p:spPr>
        <p:txBody>
          <a:bodyPr wrap="square" rtlCol="0">
            <a:spAutoFit/>
          </a:bodyPr>
          <a:lstStyle/>
          <a:p>
            <a:pPr algn="r"/>
            <a:r>
              <a:rPr lang="ar-MA" sz="3200" dirty="0" smtClean="0"/>
              <a:t>أَنَا إِسْمِي فَاطِمَة وَأَسْكُنُ فِي مُرَّاكُش, مَدِينَة فِي الْمَغْرِب وَلَكِن أَنَا مِصْرِيَّة. عُمْرِي عِشْرُون سَنَة وَأَنَا طَالِبَة فِي الْجَامِعَة. أُمِّي إِسْمُهَا أَمِينَة وَعُمْرُهَا خَمْسَة وَأَرْبَعُون سَنَة. هِيَ لاَ تَعْمَل. أَبِي عُمْرُهُ خَمْسُون سَنَة وَهُوَ طَبِيب وَيَعْمَلُ فِي مُسْتَشْفَى. عِنْدِي أُخْت وَاحِدَة  وَأَخ وَاحِد. أُخْتِي إِسْمُهَا مَرْيَم  وَعُمْرُهَا ثَمَانِيَةَ عَشَر سَنَة . هِيَ تَدْرُسُ فِي مَدْرَسَة. أَخِي إِسْمُهُ أَحْمَد وَعُمْرُهُ سِتَّة وَعِشْرُون سَنَة. هُوَ يَعْمَلُ مُحَاسِب فِي بَنْك  </a:t>
            </a:r>
            <a:endParaRPr lang="en-GB" sz="3200" dirty="0"/>
          </a:p>
        </p:txBody>
      </p:sp>
      <p:sp>
        <p:nvSpPr>
          <p:cNvPr id="2" name="Footer Placeholder 1"/>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314189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38"/>
            <a:ext cx="1619672" cy="131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63688" y="0"/>
            <a:ext cx="7380312" cy="1015663"/>
          </a:xfrm>
          <a:prstGeom prst="rect">
            <a:avLst/>
          </a:prstGeom>
          <a:noFill/>
        </p:spPr>
        <p:txBody>
          <a:bodyPr wrap="square" rtlCol="0">
            <a:spAutoFit/>
          </a:bodyPr>
          <a:lstStyle/>
          <a:p>
            <a:r>
              <a:rPr lang="en-GB" sz="6000" b="1" dirty="0" smtClean="0">
                <a:solidFill>
                  <a:schemeClr val="accent6">
                    <a:lumMod val="50000"/>
                  </a:schemeClr>
                </a:solidFill>
                <a:latin typeface="Comic Sans MS" pitchFamily="66" charset="0"/>
              </a:rPr>
              <a:t>Reading:</a:t>
            </a:r>
            <a:r>
              <a:rPr lang="en-GB" sz="3200" b="1" dirty="0">
                <a:solidFill>
                  <a:schemeClr val="accent6">
                    <a:lumMod val="50000"/>
                  </a:schemeClr>
                </a:solidFill>
                <a:latin typeface="Comic Sans MS" pitchFamily="66" charset="0"/>
              </a:rPr>
              <a:t> </a:t>
            </a:r>
            <a:r>
              <a:rPr lang="en-GB" sz="3200" b="1" dirty="0" smtClean="0">
                <a:solidFill>
                  <a:schemeClr val="accent6">
                    <a:lumMod val="50000"/>
                  </a:schemeClr>
                </a:solidFill>
                <a:latin typeface="Comic Sans MS" pitchFamily="66" charset="0"/>
              </a:rPr>
              <a:t>transliteration  </a:t>
            </a:r>
            <a:endParaRPr lang="en-GB" sz="3200" b="1" dirty="0">
              <a:solidFill>
                <a:schemeClr val="accent6">
                  <a:lumMod val="50000"/>
                </a:schemeClr>
              </a:solidFill>
              <a:latin typeface="Comic Sans MS" pitchFamily="66" charset="0"/>
            </a:endParaRPr>
          </a:p>
        </p:txBody>
      </p:sp>
      <p:sp>
        <p:nvSpPr>
          <p:cNvPr id="6" name="TextBox 5"/>
          <p:cNvSpPr txBox="1"/>
          <p:nvPr/>
        </p:nvSpPr>
        <p:spPr>
          <a:xfrm>
            <a:off x="179512" y="1700808"/>
            <a:ext cx="8712968" cy="4247317"/>
          </a:xfrm>
          <a:prstGeom prst="rect">
            <a:avLst/>
          </a:prstGeom>
          <a:noFill/>
        </p:spPr>
        <p:txBody>
          <a:bodyPr wrap="square" rtlCol="0">
            <a:spAutoFit/>
          </a:bodyPr>
          <a:lstStyle/>
          <a:p>
            <a:r>
              <a:rPr lang="en-GB" dirty="0" err="1"/>
              <a:t>a</a:t>
            </a:r>
            <a:r>
              <a:rPr lang="en-GB" dirty="0" err="1" smtClean="0"/>
              <a:t>naa</a:t>
            </a:r>
            <a:r>
              <a:rPr lang="en-GB" dirty="0" smtClean="0"/>
              <a:t> </a:t>
            </a:r>
            <a:r>
              <a:rPr lang="en-GB" dirty="0" err="1" smtClean="0"/>
              <a:t>ismii</a:t>
            </a:r>
            <a:r>
              <a:rPr lang="en-GB" dirty="0" smtClean="0"/>
              <a:t> </a:t>
            </a:r>
            <a:r>
              <a:rPr lang="en-GB" dirty="0" err="1" smtClean="0"/>
              <a:t>faaTima</a:t>
            </a:r>
            <a:r>
              <a:rPr lang="en-GB" dirty="0" smtClean="0"/>
              <a:t> </a:t>
            </a:r>
            <a:r>
              <a:rPr lang="en-GB" dirty="0" err="1" smtClean="0"/>
              <a:t>wa</a:t>
            </a:r>
            <a:r>
              <a:rPr lang="en-GB" dirty="0" smtClean="0"/>
              <a:t> </a:t>
            </a:r>
            <a:r>
              <a:rPr lang="en-GB" dirty="0" err="1" smtClean="0"/>
              <a:t>askunu</a:t>
            </a:r>
            <a:r>
              <a:rPr lang="en-GB" dirty="0" smtClean="0"/>
              <a:t> </a:t>
            </a:r>
            <a:r>
              <a:rPr lang="en-GB" dirty="0" err="1" smtClean="0"/>
              <a:t>fii</a:t>
            </a:r>
            <a:r>
              <a:rPr lang="en-GB" dirty="0" smtClean="0"/>
              <a:t> </a:t>
            </a:r>
            <a:r>
              <a:rPr lang="en-GB" dirty="0" err="1" smtClean="0"/>
              <a:t>murrakush</a:t>
            </a:r>
            <a:r>
              <a:rPr lang="en-GB" dirty="0" smtClean="0"/>
              <a:t>, </a:t>
            </a:r>
            <a:r>
              <a:rPr lang="en-GB" dirty="0" err="1" smtClean="0"/>
              <a:t>madiina</a:t>
            </a:r>
            <a:r>
              <a:rPr lang="en-GB" dirty="0" smtClean="0"/>
              <a:t> </a:t>
            </a:r>
            <a:r>
              <a:rPr lang="en-GB" dirty="0" err="1" smtClean="0"/>
              <a:t>fii</a:t>
            </a:r>
            <a:r>
              <a:rPr lang="en-GB" dirty="0" smtClean="0"/>
              <a:t> </a:t>
            </a:r>
            <a:r>
              <a:rPr lang="en-GB" dirty="0" err="1" smtClean="0"/>
              <a:t>almaghrib</a:t>
            </a:r>
            <a:r>
              <a:rPr lang="en-GB" dirty="0" smtClean="0"/>
              <a:t> </a:t>
            </a:r>
            <a:r>
              <a:rPr lang="en-GB" dirty="0" err="1" smtClean="0"/>
              <a:t>wa</a:t>
            </a:r>
            <a:endParaRPr lang="en-GB" dirty="0" smtClean="0"/>
          </a:p>
          <a:p>
            <a:r>
              <a:rPr lang="en-GB" dirty="0" smtClean="0"/>
              <a:t> </a:t>
            </a:r>
          </a:p>
          <a:p>
            <a:r>
              <a:rPr lang="en-GB" dirty="0" err="1" smtClean="0"/>
              <a:t>lakin</a:t>
            </a:r>
            <a:r>
              <a:rPr lang="en-GB" dirty="0" smtClean="0"/>
              <a:t> </a:t>
            </a:r>
            <a:r>
              <a:rPr lang="en-GB" dirty="0" err="1" smtClean="0"/>
              <a:t>anaa</a:t>
            </a:r>
            <a:r>
              <a:rPr lang="en-GB" dirty="0" smtClean="0"/>
              <a:t> </a:t>
            </a:r>
            <a:r>
              <a:rPr lang="en-GB" dirty="0" err="1" smtClean="0"/>
              <a:t>miSriyya</a:t>
            </a:r>
            <a:r>
              <a:rPr lang="en-GB" dirty="0" smtClean="0"/>
              <a:t>. 3umrii 3ishruun </a:t>
            </a:r>
            <a:r>
              <a:rPr lang="en-GB" dirty="0" err="1" smtClean="0"/>
              <a:t>sana</a:t>
            </a:r>
            <a:r>
              <a:rPr lang="en-GB" dirty="0" smtClean="0"/>
              <a:t> </a:t>
            </a:r>
            <a:r>
              <a:rPr lang="en-GB" dirty="0" err="1" smtClean="0"/>
              <a:t>wa</a:t>
            </a:r>
            <a:r>
              <a:rPr lang="en-GB" dirty="0" smtClean="0"/>
              <a:t> </a:t>
            </a:r>
            <a:r>
              <a:rPr lang="en-GB" dirty="0" err="1" smtClean="0"/>
              <a:t>anaa</a:t>
            </a:r>
            <a:r>
              <a:rPr lang="en-GB" dirty="0" smtClean="0"/>
              <a:t> </a:t>
            </a:r>
            <a:r>
              <a:rPr lang="en-GB" dirty="0" err="1" smtClean="0"/>
              <a:t>Taaliba</a:t>
            </a:r>
            <a:r>
              <a:rPr lang="en-GB" dirty="0" smtClean="0"/>
              <a:t> </a:t>
            </a:r>
            <a:r>
              <a:rPr lang="en-GB" dirty="0" err="1" smtClean="0"/>
              <a:t>fii</a:t>
            </a:r>
            <a:r>
              <a:rPr lang="en-GB" dirty="0" smtClean="0"/>
              <a:t> aljaami3a.</a:t>
            </a:r>
          </a:p>
          <a:p>
            <a:r>
              <a:rPr lang="en-GB" dirty="0" smtClean="0"/>
              <a:t> </a:t>
            </a:r>
          </a:p>
          <a:p>
            <a:r>
              <a:rPr lang="en-GB" dirty="0" err="1"/>
              <a:t>u</a:t>
            </a:r>
            <a:r>
              <a:rPr lang="en-GB" dirty="0" err="1" smtClean="0"/>
              <a:t>mmii</a:t>
            </a:r>
            <a:r>
              <a:rPr lang="en-GB" dirty="0" smtClean="0"/>
              <a:t> </a:t>
            </a:r>
            <a:r>
              <a:rPr lang="en-GB" dirty="0" err="1" smtClean="0"/>
              <a:t>ismuhaa</a:t>
            </a:r>
            <a:r>
              <a:rPr lang="en-GB" dirty="0" smtClean="0"/>
              <a:t> </a:t>
            </a:r>
            <a:r>
              <a:rPr lang="en-GB" dirty="0" err="1" smtClean="0"/>
              <a:t>amiina</a:t>
            </a:r>
            <a:r>
              <a:rPr lang="en-GB" dirty="0" smtClean="0"/>
              <a:t> </a:t>
            </a:r>
            <a:r>
              <a:rPr lang="en-GB" dirty="0" err="1" smtClean="0"/>
              <a:t>wa</a:t>
            </a:r>
            <a:r>
              <a:rPr lang="en-GB" dirty="0" smtClean="0"/>
              <a:t> 3umruhaa </a:t>
            </a:r>
            <a:r>
              <a:rPr lang="en-GB" dirty="0" err="1" smtClean="0"/>
              <a:t>khamsa</a:t>
            </a:r>
            <a:r>
              <a:rPr lang="en-GB" dirty="0" smtClean="0"/>
              <a:t> </a:t>
            </a:r>
            <a:r>
              <a:rPr lang="en-GB" dirty="0" err="1" smtClean="0"/>
              <a:t>wa</a:t>
            </a:r>
            <a:r>
              <a:rPr lang="en-GB" dirty="0" smtClean="0"/>
              <a:t> arba3uun </a:t>
            </a:r>
            <a:r>
              <a:rPr lang="en-GB" dirty="0" err="1" smtClean="0"/>
              <a:t>sana</a:t>
            </a:r>
            <a:r>
              <a:rPr lang="en-GB" dirty="0" smtClean="0"/>
              <a:t>. </a:t>
            </a:r>
            <a:r>
              <a:rPr lang="en-GB" dirty="0" err="1"/>
              <a:t>h</a:t>
            </a:r>
            <a:r>
              <a:rPr lang="en-GB" dirty="0" err="1" smtClean="0"/>
              <a:t>iya</a:t>
            </a:r>
            <a:endParaRPr lang="en-GB" dirty="0" smtClean="0"/>
          </a:p>
          <a:p>
            <a:endParaRPr lang="en-GB" dirty="0" smtClean="0"/>
          </a:p>
          <a:p>
            <a:r>
              <a:rPr lang="en-GB" dirty="0" err="1" smtClean="0"/>
              <a:t>laa</a:t>
            </a:r>
            <a:r>
              <a:rPr lang="en-GB" dirty="0" smtClean="0"/>
              <a:t> ta3mal. </a:t>
            </a:r>
            <a:r>
              <a:rPr lang="en-GB" dirty="0" err="1"/>
              <a:t>a</a:t>
            </a:r>
            <a:r>
              <a:rPr lang="en-GB" dirty="0" err="1" smtClean="0"/>
              <a:t>bii</a:t>
            </a:r>
            <a:r>
              <a:rPr lang="en-GB" dirty="0" smtClean="0"/>
              <a:t> 3umruhu </a:t>
            </a:r>
            <a:r>
              <a:rPr lang="en-GB" dirty="0" err="1" smtClean="0"/>
              <a:t>khamsuun</a:t>
            </a:r>
            <a:r>
              <a:rPr lang="en-GB" dirty="0" smtClean="0"/>
              <a:t> </a:t>
            </a:r>
            <a:r>
              <a:rPr lang="en-GB" dirty="0" err="1" smtClean="0"/>
              <a:t>sana</a:t>
            </a:r>
            <a:r>
              <a:rPr lang="en-GB" dirty="0" smtClean="0"/>
              <a:t> </a:t>
            </a:r>
            <a:r>
              <a:rPr lang="en-GB" dirty="0" err="1" smtClean="0"/>
              <a:t>wa</a:t>
            </a:r>
            <a:r>
              <a:rPr lang="en-GB" dirty="0" smtClean="0"/>
              <a:t> </a:t>
            </a:r>
            <a:r>
              <a:rPr lang="en-GB" dirty="0" err="1" smtClean="0"/>
              <a:t>huwa</a:t>
            </a:r>
            <a:r>
              <a:rPr lang="en-GB" dirty="0" smtClean="0"/>
              <a:t> </a:t>
            </a:r>
            <a:r>
              <a:rPr lang="en-GB" dirty="0" err="1" smtClean="0"/>
              <a:t>Tabiib</a:t>
            </a:r>
            <a:r>
              <a:rPr lang="en-GB" dirty="0" smtClean="0"/>
              <a:t> </a:t>
            </a:r>
            <a:r>
              <a:rPr lang="en-GB" dirty="0" err="1" smtClean="0"/>
              <a:t>wa</a:t>
            </a:r>
            <a:r>
              <a:rPr lang="en-GB" dirty="0" smtClean="0"/>
              <a:t> ya3malu </a:t>
            </a:r>
            <a:r>
              <a:rPr lang="en-GB" dirty="0" err="1" smtClean="0"/>
              <a:t>fii</a:t>
            </a:r>
            <a:endParaRPr lang="en-GB" dirty="0" smtClean="0"/>
          </a:p>
          <a:p>
            <a:endParaRPr lang="en-GB" dirty="0"/>
          </a:p>
          <a:p>
            <a:r>
              <a:rPr lang="en-GB" dirty="0" err="1" smtClean="0"/>
              <a:t>mustashfaa</a:t>
            </a:r>
            <a:r>
              <a:rPr lang="en-GB" dirty="0" smtClean="0"/>
              <a:t>. 3indii </a:t>
            </a:r>
            <a:r>
              <a:rPr lang="en-GB" dirty="0" err="1" smtClean="0"/>
              <a:t>ukht</a:t>
            </a:r>
            <a:r>
              <a:rPr lang="en-GB" dirty="0" smtClean="0"/>
              <a:t> </a:t>
            </a:r>
            <a:r>
              <a:rPr lang="en-GB" dirty="0" err="1" smtClean="0"/>
              <a:t>waaHida</a:t>
            </a:r>
            <a:r>
              <a:rPr lang="en-GB" dirty="0" smtClean="0"/>
              <a:t> </a:t>
            </a:r>
            <a:r>
              <a:rPr lang="en-GB" dirty="0" err="1" smtClean="0"/>
              <a:t>wa</a:t>
            </a:r>
            <a:r>
              <a:rPr lang="en-GB" dirty="0" smtClean="0"/>
              <a:t> </a:t>
            </a:r>
            <a:r>
              <a:rPr lang="en-GB" dirty="0" err="1" smtClean="0"/>
              <a:t>akh</a:t>
            </a:r>
            <a:r>
              <a:rPr lang="en-GB" dirty="0" smtClean="0"/>
              <a:t> </a:t>
            </a:r>
            <a:r>
              <a:rPr lang="en-GB" dirty="0" err="1" smtClean="0"/>
              <a:t>waaHid</a:t>
            </a:r>
            <a:r>
              <a:rPr lang="en-GB" dirty="0" smtClean="0"/>
              <a:t>. </a:t>
            </a:r>
            <a:r>
              <a:rPr lang="en-GB" dirty="0" err="1"/>
              <a:t>u</a:t>
            </a:r>
            <a:r>
              <a:rPr lang="en-GB" dirty="0" err="1" smtClean="0"/>
              <a:t>khtii</a:t>
            </a:r>
            <a:r>
              <a:rPr lang="en-GB" dirty="0" smtClean="0"/>
              <a:t> </a:t>
            </a:r>
            <a:r>
              <a:rPr lang="en-GB" dirty="0" err="1" smtClean="0"/>
              <a:t>ismuhaa</a:t>
            </a:r>
            <a:endParaRPr lang="en-GB" dirty="0" smtClean="0"/>
          </a:p>
          <a:p>
            <a:endParaRPr lang="en-GB" dirty="0"/>
          </a:p>
          <a:p>
            <a:r>
              <a:rPr lang="en-GB" dirty="0" err="1" smtClean="0"/>
              <a:t>maryam</a:t>
            </a:r>
            <a:r>
              <a:rPr lang="en-GB" dirty="0" smtClean="0"/>
              <a:t> </a:t>
            </a:r>
            <a:r>
              <a:rPr lang="en-GB" dirty="0" err="1" smtClean="0"/>
              <a:t>wa</a:t>
            </a:r>
            <a:r>
              <a:rPr lang="en-GB" dirty="0" smtClean="0"/>
              <a:t> 3umruhaa </a:t>
            </a:r>
            <a:r>
              <a:rPr lang="en-GB" dirty="0" err="1" smtClean="0"/>
              <a:t>thamaaniyata</a:t>
            </a:r>
            <a:r>
              <a:rPr lang="en-GB" dirty="0" smtClean="0"/>
              <a:t> 3ashar </a:t>
            </a:r>
            <a:r>
              <a:rPr lang="en-GB" dirty="0" err="1" smtClean="0"/>
              <a:t>sana</a:t>
            </a:r>
            <a:r>
              <a:rPr lang="en-GB" dirty="0" smtClean="0"/>
              <a:t>. </a:t>
            </a:r>
            <a:r>
              <a:rPr lang="en-GB" dirty="0" err="1"/>
              <a:t>h</a:t>
            </a:r>
            <a:r>
              <a:rPr lang="en-GB" dirty="0" err="1" smtClean="0"/>
              <a:t>iya</a:t>
            </a:r>
            <a:r>
              <a:rPr lang="en-GB" dirty="0" smtClean="0"/>
              <a:t> </a:t>
            </a:r>
            <a:r>
              <a:rPr lang="en-GB" dirty="0" err="1" smtClean="0"/>
              <a:t>tadrusu</a:t>
            </a:r>
            <a:r>
              <a:rPr lang="en-GB" dirty="0" smtClean="0"/>
              <a:t> </a:t>
            </a:r>
            <a:r>
              <a:rPr lang="en-GB" dirty="0" err="1" smtClean="0"/>
              <a:t>fii</a:t>
            </a:r>
            <a:r>
              <a:rPr lang="en-GB" dirty="0" smtClean="0"/>
              <a:t> </a:t>
            </a:r>
          </a:p>
          <a:p>
            <a:endParaRPr lang="en-GB" dirty="0"/>
          </a:p>
          <a:p>
            <a:r>
              <a:rPr lang="en-GB" dirty="0" err="1" smtClean="0"/>
              <a:t>almadrasa</a:t>
            </a:r>
            <a:r>
              <a:rPr lang="en-GB" dirty="0" smtClean="0"/>
              <a:t>. </a:t>
            </a:r>
            <a:r>
              <a:rPr lang="en-GB" dirty="0" err="1"/>
              <a:t>a</a:t>
            </a:r>
            <a:r>
              <a:rPr lang="en-GB" dirty="0" err="1" smtClean="0"/>
              <a:t>khii</a:t>
            </a:r>
            <a:r>
              <a:rPr lang="en-GB" dirty="0" smtClean="0"/>
              <a:t> </a:t>
            </a:r>
            <a:r>
              <a:rPr lang="en-GB" dirty="0" err="1" smtClean="0"/>
              <a:t>ismuhu</a:t>
            </a:r>
            <a:r>
              <a:rPr lang="en-GB" dirty="0" smtClean="0"/>
              <a:t> </a:t>
            </a:r>
            <a:r>
              <a:rPr lang="en-GB" dirty="0" err="1" smtClean="0"/>
              <a:t>aHmad</a:t>
            </a:r>
            <a:r>
              <a:rPr lang="en-GB" dirty="0" smtClean="0"/>
              <a:t> </a:t>
            </a:r>
            <a:r>
              <a:rPr lang="en-GB" dirty="0" err="1" smtClean="0"/>
              <a:t>wa</a:t>
            </a:r>
            <a:r>
              <a:rPr lang="en-GB" dirty="0" smtClean="0"/>
              <a:t> 3umruhu </a:t>
            </a:r>
            <a:r>
              <a:rPr lang="en-GB" dirty="0" err="1" smtClean="0"/>
              <a:t>sitta</a:t>
            </a:r>
            <a:r>
              <a:rPr lang="en-GB" dirty="0" smtClean="0"/>
              <a:t> </a:t>
            </a:r>
            <a:r>
              <a:rPr lang="en-GB" dirty="0" err="1" smtClean="0"/>
              <a:t>wa</a:t>
            </a:r>
            <a:r>
              <a:rPr lang="en-GB" dirty="0" smtClean="0"/>
              <a:t> 3ishruun </a:t>
            </a:r>
            <a:r>
              <a:rPr lang="en-GB" dirty="0" err="1" smtClean="0"/>
              <a:t>sana</a:t>
            </a:r>
            <a:r>
              <a:rPr lang="en-GB" dirty="0" smtClean="0"/>
              <a:t>.</a:t>
            </a:r>
          </a:p>
          <a:p>
            <a:endParaRPr lang="en-GB" dirty="0"/>
          </a:p>
          <a:p>
            <a:r>
              <a:rPr lang="en-GB" dirty="0" err="1"/>
              <a:t>h</a:t>
            </a:r>
            <a:r>
              <a:rPr lang="en-GB" dirty="0" err="1" smtClean="0"/>
              <a:t>uwa</a:t>
            </a:r>
            <a:r>
              <a:rPr lang="en-GB" dirty="0" smtClean="0"/>
              <a:t> ya3malu </a:t>
            </a:r>
            <a:r>
              <a:rPr lang="en-GB" dirty="0" err="1" smtClean="0"/>
              <a:t>muHaasib</a:t>
            </a:r>
            <a:r>
              <a:rPr lang="en-GB" dirty="0" smtClean="0"/>
              <a:t> </a:t>
            </a:r>
            <a:r>
              <a:rPr lang="en-GB" dirty="0" err="1" smtClean="0"/>
              <a:t>fii</a:t>
            </a:r>
            <a:r>
              <a:rPr lang="en-GB" dirty="0" smtClean="0"/>
              <a:t> bank.</a:t>
            </a:r>
            <a:endParaRPr lang="en-GB" dirty="0"/>
          </a:p>
        </p:txBody>
      </p:sp>
      <p:sp>
        <p:nvSpPr>
          <p:cNvPr id="2" name="Footer Placeholder 1"/>
          <p:cNvSpPr>
            <a:spLocks noGrp="1"/>
          </p:cNvSpPr>
          <p:nvPr>
            <p:ph type="ftr" sz="quarter" idx="11"/>
          </p:nvPr>
        </p:nvSpPr>
        <p:spPr>
          <a:xfrm>
            <a:off x="539552" y="6165304"/>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300229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39" y="371785"/>
            <a:ext cx="7125113" cy="924475"/>
          </a:xfrm>
        </p:spPr>
        <p:txBody>
          <a:bodyPr/>
          <a:lstStyle/>
          <a:p>
            <a:r>
              <a:rPr lang="en-GB" sz="6000" b="1" dirty="0" smtClean="0">
                <a:solidFill>
                  <a:schemeClr val="accent6">
                    <a:lumMod val="75000"/>
                  </a:schemeClr>
                </a:solidFill>
                <a:latin typeface="Comic Sans MS" pitchFamily="66" charset="0"/>
              </a:rPr>
              <a:t>Lesson Objectives </a:t>
            </a:r>
            <a:endParaRPr lang="en-GB" sz="6000" b="1" dirty="0">
              <a:solidFill>
                <a:schemeClr val="accent6">
                  <a:lumMod val="75000"/>
                </a:schemeClr>
              </a:solidFill>
              <a:latin typeface="Comic Sans MS" pitchFamily="66" charset="0"/>
            </a:endParaRPr>
          </a:p>
        </p:txBody>
      </p:sp>
      <p:sp>
        <p:nvSpPr>
          <p:cNvPr id="4" name="TextBox 3"/>
          <p:cNvSpPr txBox="1"/>
          <p:nvPr/>
        </p:nvSpPr>
        <p:spPr>
          <a:xfrm>
            <a:off x="539552" y="1988840"/>
            <a:ext cx="7992888" cy="369332"/>
          </a:xfrm>
          <a:prstGeom prst="rect">
            <a:avLst/>
          </a:prstGeom>
          <a:noFill/>
        </p:spPr>
        <p:txBody>
          <a:bodyPr wrap="square" rtlCol="0">
            <a:spAutoFit/>
          </a:bodyPr>
          <a:lstStyle/>
          <a:p>
            <a:endParaRPr lang="en-GB" dirty="0"/>
          </a:p>
        </p:txBody>
      </p:sp>
      <p:sp>
        <p:nvSpPr>
          <p:cNvPr id="5" name="TextBox 4"/>
          <p:cNvSpPr txBox="1"/>
          <p:nvPr/>
        </p:nvSpPr>
        <p:spPr>
          <a:xfrm>
            <a:off x="395536" y="1988840"/>
            <a:ext cx="8280920" cy="5909310"/>
          </a:xfrm>
          <a:prstGeom prst="rect">
            <a:avLst/>
          </a:prstGeom>
          <a:noFill/>
        </p:spPr>
        <p:txBody>
          <a:bodyPr wrap="square" rtlCol="0">
            <a:spAutoFit/>
          </a:bodyPr>
          <a:lstStyle/>
          <a:p>
            <a:r>
              <a:rPr lang="en-GB" sz="3200" b="1" dirty="0" smtClean="0">
                <a:solidFill>
                  <a:srgbClr val="CC0066"/>
                </a:solidFill>
                <a:latin typeface="Comic Sans MS" pitchFamily="66" charset="0"/>
              </a:rPr>
              <a:t>In this lesson we will learn:</a:t>
            </a:r>
          </a:p>
          <a:p>
            <a:endParaRPr lang="en-GB" sz="3200" b="1" dirty="0" smtClean="0">
              <a:solidFill>
                <a:srgbClr val="CC0066"/>
              </a:solidFill>
              <a:latin typeface="Comic Sans MS" pitchFamily="66" charset="0"/>
            </a:endParaRPr>
          </a:p>
          <a:p>
            <a:pPr marL="285750" indent="-285750">
              <a:buFont typeface="Arial" pitchFamily="34" charset="0"/>
              <a:buChar char="•"/>
            </a:pPr>
            <a:r>
              <a:rPr lang="en-GB" sz="3200" b="1" dirty="0" smtClean="0">
                <a:solidFill>
                  <a:srgbClr val="CC0066"/>
                </a:solidFill>
                <a:latin typeface="Comic Sans MS" pitchFamily="66" charset="0"/>
              </a:rPr>
              <a:t>Different jobs and places of work</a:t>
            </a:r>
          </a:p>
          <a:p>
            <a:endParaRPr lang="en-GB" sz="3200" b="1" dirty="0">
              <a:solidFill>
                <a:srgbClr val="CC0066"/>
              </a:solidFill>
              <a:latin typeface="Comic Sans MS" pitchFamily="66" charset="0"/>
            </a:endParaRPr>
          </a:p>
          <a:p>
            <a:pPr marL="285750" indent="-285750">
              <a:buFont typeface="Arial" pitchFamily="34" charset="0"/>
              <a:buChar char="•"/>
            </a:pPr>
            <a:r>
              <a:rPr lang="en-GB" sz="3200" b="1" dirty="0" smtClean="0">
                <a:solidFill>
                  <a:srgbClr val="CC0066"/>
                </a:solidFill>
                <a:latin typeface="Comic Sans MS" pitchFamily="66" charset="0"/>
              </a:rPr>
              <a:t>Definite article</a:t>
            </a:r>
          </a:p>
          <a:p>
            <a:endParaRPr lang="en-GB" sz="3200" b="1" dirty="0">
              <a:solidFill>
                <a:srgbClr val="CC0066"/>
              </a:solidFill>
              <a:latin typeface="Comic Sans MS" pitchFamily="66" charset="0"/>
            </a:endParaRPr>
          </a:p>
          <a:p>
            <a:pPr marL="285750" indent="-285750">
              <a:buFont typeface="Arial" pitchFamily="34" charset="0"/>
              <a:buChar char="•"/>
            </a:pPr>
            <a:r>
              <a:rPr lang="en-GB" sz="3200" b="1" dirty="0" smtClean="0">
                <a:solidFill>
                  <a:srgbClr val="CC0066"/>
                </a:solidFill>
                <a:latin typeface="Comic Sans MS" pitchFamily="66" charset="0"/>
              </a:rPr>
              <a:t>Verbs ‘to work’ and ‘to study’</a:t>
            </a:r>
          </a:p>
          <a:p>
            <a:endParaRPr lang="en-GB" sz="3200" b="1" dirty="0">
              <a:solidFill>
                <a:srgbClr val="CC0066"/>
              </a:solidFill>
              <a:latin typeface="Comic Sans MS" pitchFamily="66" charset="0"/>
            </a:endParaRPr>
          </a:p>
          <a:p>
            <a:pPr marL="285750" indent="-285750">
              <a:buFont typeface="Arial" pitchFamily="34" charset="0"/>
              <a:buChar char="•"/>
            </a:pPr>
            <a:endParaRPr lang="en-GB" sz="3200" b="1" dirty="0" smtClean="0">
              <a:solidFill>
                <a:srgbClr val="CC0066"/>
              </a:solidFill>
              <a:latin typeface="Comic Sans MS" pitchFamily="66" charset="0"/>
            </a:endParaRPr>
          </a:p>
          <a:p>
            <a:endParaRPr lang="en-GB" b="1" dirty="0">
              <a:solidFill>
                <a:srgbClr val="FF00FF"/>
              </a:solidFill>
            </a:endParaRPr>
          </a:p>
          <a:p>
            <a:pPr marL="285750" indent="-285750">
              <a:buFont typeface="Arial" pitchFamily="34" charset="0"/>
              <a:buChar char="•"/>
            </a:pPr>
            <a:endParaRPr lang="en-GB" b="1" dirty="0" smtClean="0">
              <a:solidFill>
                <a:srgbClr val="FF00FF"/>
              </a:solidFill>
            </a:endParaRPr>
          </a:p>
          <a:p>
            <a:endParaRPr lang="en-GB" b="1" dirty="0">
              <a:solidFill>
                <a:srgbClr val="FF00FF"/>
              </a:solidFill>
            </a:endParaRPr>
          </a:p>
          <a:p>
            <a:pPr marL="285750" indent="-285750">
              <a:buFont typeface="Arial" pitchFamily="34" charset="0"/>
              <a:buChar char="•"/>
            </a:pPr>
            <a:endParaRPr lang="en-GB" b="1" dirty="0" smtClean="0">
              <a:solidFill>
                <a:srgbClr val="FF00FF"/>
              </a:solidFill>
            </a:endParaRPr>
          </a:p>
          <a:p>
            <a:pPr marL="285750" indent="-285750">
              <a:buFont typeface="Arial" pitchFamily="34" charset="0"/>
              <a:buChar char="•"/>
            </a:pPr>
            <a:endParaRPr lang="en-GB" b="1" dirty="0">
              <a:solidFill>
                <a:srgbClr val="FF00FF"/>
              </a:solidFill>
            </a:endParaRPr>
          </a:p>
        </p:txBody>
      </p:sp>
      <p:sp>
        <p:nvSpPr>
          <p:cNvPr id="3" name="Footer Placeholder 2"/>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587500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3842"/>
            <a:ext cx="7056784" cy="1569660"/>
          </a:xfrm>
          <a:prstGeom prst="rect">
            <a:avLst/>
          </a:prstGeom>
          <a:noFill/>
        </p:spPr>
        <p:txBody>
          <a:bodyPr wrap="square" rtlCol="0">
            <a:spAutoFit/>
          </a:bodyPr>
          <a:lstStyle/>
          <a:p>
            <a:r>
              <a:rPr lang="en-GB" sz="4800" b="1" dirty="0" smtClean="0">
                <a:solidFill>
                  <a:schemeClr val="accent6">
                    <a:lumMod val="50000"/>
                  </a:schemeClr>
                </a:solidFill>
                <a:latin typeface="Comic Sans MS" pitchFamily="66" charset="0"/>
              </a:rPr>
              <a:t>Answer the following questions </a:t>
            </a:r>
            <a:r>
              <a:rPr lang="en-GB" sz="3200" b="1" dirty="0" smtClean="0">
                <a:solidFill>
                  <a:schemeClr val="accent6">
                    <a:lumMod val="50000"/>
                  </a:schemeClr>
                </a:solidFill>
                <a:latin typeface="Comic Sans MS" pitchFamily="66" charset="0"/>
              </a:rPr>
              <a:t> </a:t>
            </a:r>
            <a:endParaRPr lang="en-GB" sz="3200" b="1" dirty="0">
              <a:solidFill>
                <a:schemeClr val="accent6">
                  <a:lumMod val="50000"/>
                </a:schemeClr>
              </a:solidFill>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09"/>
            <a:ext cx="1979712"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2420888"/>
            <a:ext cx="8640960" cy="2862322"/>
          </a:xfrm>
          <a:prstGeom prst="rect">
            <a:avLst/>
          </a:prstGeom>
          <a:noFill/>
        </p:spPr>
        <p:txBody>
          <a:bodyPr wrap="square" rtlCol="0">
            <a:spAutoFit/>
          </a:bodyPr>
          <a:lstStyle/>
          <a:p>
            <a:r>
              <a:rPr lang="en-GB" sz="2000" b="1" dirty="0" smtClean="0">
                <a:latin typeface="Comic Sans MS" pitchFamily="66" charset="0"/>
              </a:rPr>
              <a:t>1- What is Fatima’s nationality</a:t>
            </a:r>
          </a:p>
          <a:p>
            <a:endParaRPr lang="en-GB" sz="2000" b="1" dirty="0">
              <a:latin typeface="Comic Sans MS" pitchFamily="66" charset="0"/>
            </a:endParaRPr>
          </a:p>
          <a:p>
            <a:r>
              <a:rPr lang="en-GB" sz="2000" b="1" dirty="0" smtClean="0">
                <a:latin typeface="Comic Sans MS" pitchFamily="66" charset="0"/>
              </a:rPr>
              <a:t>2- How old is </a:t>
            </a:r>
            <a:r>
              <a:rPr lang="en-GB" sz="2000" b="1" dirty="0">
                <a:latin typeface="Comic Sans MS" pitchFamily="66" charset="0"/>
              </a:rPr>
              <a:t>F</a:t>
            </a:r>
            <a:r>
              <a:rPr lang="en-GB" sz="2000" b="1" dirty="0" smtClean="0">
                <a:latin typeface="Comic Sans MS" pitchFamily="66" charset="0"/>
              </a:rPr>
              <a:t>atima and what does she do for a living?</a:t>
            </a:r>
          </a:p>
          <a:p>
            <a:endParaRPr lang="en-GB" sz="2000" b="1" dirty="0">
              <a:latin typeface="Comic Sans MS" pitchFamily="66" charset="0"/>
            </a:endParaRPr>
          </a:p>
          <a:p>
            <a:r>
              <a:rPr lang="en-GB" sz="2000" b="1" dirty="0" smtClean="0">
                <a:latin typeface="Comic Sans MS" pitchFamily="66" charset="0"/>
              </a:rPr>
              <a:t>3- How old is </a:t>
            </a:r>
            <a:r>
              <a:rPr lang="en-GB" sz="2000" b="1" dirty="0">
                <a:latin typeface="Comic Sans MS" pitchFamily="66" charset="0"/>
              </a:rPr>
              <a:t>F</a:t>
            </a:r>
            <a:r>
              <a:rPr lang="en-GB" sz="2000" b="1" dirty="0" smtClean="0">
                <a:latin typeface="Comic Sans MS" pitchFamily="66" charset="0"/>
              </a:rPr>
              <a:t>atima’s mother and what does she do for a living? </a:t>
            </a:r>
          </a:p>
          <a:p>
            <a:endParaRPr lang="en-GB" sz="2000" b="1" dirty="0">
              <a:latin typeface="Comic Sans MS" pitchFamily="66" charset="0"/>
            </a:endParaRPr>
          </a:p>
          <a:p>
            <a:r>
              <a:rPr lang="en-GB" sz="2000" b="1" dirty="0" smtClean="0">
                <a:latin typeface="Comic Sans MS" pitchFamily="66" charset="0"/>
              </a:rPr>
              <a:t>4- How old is Fatima’s sister and what does </a:t>
            </a:r>
            <a:r>
              <a:rPr lang="en-GB" sz="2000" b="1" dirty="0">
                <a:latin typeface="Comic Sans MS" pitchFamily="66" charset="0"/>
              </a:rPr>
              <a:t>s</a:t>
            </a:r>
            <a:r>
              <a:rPr lang="en-GB" sz="2000" b="1" dirty="0" smtClean="0">
                <a:latin typeface="Comic Sans MS" pitchFamily="66" charset="0"/>
              </a:rPr>
              <a:t>he do for a living?</a:t>
            </a:r>
          </a:p>
          <a:p>
            <a:endParaRPr lang="en-GB" sz="2000" b="1" dirty="0">
              <a:latin typeface="Comic Sans MS" pitchFamily="66" charset="0"/>
            </a:endParaRPr>
          </a:p>
          <a:p>
            <a:r>
              <a:rPr lang="en-GB" sz="2000" b="1" dirty="0" smtClean="0">
                <a:latin typeface="Comic Sans MS" pitchFamily="66" charset="0"/>
              </a:rPr>
              <a:t>5- How old is Fatima’s brother and does he do for a living? </a:t>
            </a:r>
            <a:endParaRPr lang="en-GB" sz="2000" b="1" dirty="0">
              <a:latin typeface="Comic Sans MS" pitchFamily="66" charset="0"/>
            </a:endParaRPr>
          </a:p>
        </p:txBody>
      </p:sp>
      <p:sp>
        <p:nvSpPr>
          <p:cNvPr id="2" name="Footer Placeholder 1"/>
          <p:cNvSpPr>
            <a:spLocks noGrp="1"/>
          </p:cNvSpPr>
          <p:nvPr>
            <p:ph type="ftr" sz="quarter" idx="11"/>
          </p:nvPr>
        </p:nvSpPr>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1281116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 y="11266"/>
            <a:ext cx="2132439" cy="166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79" y="0"/>
            <a:ext cx="2051721" cy="169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141566" y="11266"/>
            <a:ext cx="4806698" cy="17615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8800" b="1" i="1" dirty="0" smtClean="0">
                <a:solidFill>
                  <a:srgbClr val="FF0000"/>
                </a:solidFill>
                <a:latin typeface="Chiller" pitchFamily="82" charset="0"/>
              </a:rPr>
              <a:t>Homework</a:t>
            </a:r>
            <a:endParaRPr lang="en-GB" sz="8800" b="1" i="1" dirty="0">
              <a:solidFill>
                <a:srgbClr val="FF0000"/>
              </a:solidFill>
              <a:latin typeface="Chiller" pitchFamily="82" charset="0"/>
            </a:endParaRPr>
          </a:p>
        </p:txBody>
      </p:sp>
      <p:sp>
        <p:nvSpPr>
          <p:cNvPr id="7" name="TextBox 6"/>
          <p:cNvSpPr txBox="1"/>
          <p:nvPr/>
        </p:nvSpPr>
        <p:spPr>
          <a:xfrm>
            <a:off x="152427" y="1899320"/>
            <a:ext cx="8784976" cy="5478423"/>
          </a:xfrm>
          <a:prstGeom prst="rect">
            <a:avLst/>
          </a:prstGeom>
          <a:noFill/>
        </p:spPr>
        <p:txBody>
          <a:bodyPr wrap="square" rtlCol="0">
            <a:spAutoFit/>
          </a:bodyPr>
          <a:lstStyle/>
          <a:p>
            <a:r>
              <a:rPr lang="en-GB" b="1" dirty="0" smtClean="0"/>
              <a:t>Write the following sentences in the Arabic script. (Check your answer with your teacher)</a:t>
            </a:r>
          </a:p>
          <a:p>
            <a:endParaRPr lang="en-GB" dirty="0"/>
          </a:p>
          <a:p>
            <a:r>
              <a:rPr lang="en-GB" dirty="0" smtClean="0"/>
              <a:t>Example:  </a:t>
            </a:r>
            <a:r>
              <a:rPr lang="en-GB" sz="2000" b="1" dirty="0" err="1" smtClean="0"/>
              <a:t>almuHaasib</a:t>
            </a:r>
            <a:r>
              <a:rPr lang="en-GB" sz="2000" b="1" dirty="0" smtClean="0"/>
              <a:t> ya3malu </a:t>
            </a:r>
            <a:r>
              <a:rPr lang="en-GB" sz="2000" b="1" dirty="0" err="1" smtClean="0"/>
              <a:t>fii</a:t>
            </a:r>
            <a:r>
              <a:rPr lang="en-GB" sz="2000" b="1" dirty="0" smtClean="0"/>
              <a:t> bank</a:t>
            </a:r>
          </a:p>
          <a:p>
            <a:endParaRPr lang="en-GB" dirty="0"/>
          </a:p>
          <a:p>
            <a:endParaRPr lang="en-GB" dirty="0" smtClean="0"/>
          </a:p>
          <a:p>
            <a:endParaRPr lang="en-GB" dirty="0"/>
          </a:p>
          <a:p>
            <a:endParaRPr lang="en-GB" dirty="0" smtClean="0"/>
          </a:p>
          <a:p>
            <a:r>
              <a:rPr lang="en-GB" sz="2400" b="1" dirty="0" smtClean="0">
                <a:solidFill>
                  <a:schemeClr val="accent6">
                    <a:lumMod val="50000"/>
                  </a:schemeClr>
                </a:solidFill>
                <a:latin typeface="Comic Sans MS" pitchFamily="66" charset="0"/>
              </a:rPr>
              <a:t>1- </a:t>
            </a:r>
            <a:r>
              <a:rPr lang="en-GB" sz="2400" b="1" dirty="0" err="1" smtClean="0">
                <a:solidFill>
                  <a:schemeClr val="accent6">
                    <a:lumMod val="50000"/>
                  </a:schemeClr>
                </a:solidFill>
                <a:latin typeface="Comic Sans MS" pitchFamily="66" charset="0"/>
              </a:rPr>
              <a:t>aTTaBBaakh</a:t>
            </a:r>
            <a:r>
              <a:rPr lang="en-GB" sz="2400" b="1" dirty="0" smtClean="0">
                <a:solidFill>
                  <a:schemeClr val="accent6">
                    <a:lumMod val="50000"/>
                  </a:schemeClr>
                </a:solidFill>
                <a:latin typeface="Comic Sans MS" pitchFamily="66" charset="0"/>
              </a:rPr>
              <a:t> ya3malu </a:t>
            </a:r>
            <a:r>
              <a:rPr lang="en-GB" sz="2400" b="1" dirty="0" err="1" smtClean="0">
                <a:solidFill>
                  <a:schemeClr val="accent6">
                    <a:lumMod val="50000"/>
                  </a:schemeClr>
                </a:solidFill>
                <a:latin typeface="Comic Sans MS" pitchFamily="66" charset="0"/>
              </a:rPr>
              <a:t>fii</a:t>
            </a:r>
            <a:r>
              <a:rPr lang="en-GB" sz="2400" b="1" dirty="0" smtClean="0">
                <a:solidFill>
                  <a:schemeClr val="accent6">
                    <a:lumMod val="50000"/>
                  </a:schemeClr>
                </a:solidFill>
                <a:latin typeface="Comic Sans MS" pitchFamily="66" charset="0"/>
              </a:rPr>
              <a:t> maT3am</a:t>
            </a:r>
          </a:p>
          <a:p>
            <a:endParaRPr lang="en-GB" sz="2400" b="1" dirty="0">
              <a:solidFill>
                <a:schemeClr val="accent6">
                  <a:lumMod val="50000"/>
                </a:schemeClr>
              </a:solidFill>
              <a:latin typeface="Comic Sans MS" pitchFamily="66" charset="0"/>
            </a:endParaRPr>
          </a:p>
          <a:p>
            <a:r>
              <a:rPr lang="en-GB" sz="2400" b="1" dirty="0" smtClean="0">
                <a:solidFill>
                  <a:schemeClr val="accent6">
                    <a:lumMod val="50000"/>
                  </a:schemeClr>
                </a:solidFill>
                <a:latin typeface="Comic Sans MS" pitchFamily="66" charset="0"/>
              </a:rPr>
              <a:t>2- </a:t>
            </a:r>
            <a:r>
              <a:rPr lang="en-GB" sz="2400" b="1" dirty="0" err="1" smtClean="0">
                <a:solidFill>
                  <a:schemeClr val="accent6">
                    <a:lumMod val="50000"/>
                  </a:schemeClr>
                </a:solidFill>
                <a:latin typeface="Comic Sans MS" pitchFamily="66" charset="0"/>
              </a:rPr>
              <a:t>almuhandisa</a:t>
            </a:r>
            <a:r>
              <a:rPr lang="en-GB" sz="2400" b="1" dirty="0" smtClean="0">
                <a:solidFill>
                  <a:schemeClr val="accent6">
                    <a:lumMod val="50000"/>
                  </a:schemeClr>
                </a:solidFill>
                <a:latin typeface="Comic Sans MS" pitchFamily="66" charset="0"/>
              </a:rPr>
              <a:t> ta3malu </a:t>
            </a:r>
            <a:r>
              <a:rPr lang="en-GB" sz="2400" b="1" dirty="0" err="1" smtClean="0">
                <a:solidFill>
                  <a:schemeClr val="accent6">
                    <a:lumMod val="50000"/>
                  </a:schemeClr>
                </a:solidFill>
                <a:latin typeface="Comic Sans MS" pitchFamily="66" charset="0"/>
              </a:rPr>
              <a:t>fii</a:t>
            </a:r>
            <a:r>
              <a:rPr lang="en-GB" sz="2400" b="1" dirty="0" smtClean="0">
                <a:solidFill>
                  <a:schemeClr val="accent6">
                    <a:lumMod val="50000"/>
                  </a:schemeClr>
                </a:solidFill>
                <a:latin typeface="Comic Sans MS" pitchFamily="66" charset="0"/>
              </a:rPr>
              <a:t> </a:t>
            </a:r>
            <a:r>
              <a:rPr lang="en-GB" sz="2400" b="1" dirty="0" err="1" smtClean="0">
                <a:solidFill>
                  <a:schemeClr val="accent6">
                    <a:lumMod val="50000"/>
                  </a:schemeClr>
                </a:solidFill>
                <a:latin typeface="Comic Sans MS" pitchFamily="66" charset="0"/>
              </a:rPr>
              <a:t>sharika</a:t>
            </a:r>
            <a:endParaRPr lang="en-GB" sz="2400" b="1" dirty="0" smtClean="0">
              <a:solidFill>
                <a:schemeClr val="accent6">
                  <a:lumMod val="50000"/>
                </a:schemeClr>
              </a:solidFill>
              <a:latin typeface="Comic Sans MS" pitchFamily="66" charset="0"/>
            </a:endParaRPr>
          </a:p>
          <a:p>
            <a:endParaRPr lang="en-GB" sz="2400" b="1" dirty="0">
              <a:solidFill>
                <a:schemeClr val="accent6">
                  <a:lumMod val="50000"/>
                </a:schemeClr>
              </a:solidFill>
              <a:latin typeface="Comic Sans MS" pitchFamily="66" charset="0"/>
            </a:endParaRPr>
          </a:p>
          <a:p>
            <a:r>
              <a:rPr lang="en-GB" sz="2400" b="1" dirty="0" smtClean="0">
                <a:solidFill>
                  <a:schemeClr val="accent6">
                    <a:lumMod val="50000"/>
                  </a:schemeClr>
                </a:solidFill>
                <a:latin typeface="Comic Sans MS" pitchFamily="66" charset="0"/>
              </a:rPr>
              <a:t>3- </a:t>
            </a:r>
            <a:r>
              <a:rPr lang="en-GB" sz="2400" b="1" dirty="0" err="1" smtClean="0">
                <a:solidFill>
                  <a:schemeClr val="accent6">
                    <a:lumMod val="50000"/>
                  </a:schemeClr>
                </a:solidFill>
                <a:latin typeface="Comic Sans MS" pitchFamily="66" charset="0"/>
              </a:rPr>
              <a:t>aTTaalib</a:t>
            </a:r>
            <a:r>
              <a:rPr lang="en-GB" sz="2400" b="1" dirty="0" smtClean="0">
                <a:solidFill>
                  <a:schemeClr val="accent6">
                    <a:lumMod val="50000"/>
                  </a:schemeClr>
                </a:solidFill>
                <a:latin typeface="Comic Sans MS" pitchFamily="66" charset="0"/>
              </a:rPr>
              <a:t> </a:t>
            </a:r>
            <a:r>
              <a:rPr lang="en-GB" sz="2400" b="1" dirty="0" err="1" smtClean="0">
                <a:solidFill>
                  <a:schemeClr val="accent6">
                    <a:lumMod val="50000"/>
                  </a:schemeClr>
                </a:solidFill>
                <a:latin typeface="Comic Sans MS" pitchFamily="66" charset="0"/>
              </a:rPr>
              <a:t>yadrusu</a:t>
            </a:r>
            <a:r>
              <a:rPr lang="en-GB" sz="2400" b="1" dirty="0" smtClean="0">
                <a:solidFill>
                  <a:schemeClr val="accent6">
                    <a:lumMod val="50000"/>
                  </a:schemeClr>
                </a:solidFill>
                <a:latin typeface="Comic Sans MS" pitchFamily="66" charset="0"/>
              </a:rPr>
              <a:t> </a:t>
            </a:r>
            <a:r>
              <a:rPr lang="en-GB" sz="2400" b="1" dirty="0" err="1" smtClean="0">
                <a:solidFill>
                  <a:schemeClr val="accent6">
                    <a:lumMod val="50000"/>
                  </a:schemeClr>
                </a:solidFill>
                <a:latin typeface="Comic Sans MS" pitchFamily="66" charset="0"/>
              </a:rPr>
              <a:t>fii</a:t>
            </a:r>
            <a:r>
              <a:rPr lang="en-GB" sz="2400" b="1" dirty="0" smtClean="0">
                <a:solidFill>
                  <a:schemeClr val="accent6">
                    <a:lumMod val="50000"/>
                  </a:schemeClr>
                </a:solidFill>
                <a:latin typeface="Comic Sans MS" pitchFamily="66" charset="0"/>
              </a:rPr>
              <a:t> madrasa </a:t>
            </a:r>
          </a:p>
          <a:p>
            <a:endParaRPr lang="en-GB" sz="2400" b="1" dirty="0">
              <a:solidFill>
                <a:schemeClr val="accent6">
                  <a:lumMod val="50000"/>
                </a:schemeClr>
              </a:solidFill>
              <a:latin typeface="Comic Sans MS" pitchFamily="66" charset="0"/>
            </a:endParaRPr>
          </a:p>
          <a:p>
            <a:r>
              <a:rPr lang="en-GB" sz="2400" b="1" dirty="0" smtClean="0">
                <a:solidFill>
                  <a:schemeClr val="accent6">
                    <a:lumMod val="50000"/>
                  </a:schemeClr>
                </a:solidFill>
                <a:latin typeface="Comic Sans MS" pitchFamily="66" charset="0"/>
              </a:rPr>
              <a:t>4- </a:t>
            </a:r>
            <a:r>
              <a:rPr lang="en-GB" sz="2400" b="1" dirty="0" err="1" smtClean="0">
                <a:solidFill>
                  <a:schemeClr val="accent6">
                    <a:lumMod val="50000"/>
                  </a:schemeClr>
                </a:solidFill>
                <a:latin typeface="Comic Sans MS" pitchFamily="66" charset="0"/>
              </a:rPr>
              <a:t>anaa</a:t>
            </a:r>
            <a:r>
              <a:rPr lang="en-GB" sz="2400" b="1" dirty="0" smtClean="0">
                <a:solidFill>
                  <a:schemeClr val="accent6">
                    <a:lumMod val="50000"/>
                  </a:schemeClr>
                </a:solidFill>
                <a:latin typeface="Comic Sans MS" pitchFamily="66" charset="0"/>
              </a:rPr>
              <a:t> </a:t>
            </a:r>
            <a:r>
              <a:rPr lang="en-GB" sz="2400" b="1" dirty="0" err="1" smtClean="0">
                <a:solidFill>
                  <a:schemeClr val="accent6">
                    <a:lumMod val="50000"/>
                  </a:schemeClr>
                </a:solidFill>
                <a:latin typeface="Comic Sans MS" pitchFamily="66" charset="0"/>
              </a:rPr>
              <a:t>laa</a:t>
            </a:r>
            <a:r>
              <a:rPr lang="en-GB" sz="2400" b="1" dirty="0" smtClean="0">
                <a:solidFill>
                  <a:schemeClr val="accent6">
                    <a:lumMod val="50000"/>
                  </a:schemeClr>
                </a:solidFill>
                <a:latin typeface="Comic Sans MS" pitchFamily="66" charset="0"/>
              </a:rPr>
              <a:t> a3malu</a:t>
            </a:r>
          </a:p>
          <a:p>
            <a:endParaRPr lang="en-GB" dirty="0"/>
          </a:p>
          <a:p>
            <a:endParaRPr lang="en-GB" dirty="0"/>
          </a:p>
        </p:txBody>
      </p:sp>
      <p:sp>
        <p:nvSpPr>
          <p:cNvPr id="14" name="Freeform 13"/>
          <p:cNvSpPr/>
          <p:nvPr/>
        </p:nvSpPr>
        <p:spPr>
          <a:xfrm>
            <a:off x="5555673" y="3434020"/>
            <a:ext cx="685638" cy="240899"/>
          </a:xfrm>
          <a:custGeom>
            <a:avLst/>
            <a:gdLst>
              <a:gd name="connsiteX0" fmla="*/ 654650 w 685638"/>
              <a:gd name="connsiteY0" fmla="*/ 29667 h 240899"/>
              <a:gd name="connsiteX1" fmla="*/ 668504 w 685638"/>
              <a:gd name="connsiteY1" fmla="*/ 98939 h 240899"/>
              <a:gd name="connsiteX2" fmla="*/ 682359 w 685638"/>
              <a:gd name="connsiteY2" fmla="*/ 140503 h 240899"/>
              <a:gd name="connsiteX3" fmla="*/ 599232 w 685638"/>
              <a:gd name="connsiteY3" fmla="*/ 154357 h 240899"/>
              <a:gd name="connsiteX4" fmla="*/ 335995 w 685638"/>
              <a:gd name="connsiteY4" fmla="*/ 140503 h 240899"/>
              <a:gd name="connsiteX5" fmla="*/ 322141 w 685638"/>
              <a:gd name="connsiteY5" fmla="*/ 98939 h 240899"/>
              <a:gd name="connsiteX6" fmla="*/ 252868 w 685638"/>
              <a:gd name="connsiteY6" fmla="*/ 29667 h 240899"/>
              <a:gd name="connsiteX7" fmla="*/ 349850 w 685638"/>
              <a:gd name="connsiteY7" fmla="*/ 15812 h 240899"/>
              <a:gd name="connsiteX8" fmla="*/ 432977 w 685638"/>
              <a:gd name="connsiteY8" fmla="*/ 1957 h 240899"/>
              <a:gd name="connsiteX9" fmla="*/ 446832 w 685638"/>
              <a:gd name="connsiteY9" fmla="*/ 43521 h 240899"/>
              <a:gd name="connsiteX10" fmla="*/ 432977 w 685638"/>
              <a:gd name="connsiteY10" fmla="*/ 85085 h 240899"/>
              <a:gd name="connsiteX11" fmla="*/ 391413 w 685638"/>
              <a:gd name="connsiteY11" fmla="*/ 98939 h 240899"/>
              <a:gd name="connsiteX12" fmla="*/ 349850 w 685638"/>
              <a:gd name="connsiteY12" fmla="*/ 126648 h 240899"/>
              <a:gd name="connsiteX13" fmla="*/ 266723 w 685638"/>
              <a:gd name="connsiteY13" fmla="*/ 154357 h 240899"/>
              <a:gd name="connsiteX14" fmla="*/ 225159 w 685638"/>
              <a:gd name="connsiteY14" fmla="*/ 168212 h 240899"/>
              <a:gd name="connsiteX15" fmla="*/ 114323 w 685638"/>
              <a:gd name="connsiteY15" fmla="*/ 154357 h 240899"/>
              <a:gd name="connsiteX16" fmla="*/ 17341 w 685638"/>
              <a:gd name="connsiteY16" fmla="*/ 140503 h 240899"/>
              <a:gd name="connsiteX17" fmla="*/ 17341 w 685638"/>
              <a:gd name="connsiteY17" fmla="*/ 237485 h 240899"/>
              <a:gd name="connsiteX18" fmla="*/ 114323 w 685638"/>
              <a:gd name="connsiteY18" fmla="*/ 223630 h 240899"/>
              <a:gd name="connsiteX19" fmla="*/ 128177 w 685638"/>
              <a:gd name="connsiteY19" fmla="*/ 182067 h 240899"/>
              <a:gd name="connsiteX20" fmla="*/ 155886 w 685638"/>
              <a:gd name="connsiteY20" fmla="*/ 154357 h 2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638" h="240899">
                <a:moveTo>
                  <a:pt x="654650" y="29667"/>
                </a:moveTo>
                <a:cubicBezTo>
                  <a:pt x="659268" y="52758"/>
                  <a:pt x="662793" y="76094"/>
                  <a:pt x="668504" y="98939"/>
                </a:cubicBezTo>
                <a:cubicBezTo>
                  <a:pt x="672046" y="113107"/>
                  <a:pt x="693763" y="131380"/>
                  <a:pt x="682359" y="140503"/>
                </a:cubicBezTo>
                <a:cubicBezTo>
                  <a:pt x="660424" y="158052"/>
                  <a:pt x="626941" y="149739"/>
                  <a:pt x="599232" y="154357"/>
                </a:cubicBezTo>
                <a:cubicBezTo>
                  <a:pt x="511486" y="149739"/>
                  <a:pt x="422156" y="157735"/>
                  <a:pt x="335995" y="140503"/>
                </a:cubicBezTo>
                <a:cubicBezTo>
                  <a:pt x="321675" y="137639"/>
                  <a:pt x="328672" y="112001"/>
                  <a:pt x="322141" y="98939"/>
                </a:cubicBezTo>
                <a:cubicBezTo>
                  <a:pt x="299051" y="52758"/>
                  <a:pt x="294431" y="57375"/>
                  <a:pt x="252868" y="29667"/>
                </a:cubicBezTo>
                <a:lnTo>
                  <a:pt x="349850" y="15812"/>
                </a:lnTo>
                <a:cubicBezTo>
                  <a:pt x="377615" y="11540"/>
                  <a:pt x="405967" y="-5760"/>
                  <a:pt x="432977" y="1957"/>
                </a:cubicBezTo>
                <a:cubicBezTo>
                  <a:pt x="447019" y="5969"/>
                  <a:pt x="442214" y="29666"/>
                  <a:pt x="446832" y="43521"/>
                </a:cubicBezTo>
                <a:cubicBezTo>
                  <a:pt x="442214" y="57376"/>
                  <a:pt x="443304" y="74758"/>
                  <a:pt x="432977" y="85085"/>
                </a:cubicBezTo>
                <a:cubicBezTo>
                  <a:pt x="422650" y="95412"/>
                  <a:pt x="404475" y="92408"/>
                  <a:pt x="391413" y="98939"/>
                </a:cubicBezTo>
                <a:cubicBezTo>
                  <a:pt x="376520" y="106385"/>
                  <a:pt x="365066" y="119885"/>
                  <a:pt x="349850" y="126648"/>
                </a:cubicBezTo>
                <a:cubicBezTo>
                  <a:pt x="323160" y="138510"/>
                  <a:pt x="294432" y="145121"/>
                  <a:pt x="266723" y="154357"/>
                </a:cubicBezTo>
                <a:lnTo>
                  <a:pt x="225159" y="168212"/>
                </a:lnTo>
                <a:cubicBezTo>
                  <a:pt x="188214" y="163594"/>
                  <a:pt x="149986" y="165056"/>
                  <a:pt x="114323" y="154357"/>
                </a:cubicBezTo>
                <a:cubicBezTo>
                  <a:pt x="7861" y="122418"/>
                  <a:pt x="211374" y="101695"/>
                  <a:pt x="17341" y="140503"/>
                </a:cubicBezTo>
                <a:cubicBezTo>
                  <a:pt x="11796" y="157138"/>
                  <a:pt x="-18742" y="223954"/>
                  <a:pt x="17341" y="237485"/>
                </a:cubicBezTo>
                <a:cubicBezTo>
                  <a:pt x="47917" y="248951"/>
                  <a:pt x="81996" y="228248"/>
                  <a:pt x="114323" y="223630"/>
                </a:cubicBezTo>
                <a:cubicBezTo>
                  <a:pt x="118941" y="209776"/>
                  <a:pt x="120664" y="194590"/>
                  <a:pt x="128177" y="182067"/>
                </a:cubicBezTo>
                <a:cubicBezTo>
                  <a:pt x="134897" y="170866"/>
                  <a:pt x="155886" y="154357"/>
                  <a:pt x="155886" y="154357"/>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15" name="Freeform 14"/>
          <p:cNvSpPr/>
          <p:nvPr/>
        </p:nvSpPr>
        <p:spPr>
          <a:xfrm>
            <a:off x="5015321" y="3311236"/>
            <a:ext cx="526489" cy="417799"/>
          </a:xfrm>
          <a:custGeom>
            <a:avLst/>
            <a:gdLst>
              <a:gd name="connsiteX0" fmla="*/ 526489 w 526489"/>
              <a:gd name="connsiteY0" fmla="*/ 306963 h 417799"/>
              <a:gd name="connsiteX1" fmla="*/ 304816 w 526489"/>
              <a:gd name="connsiteY1" fmla="*/ 306963 h 417799"/>
              <a:gd name="connsiteX2" fmla="*/ 277107 w 526489"/>
              <a:gd name="connsiteY2" fmla="*/ 279253 h 417799"/>
              <a:gd name="connsiteX3" fmla="*/ 249398 w 526489"/>
              <a:gd name="connsiteY3" fmla="*/ 57581 h 417799"/>
              <a:gd name="connsiteX4" fmla="*/ 235543 w 526489"/>
              <a:gd name="connsiteY4" fmla="*/ 2163 h 417799"/>
              <a:gd name="connsiteX5" fmla="*/ 263252 w 526489"/>
              <a:gd name="connsiteY5" fmla="*/ 43726 h 417799"/>
              <a:gd name="connsiteX6" fmla="*/ 277107 w 526489"/>
              <a:gd name="connsiteY6" fmla="*/ 99144 h 417799"/>
              <a:gd name="connsiteX7" fmla="*/ 290961 w 526489"/>
              <a:gd name="connsiteY7" fmla="*/ 140708 h 417799"/>
              <a:gd name="connsiteX8" fmla="*/ 277107 w 526489"/>
              <a:gd name="connsiteY8" fmla="*/ 320817 h 417799"/>
              <a:gd name="connsiteX9" fmla="*/ 263252 w 526489"/>
              <a:gd name="connsiteY9" fmla="*/ 362381 h 417799"/>
              <a:gd name="connsiteX10" fmla="*/ 221689 w 526489"/>
              <a:gd name="connsiteY10" fmla="*/ 390090 h 417799"/>
              <a:gd name="connsiteX11" fmla="*/ 138561 w 526489"/>
              <a:gd name="connsiteY11" fmla="*/ 417799 h 417799"/>
              <a:gd name="connsiteX12" fmla="*/ 55434 w 526489"/>
              <a:gd name="connsiteY12" fmla="*/ 403944 h 417799"/>
              <a:gd name="connsiteX13" fmla="*/ 16 w 526489"/>
              <a:gd name="connsiteY13" fmla="*/ 306963 h 41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6489" h="417799">
                <a:moveTo>
                  <a:pt x="526489" y="306963"/>
                </a:moveTo>
                <a:cubicBezTo>
                  <a:pt x="433556" y="325549"/>
                  <a:pt x="423570" y="334368"/>
                  <a:pt x="304816" y="306963"/>
                </a:cubicBezTo>
                <a:cubicBezTo>
                  <a:pt x="292088" y="304026"/>
                  <a:pt x="286343" y="288490"/>
                  <a:pt x="277107" y="279253"/>
                </a:cubicBezTo>
                <a:cubicBezTo>
                  <a:pt x="267871" y="205362"/>
                  <a:pt x="267459" y="129823"/>
                  <a:pt x="249398" y="57581"/>
                </a:cubicBezTo>
                <a:cubicBezTo>
                  <a:pt x="244780" y="39108"/>
                  <a:pt x="222079" y="15628"/>
                  <a:pt x="235543" y="2163"/>
                </a:cubicBezTo>
                <a:cubicBezTo>
                  <a:pt x="247317" y="-9611"/>
                  <a:pt x="254016" y="29872"/>
                  <a:pt x="263252" y="43726"/>
                </a:cubicBezTo>
                <a:cubicBezTo>
                  <a:pt x="267870" y="62199"/>
                  <a:pt x="271876" y="80835"/>
                  <a:pt x="277107" y="99144"/>
                </a:cubicBezTo>
                <a:cubicBezTo>
                  <a:pt x="281119" y="113186"/>
                  <a:pt x="290961" y="126104"/>
                  <a:pt x="290961" y="140708"/>
                </a:cubicBezTo>
                <a:cubicBezTo>
                  <a:pt x="290961" y="200922"/>
                  <a:pt x="284576" y="261068"/>
                  <a:pt x="277107" y="320817"/>
                </a:cubicBezTo>
                <a:cubicBezTo>
                  <a:pt x="275296" y="335308"/>
                  <a:pt x="272375" y="350977"/>
                  <a:pt x="263252" y="362381"/>
                </a:cubicBezTo>
                <a:cubicBezTo>
                  <a:pt x="252850" y="375383"/>
                  <a:pt x="236905" y="383327"/>
                  <a:pt x="221689" y="390090"/>
                </a:cubicBezTo>
                <a:cubicBezTo>
                  <a:pt x="194998" y="401953"/>
                  <a:pt x="138561" y="417799"/>
                  <a:pt x="138561" y="417799"/>
                </a:cubicBezTo>
                <a:cubicBezTo>
                  <a:pt x="110852" y="413181"/>
                  <a:pt x="78447" y="420053"/>
                  <a:pt x="55434" y="403944"/>
                </a:cubicBezTo>
                <a:cubicBezTo>
                  <a:pt x="-2546" y="363358"/>
                  <a:pt x="16" y="347687"/>
                  <a:pt x="16" y="30696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16" name="Freeform 15"/>
          <p:cNvSpPr/>
          <p:nvPr/>
        </p:nvSpPr>
        <p:spPr>
          <a:xfrm>
            <a:off x="4086181" y="3489960"/>
            <a:ext cx="666552" cy="228217"/>
          </a:xfrm>
          <a:custGeom>
            <a:avLst/>
            <a:gdLst>
              <a:gd name="connsiteX0" fmla="*/ 666552 w 666552"/>
              <a:gd name="connsiteY0" fmla="*/ 87784 h 228217"/>
              <a:gd name="connsiteX1" fmla="*/ 555716 w 666552"/>
              <a:gd name="connsiteY1" fmla="*/ 87784 h 228217"/>
              <a:gd name="connsiteX2" fmla="*/ 541861 w 666552"/>
              <a:gd name="connsiteY2" fmla="*/ 46221 h 228217"/>
              <a:gd name="connsiteX3" fmla="*/ 555716 w 666552"/>
              <a:gd name="connsiteY3" fmla="*/ 4657 h 228217"/>
              <a:gd name="connsiteX4" fmla="*/ 652697 w 666552"/>
              <a:gd name="connsiteY4" fmla="*/ 60075 h 228217"/>
              <a:gd name="connsiteX5" fmla="*/ 666552 w 666552"/>
              <a:gd name="connsiteY5" fmla="*/ 101639 h 228217"/>
              <a:gd name="connsiteX6" fmla="*/ 638843 w 666552"/>
              <a:gd name="connsiteY6" fmla="*/ 143203 h 228217"/>
              <a:gd name="connsiteX7" fmla="*/ 541861 w 666552"/>
              <a:gd name="connsiteY7" fmla="*/ 170912 h 228217"/>
              <a:gd name="connsiteX8" fmla="*/ 417170 w 666552"/>
              <a:gd name="connsiteY8" fmla="*/ 157057 h 228217"/>
              <a:gd name="connsiteX9" fmla="*/ 403316 w 666552"/>
              <a:gd name="connsiteY9" fmla="*/ 115493 h 228217"/>
              <a:gd name="connsiteX10" fmla="*/ 347897 w 666552"/>
              <a:gd name="connsiteY10" fmla="*/ 46221 h 228217"/>
              <a:gd name="connsiteX11" fmla="*/ 237061 w 666552"/>
              <a:gd name="connsiteY11" fmla="*/ 60075 h 228217"/>
              <a:gd name="connsiteX12" fmla="*/ 264770 w 666552"/>
              <a:gd name="connsiteY12" fmla="*/ 198621 h 228217"/>
              <a:gd name="connsiteX13" fmla="*/ 223207 w 666552"/>
              <a:gd name="connsiteY13" fmla="*/ 226330 h 228217"/>
              <a:gd name="connsiteX14" fmla="*/ 15388 w 666552"/>
              <a:gd name="connsiteY14" fmla="*/ 212475 h 228217"/>
              <a:gd name="connsiteX15" fmla="*/ 1534 w 666552"/>
              <a:gd name="connsiteY15" fmla="*/ 170912 h 228217"/>
              <a:gd name="connsiteX16" fmla="*/ 1534 w 666552"/>
              <a:gd name="connsiteY16" fmla="*/ 46221 h 2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552" h="228217">
                <a:moveTo>
                  <a:pt x="666552" y="87784"/>
                </a:moveTo>
                <a:cubicBezTo>
                  <a:pt x="640203" y="93054"/>
                  <a:pt x="584118" y="116186"/>
                  <a:pt x="555716" y="87784"/>
                </a:cubicBezTo>
                <a:cubicBezTo>
                  <a:pt x="545390" y="77458"/>
                  <a:pt x="546479" y="60075"/>
                  <a:pt x="541861" y="46221"/>
                </a:cubicBezTo>
                <a:cubicBezTo>
                  <a:pt x="546479" y="32366"/>
                  <a:pt x="541861" y="9275"/>
                  <a:pt x="555716" y="4657"/>
                </a:cubicBezTo>
                <a:cubicBezTo>
                  <a:pt x="609394" y="-13236"/>
                  <a:pt x="634498" y="23677"/>
                  <a:pt x="652697" y="60075"/>
                </a:cubicBezTo>
                <a:cubicBezTo>
                  <a:pt x="659228" y="73137"/>
                  <a:pt x="661934" y="87784"/>
                  <a:pt x="666552" y="101639"/>
                </a:cubicBezTo>
                <a:cubicBezTo>
                  <a:pt x="657316" y="115494"/>
                  <a:pt x="651845" y="132801"/>
                  <a:pt x="638843" y="143203"/>
                </a:cubicBezTo>
                <a:cubicBezTo>
                  <a:pt x="629811" y="150429"/>
                  <a:pt x="545478" y="170008"/>
                  <a:pt x="541861" y="170912"/>
                </a:cubicBezTo>
                <a:cubicBezTo>
                  <a:pt x="500297" y="166294"/>
                  <a:pt x="455998" y="172589"/>
                  <a:pt x="417170" y="157057"/>
                </a:cubicBezTo>
                <a:cubicBezTo>
                  <a:pt x="403611" y="151633"/>
                  <a:pt x="409847" y="128555"/>
                  <a:pt x="403316" y="115493"/>
                </a:cubicBezTo>
                <a:cubicBezTo>
                  <a:pt x="385839" y="80539"/>
                  <a:pt x="373670" y="71993"/>
                  <a:pt x="347897" y="46221"/>
                </a:cubicBezTo>
                <a:cubicBezTo>
                  <a:pt x="310952" y="50839"/>
                  <a:pt x="261579" y="32054"/>
                  <a:pt x="237061" y="60075"/>
                </a:cubicBezTo>
                <a:cubicBezTo>
                  <a:pt x="221692" y="77640"/>
                  <a:pt x="254583" y="168059"/>
                  <a:pt x="264770" y="198621"/>
                </a:cubicBezTo>
                <a:cubicBezTo>
                  <a:pt x="250916" y="207857"/>
                  <a:pt x="239832" y="225406"/>
                  <a:pt x="223207" y="226330"/>
                </a:cubicBezTo>
                <a:cubicBezTo>
                  <a:pt x="153887" y="230181"/>
                  <a:pt x="82742" y="229313"/>
                  <a:pt x="15388" y="212475"/>
                </a:cubicBezTo>
                <a:cubicBezTo>
                  <a:pt x="1220" y="208933"/>
                  <a:pt x="2747" y="185465"/>
                  <a:pt x="1534" y="170912"/>
                </a:cubicBezTo>
                <a:cubicBezTo>
                  <a:pt x="-1918" y="129492"/>
                  <a:pt x="1534" y="87785"/>
                  <a:pt x="1534" y="46221"/>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17" name="Freeform 16"/>
          <p:cNvSpPr/>
          <p:nvPr/>
        </p:nvSpPr>
        <p:spPr>
          <a:xfrm>
            <a:off x="3103544" y="3354962"/>
            <a:ext cx="720689" cy="374073"/>
          </a:xfrm>
          <a:custGeom>
            <a:avLst/>
            <a:gdLst>
              <a:gd name="connsiteX0" fmla="*/ 692727 w 720689"/>
              <a:gd name="connsiteY0" fmla="*/ 207818 h 374073"/>
              <a:gd name="connsiteX1" fmla="*/ 706582 w 720689"/>
              <a:gd name="connsiteY1" fmla="*/ 318655 h 374073"/>
              <a:gd name="connsiteX2" fmla="*/ 665018 w 720689"/>
              <a:gd name="connsiteY2" fmla="*/ 346364 h 374073"/>
              <a:gd name="connsiteX3" fmla="*/ 415636 w 720689"/>
              <a:gd name="connsiteY3" fmla="*/ 332509 h 374073"/>
              <a:gd name="connsiteX4" fmla="*/ 387927 w 720689"/>
              <a:gd name="connsiteY4" fmla="*/ 290946 h 374073"/>
              <a:gd name="connsiteX5" fmla="*/ 374073 w 720689"/>
              <a:gd name="connsiteY5" fmla="*/ 360218 h 374073"/>
              <a:gd name="connsiteX6" fmla="*/ 332509 w 720689"/>
              <a:gd name="connsiteY6" fmla="*/ 374073 h 374073"/>
              <a:gd name="connsiteX7" fmla="*/ 83127 w 720689"/>
              <a:gd name="connsiteY7" fmla="*/ 346364 h 374073"/>
              <a:gd name="connsiteX8" fmla="*/ 41564 w 720689"/>
              <a:gd name="connsiteY8" fmla="*/ 318655 h 374073"/>
              <a:gd name="connsiteX9" fmla="*/ 0 w 720689"/>
              <a:gd name="connsiteY9" fmla="*/ 180109 h 374073"/>
              <a:gd name="connsiteX10" fmla="*/ 55418 w 720689"/>
              <a:gd name="connsiteY10" fmla="*/ 96982 h 374073"/>
              <a:gd name="connsiteX11" fmla="*/ 96982 w 720689"/>
              <a:gd name="connsiteY11" fmla="*/ 83127 h 374073"/>
              <a:gd name="connsiteX12" fmla="*/ 180109 w 720689"/>
              <a:gd name="connsiteY12" fmla="*/ 41564 h 374073"/>
              <a:gd name="connsiteX13" fmla="*/ 221673 w 720689"/>
              <a:gd name="connsiteY13" fmla="*/ 0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689" h="374073">
                <a:moveTo>
                  <a:pt x="692727" y="207818"/>
                </a:moveTo>
                <a:cubicBezTo>
                  <a:pt x="708599" y="247498"/>
                  <a:pt x="738436" y="278837"/>
                  <a:pt x="706582" y="318655"/>
                </a:cubicBezTo>
                <a:cubicBezTo>
                  <a:pt x="696180" y="331657"/>
                  <a:pt x="678873" y="337128"/>
                  <a:pt x="665018" y="346364"/>
                </a:cubicBezTo>
                <a:cubicBezTo>
                  <a:pt x="581891" y="341746"/>
                  <a:pt x="497275" y="348837"/>
                  <a:pt x="415636" y="332509"/>
                </a:cubicBezTo>
                <a:cubicBezTo>
                  <a:pt x="399308" y="329244"/>
                  <a:pt x="401781" y="281710"/>
                  <a:pt x="387927" y="290946"/>
                </a:cubicBezTo>
                <a:cubicBezTo>
                  <a:pt x="368334" y="304008"/>
                  <a:pt x="387135" y="340625"/>
                  <a:pt x="374073" y="360218"/>
                </a:cubicBezTo>
                <a:cubicBezTo>
                  <a:pt x="365972" y="372369"/>
                  <a:pt x="346364" y="369455"/>
                  <a:pt x="332509" y="374073"/>
                </a:cubicBezTo>
                <a:cubicBezTo>
                  <a:pt x="306560" y="372343"/>
                  <a:pt x="149233" y="379417"/>
                  <a:pt x="83127" y="346364"/>
                </a:cubicBezTo>
                <a:cubicBezTo>
                  <a:pt x="68234" y="338918"/>
                  <a:pt x="55418" y="327891"/>
                  <a:pt x="41564" y="318655"/>
                </a:cubicBezTo>
                <a:cubicBezTo>
                  <a:pt x="7834" y="217463"/>
                  <a:pt x="20939" y="263863"/>
                  <a:pt x="0" y="180109"/>
                </a:cubicBezTo>
                <a:cubicBezTo>
                  <a:pt x="14526" y="136535"/>
                  <a:pt x="10942" y="126633"/>
                  <a:pt x="55418" y="96982"/>
                </a:cubicBezTo>
                <a:cubicBezTo>
                  <a:pt x="67569" y="88881"/>
                  <a:pt x="83920" y="89658"/>
                  <a:pt x="96982" y="83127"/>
                </a:cubicBezTo>
                <a:cubicBezTo>
                  <a:pt x="204407" y="29415"/>
                  <a:pt x="75644" y="76385"/>
                  <a:pt x="180109" y="41564"/>
                </a:cubicBezTo>
                <a:lnTo>
                  <a:pt x="221673" y="0"/>
                </a:ln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solidFill>
                <a:schemeClr val="accent6">
                  <a:lumMod val="50000"/>
                </a:schemeClr>
              </a:solidFill>
            </a:endParaRPr>
          </a:p>
        </p:txBody>
      </p:sp>
      <p:sp>
        <p:nvSpPr>
          <p:cNvPr id="18" name="Freeform 17"/>
          <p:cNvSpPr/>
          <p:nvPr/>
        </p:nvSpPr>
        <p:spPr>
          <a:xfrm>
            <a:off x="2674053" y="3577887"/>
            <a:ext cx="429491" cy="126251"/>
          </a:xfrm>
          <a:custGeom>
            <a:avLst/>
            <a:gdLst>
              <a:gd name="connsiteX0" fmla="*/ 429491 w 429491"/>
              <a:gd name="connsiteY0" fmla="*/ 55419 h 126251"/>
              <a:gd name="connsiteX1" fmla="*/ 360219 w 429491"/>
              <a:gd name="connsiteY1" fmla="*/ 110837 h 126251"/>
              <a:gd name="connsiteX2" fmla="*/ 55419 w 429491"/>
              <a:gd name="connsiteY2" fmla="*/ 110837 h 126251"/>
              <a:gd name="connsiteX3" fmla="*/ 27709 w 429491"/>
              <a:gd name="connsiteY3" fmla="*/ 83128 h 126251"/>
              <a:gd name="connsiteX4" fmla="*/ 0 w 429491"/>
              <a:gd name="connsiteY4" fmla="*/ 0 h 12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91" h="126251">
                <a:moveTo>
                  <a:pt x="429491" y="55419"/>
                </a:moveTo>
                <a:cubicBezTo>
                  <a:pt x="406400" y="73892"/>
                  <a:pt x="388588" y="102493"/>
                  <a:pt x="360219" y="110837"/>
                </a:cubicBezTo>
                <a:cubicBezTo>
                  <a:pt x="261369" y="139910"/>
                  <a:pt x="154442" y="120739"/>
                  <a:pt x="55419" y="110837"/>
                </a:cubicBezTo>
                <a:cubicBezTo>
                  <a:pt x="46182" y="101601"/>
                  <a:pt x="33551" y="94811"/>
                  <a:pt x="27709" y="83128"/>
                </a:cubicBezTo>
                <a:cubicBezTo>
                  <a:pt x="14647" y="57003"/>
                  <a:pt x="0" y="0"/>
                  <a:pt x="0"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19" name="Freeform 18"/>
          <p:cNvSpPr/>
          <p:nvPr/>
        </p:nvSpPr>
        <p:spPr>
          <a:xfrm>
            <a:off x="8676456" y="3131127"/>
            <a:ext cx="55418" cy="360218"/>
          </a:xfrm>
          <a:custGeom>
            <a:avLst/>
            <a:gdLst>
              <a:gd name="connsiteX0" fmla="*/ 0 w 55418"/>
              <a:gd name="connsiteY0" fmla="*/ 0 h 360218"/>
              <a:gd name="connsiteX1" fmla="*/ 13854 w 55418"/>
              <a:gd name="connsiteY1" fmla="*/ 166254 h 360218"/>
              <a:gd name="connsiteX2" fmla="*/ 41563 w 55418"/>
              <a:gd name="connsiteY2" fmla="*/ 263236 h 360218"/>
              <a:gd name="connsiteX3" fmla="*/ 55418 w 55418"/>
              <a:gd name="connsiteY3" fmla="*/ 360218 h 360218"/>
            </a:gdLst>
            <a:ahLst/>
            <a:cxnLst>
              <a:cxn ang="0">
                <a:pos x="connsiteX0" y="connsiteY0"/>
              </a:cxn>
              <a:cxn ang="0">
                <a:pos x="connsiteX1" y="connsiteY1"/>
              </a:cxn>
              <a:cxn ang="0">
                <a:pos x="connsiteX2" y="connsiteY2"/>
              </a:cxn>
              <a:cxn ang="0">
                <a:pos x="connsiteX3" y="connsiteY3"/>
              </a:cxn>
            </a:cxnLst>
            <a:rect l="l" t="t" r="r" b="b"/>
            <a:pathLst>
              <a:path w="55418" h="360218">
                <a:moveTo>
                  <a:pt x="0" y="0"/>
                </a:moveTo>
                <a:cubicBezTo>
                  <a:pt x="4618" y="55418"/>
                  <a:pt x="6956" y="111073"/>
                  <a:pt x="13854" y="166254"/>
                </a:cubicBezTo>
                <a:cubicBezTo>
                  <a:pt x="17333" y="194082"/>
                  <a:pt x="32363" y="235635"/>
                  <a:pt x="41563" y="263236"/>
                </a:cubicBezTo>
                <a:lnTo>
                  <a:pt x="55418" y="360218"/>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21" name="Freeform 20"/>
          <p:cNvSpPr/>
          <p:nvPr/>
        </p:nvSpPr>
        <p:spPr>
          <a:xfrm>
            <a:off x="8166005" y="3161236"/>
            <a:ext cx="346364" cy="458215"/>
          </a:xfrm>
          <a:custGeom>
            <a:avLst/>
            <a:gdLst>
              <a:gd name="connsiteX0" fmla="*/ 304800 w 346364"/>
              <a:gd name="connsiteY0" fmla="*/ 0 h 458215"/>
              <a:gd name="connsiteX1" fmla="*/ 318655 w 346364"/>
              <a:gd name="connsiteY1" fmla="*/ 69273 h 458215"/>
              <a:gd name="connsiteX2" fmla="*/ 332509 w 346364"/>
              <a:gd name="connsiteY2" fmla="*/ 166255 h 458215"/>
              <a:gd name="connsiteX3" fmla="*/ 346364 w 346364"/>
              <a:gd name="connsiteY3" fmla="*/ 207818 h 458215"/>
              <a:gd name="connsiteX4" fmla="*/ 332509 w 346364"/>
              <a:gd name="connsiteY4" fmla="*/ 346364 h 458215"/>
              <a:gd name="connsiteX5" fmla="*/ 290946 w 346364"/>
              <a:gd name="connsiteY5" fmla="*/ 374073 h 458215"/>
              <a:gd name="connsiteX6" fmla="*/ 207818 w 346364"/>
              <a:gd name="connsiteY6" fmla="*/ 401782 h 458215"/>
              <a:gd name="connsiteX7" fmla="*/ 138546 w 346364"/>
              <a:gd name="connsiteY7" fmla="*/ 387928 h 458215"/>
              <a:gd name="connsiteX8" fmla="*/ 124691 w 346364"/>
              <a:gd name="connsiteY8" fmla="*/ 318655 h 458215"/>
              <a:gd name="connsiteX9" fmla="*/ 83128 w 346364"/>
              <a:gd name="connsiteY9" fmla="*/ 290946 h 458215"/>
              <a:gd name="connsiteX10" fmla="*/ 27709 w 346364"/>
              <a:gd name="connsiteY10" fmla="*/ 304800 h 458215"/>
              <a:gd name="connsiteX11" fmla="*/ 0 w 346364"/>
              <a:gd name="connsiteY11" fmla="*/ 387928 h 458215"/>
              <a:gd name="connsiteX12" fmla="*/ 13855 w 346364"/>
              <a:gd name="connsiteY12" fmla="*/ 443346 h 458215"/>
              <a:gd name="connsiteX13" fmla="*/ 96982 w 346364"/>
              <a:gd name="connsiteY13" fmla="*/ 443346 h 458215"/>
              <a:gd name="connsiteX14" fmla="*/ 138546 w 346364"/>
              <a:gd name="connsiteY14" fmla="*/ 401782 h 458215"/>
              <a:gd name="connsiteX15" fmla="*/ 152400 w 346364"/>
              <a:gd name="connsiteY15" fmla="*/ 360218 h 458215"/>
              <a:gd name="connsiteX16" fmla="*/ 166255 w 346364"/>
              <a:gd name="connsiteY16" fmla="*/ 360218 h 4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364" h="458215">
                <a:moveTo>
                  <a:pt x="304800" y="0"/>
                </a:moveTo>
                <a:cubicBezTo>
                  <a:pt x="309418" y="23091"/>
                  <a:pt x="314784" y="46045"/>
                  <a:pt x="318655" y="69273"/>
                </a:cubicBezTo>
                <a:cubicBezTo>
                  <a:pt x="324024" y="101484"/>
                  <a:pt x="326105" y="134234"/>
                  <a:pt x="332509" y="166255"/>
                </a:cubicBezTo>
                <a:cubicBezTo>
                  <a:pt x="335373" y="180575"/>
                  <a:pt x="341746" y="193964"/>
                  <a:pt x="346364" y="207818"/>
                </a:cubicBezTo>
                <a:cubicBezTo>
                  <a:pt x="341746" y="254000"/>
                  <a:pt x="347186" y="302333"/>
                  <a:pt x="332509" y="346364"/>
                </a:cubicBezTo>
                <a:cubicBezTo>
                  <a:pt x="327244" y="362160"/>
                  <a:pt x="306162" y="367310"/>
                  <a:pt x="290946" y="374073"/>
                </a:cubicBezTo>
                <a:cubicBezTo>
                  <a:pt x="264255" y="385936"/>
                  <a:pt x="207818" y="401782"/>
                  <a:pt x="207818" y="401782"/>
                </a:cubicBezTo>
                <a:cubicBezTo>
                  <a:pt x="184727" y="397164"/>
                  <a:pt x="155197" y="404579"/>
                  <a:pt x="138546" y="387928"/>
                </a:cubicBezTo>
                <a:cubicBezTo>
                  <a:pt x="121895" y="371277"/>
                  <a:pt x="136374" y="339101"/>
                  <a:pt x="124691" y="318655"/>
                </a:cubicBezTo>
                <a:cubicBezTo>
                  <a:pt x="116430" y="304198"/>
                  <a:pt x="96982" y="300182"/>
                  <a:pt x="83128" y="290946"/>
                </a:cubicBezTo>
                <a:cubicBezTo>
                  <a:pt x="64655" y="295564"/>
                  <a:pt x="40101" y="290343"/>
                  <a:pt x="27709" y="304800"/>
                </a:cubicBezTo>
                <a:cubicBezTo>
                  <a:pt x="8701" y="326976"/>
                  <a:pt x="0" y="387928"/>
                  <a:pt x="0" y="387928"/>
                </a:cubicBezTo>
                <a:cubicBezTo>
                  <a:pt x="4618" y="406401"/>
                  <a:pt x="1960" y="428477"/>
                  <a:pt x="13855" y="443346"/>
                </a:cubicBezTo>
                <a:cubicBezTo>
                  <a:pt x="37188" y="472512"/>
                  <a:pt x="73649" y="451123"/>
                  <a:pt x="96982" y="443346"/>
                </a:cubicBezTo>
                <a:cubicBezTo>
                  <a:pt x="110837" y="429491"/>
                  <a:pt x="127678" y="418085"/>
                  <a:pt x="138546" y="401782"/>
                </a:cubicBezTo>
                <a:cubicBezTo>
                  <a:pt x="146647" y="389631"/>
                  <a:pt x="144299" y="372369"/>
                  <a:pt x="152400" y="360218"/>
                </a:cubicBezTo>
                <a:cubicBezTo>
                  <a:pt x="154962" y="356375"/>
                  <a:pt x="161637" y="360218"/>
                  <a:pt x="166255" y="36021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23" name="Freeform 22"/>
          <p:cNvSpPr/>
          <p:nvPr/>
        </p:nvSpPr>
        <p:spPr>
          <a:xfrm>
            <a:off x="7827818" y="3548812"/>
            <a:ext cx="360218" cy="29075"/>
          </a:xfrm>
          <a:custGeom>
            <a:avLst/>
            <a:gdLst>
              <a:gd name="connsiteX0" fmla="*/ 360218 w 360218"/>
              <a:gd name="connsiteY0" fmla="*/ 0 h 29075"/>
              <a:gd name="connsiteX1" fmla="*/ 193964 w 360218"/>
              <a:gd name="connsiteY1" fmla="*/ 27709 h 29075"/>
              <a:gd name="connsiteX2" fmla="*/ 0 w 360218"/>
              <a:gd name="connsiteY2" fmla="*/ 27709 h 29075"/>
            </a:gdLst>
            <a:ahLst/>
            <a:cxnLst>
              <a:cxn ang="0">
                <a:pos x="connsiteX0" y="connsiteY0"/>
              </a:cxn>
              <a:cxn ang="0">
                <a:pos x="connsiteX1" y="connsiteY1"/>
              </a:cxn>
              <a:cxn ang="0">
                <a:pos x="connsiteX2" y="connsiteY2"/>
              </a:cxn>
            </a:cxnLst>
            <a:rect l="l" t="t" r="r" b="b"/>
            <a:pathLst>
              <a:path w="360218" h="29075">
                <a:moveTo>
                  <a:pt x="360218" y="0"/>
                </a:moveTo>
                <a:cubicBezTo>
                  <a:pt x="313134" y="9417"/>
                  <a:pt x="239082" y="25561"/>
                  <a:pt x="193964" y="27709"/>
                </a:cubicBezTo>
                <a:cubicBezTo>
                  <a:pt x="129383" y="30784"/>
                  <a:pt x="64655" y="27709"/>
                  <a:pt x="0" y="27709"/>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b="1" dirty="0"/>
          </a:p>
        </p:txBody>
      </p:sp>
      <p:sp>
        <p:nvSpPr>
          <p:cNvPr id="28" name="Freeform 27"/>
          <p:cNvSpPr/>
          <p:nvPr/>
        </p:nvSpPr>
        <p:spPr>
          <a:xfrm>
            <a:off x="7509087" y="3214255"/>
            <a:ext cx="404827" cy="415636"/>
          </a:xfrm>
          <a:custGeom>
            <a:avLst/>
            <a:gdLst>
              <a:gd name="connsiteX0" fmla="*/ 138622 w 404827"/>
              <a:gd name="connsiteY0" fmla="*/ 263236 h 415636"/>
              <a:gd name="connsiteX1" fmla="*/ 207895 w 404827"/>
              <a:gd name="connsiteY1" fmla="*/ 221672 h 415636"/>
              <a:gd name="connsiteX2" fmla="*/ 291022 w 404827"/>
              <a:gd name="connsiteY2" fmla="*/ 249381 h 415636"/>
              <a:gd name="connsiteX3" fmla="*/ 388004 w 404827"/>
              <a:gd name="connsiteY3" fmla="*/ 277090 h 415636"/>
              <a:gd name="connsiteX4" fmla="*/ 401858 w 404827"/>
              <a:gd name="connsiteY4" fmla="*/ 318654 h 415636"/>
              <a:gd name="connsiteX5" fmla="*/ 318731 w 404827"/>
              <a:gd name="connsiteY5" fmla="*/ 346363 h 415636"/>
              <a:gd name="connsiteX6" fmla="*/ 277168 w 404827"/>
              <a:gd name="connsiteY6" fmla="*/ 374072 h 415636"/>
              <a:gd name="connsiteX7" fmla="*/ 138622 w 404827"/>
              <a:gd name="connsiteY7" fmla="*/ 415636 h 415636"/>
              <a:gd name="connsiteX8" fmla="*/ 55495 w 404827"/>
              <a:gd name="connsiteY8" fmla="*/ 401781 h 415636"/>
              <a:gd name="connsiteX9" fmla="*/ 41640 w 404827"/>
              <a:gd name="connsiteY9" fmla="*/ 318654 h 415636"/>
              <a:gd name="connsiteX10" fmla="*/ 27786 w 404827"/>
              <a:gd name="connsiteY10" fmla="*/ 207818 h 415636"/>
              <a:gd name="connsiteX11" fmla="*/ 13931 w 404827"/>
              <a:gd name="connsiteY11" fmla="*/ 138545 h 415636"/>
              <a:gd name="connsiteX12" fmla="*/ 77 w 404827"/>
              <a:gd name="connsiteY12" fmla="*/ 0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827" h="415636">
                <a:moveTo>
                  <a:pt x="138622" y="263236"/>
                </a:moveTo>
                <a:cubicBezTo>
                  <a:pt x="161713" y="249381"/>
                  <a:pt x="181077" y="224110"/>
                  <a:pt x="207895" y="221672"/>
                </a:cubicBezTo>
                <a:cubicBezTo>
                  <a:pt x="236983" y="219028"/>
                  <a:pt x="263313" y="240145"/>
                  <a:pt x="291022" y="249381"/>
                </a:cubicBezTo>
                <a:cubicBezTo>
                  <a:pt x="350654" y="269258"/>
                  <a:pt x="318413" y="259693"/>
                  <a:pt x="388004" y="277090"/>
                </a:cubicBezTo>
                <a:cubicBezTo>
                  <a:pt x="392622" y="290945"/>
                  <a:pt x="412185" y="308327"/>
                  <a:pt x="401858" y="318654"/>
                </a:cubicBezTo>
                <a:cubicBezTo>
                  <a:pt x="381205" y="339307"/>
                  <a:pt x="318731" y="346363"/>
                  <a:pt x="318731" y="346363"/>
                </a:cubicBezTo>
                <a:cubicBezTo>
                  <a:pt x="304877" y="355599"/>
                  <a:pt x="292384" y="367309"/>
                  <a:pt x="277168" y="374072"/>
                </a:cubicBezTo>
                <a:cubicBezTo>
                  <a:pt x="233804" y="393345"/>
                  <a:pt x="184677" y="404122"/>
                  <a:pt x="138622" y="415636"/>
                </a:cubicBezTo>
                <a:cubicBezTo>
                  <a:pt x="110913" y="411018"/>
                  <a:pt x="75359" y="421645"/>
                  <a:pt x="55495" y="401781"/>
                </a:cubicBezTo>
                <a:cubicBezTo>
                  <a:pt x="35631" y="381917"/>
                  <a:pt x="45613" y="346463"/>
                  <a:pt x="41640" y="318654"/>
                </a:cubicBezTo>
                <a:cubicBezTo>
                  <a:pt x="36374" y="281795"/>
                  <a:pt x="33448" y="244618"/>
                  <a:pt x="27786" y="207818"/>
                </a:cubicBezTo>
                <a:cubicBezTo>
                  <a:pt x="24205" y="184544"/>
                  <a:pt x="17802" y="161773"/>
                  <a:pt x="13931" y="138545"/>
                </a:cubicBezTo>
                <a:cubicBezTo>
                  <a:pt x="-1882" y="43665"/>
                  <a:pt x="77" y="67508"/>
                  <a:pt x="7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5" name="Freeform 34"/>
          <p:cNvSpPr/>
          <p:nvPr/>
        </p:nvSpPr>
        <p:spPr>
          <a:xfrm>
            <a:off x="6858000" y="3449782"/>
            <a:ext cx="527981" cy="166254"/>
          </a:xfrm>
          <a:custGeom>
            <a:avLst/>
            <a:gdLst>
              <a:gd name="connsiteX0" fmla="*/ 512618 w 527981"/>
              <a:gd name="connsiteY0" fmla="*/ 0 h 166254"/>
              <a:gd name="connsiteX1" fmla="*/ 512618 w 527981"/>
              <a:gd name="connsiteY1" fmla="*/ 152400 h 166254"/>
              <a:gd name="connsiteX2" fmla="*/ 471055 w 527981"/>
              <a:gd name="connsiteY2" fmla="*/ 166254 h 166254"/>
              <a:gd name="connsiteX3" fmla="*/ 415636 w 527981"/>
              <a:gd name="connsiteY3" fmla="*/ 55418 h 166254"/>
              <a:gd name="connsiteX4" fmla="*/ 401782 w 527981"/>
              <a:gd name="connsiteY4" fmla="*/ 13854 h 166254"/>
              <a:gd name="connsiteX5" fmla="*/ 387927 w 527981"/>
              <a:gd name="connsiteY5" fmla="*/ 124691 h 166254"/>
              <a:gd name="connsiteX6" fmla="*/ 304800 w 527981"/>
              <a:gd name="connsiteY6" fmla="*/ 69273 h 166254"/>
              <a:gd name="connsiteX7" fmla="*/ 277091 w 527981"/>
              <a:gd name="connsiteY7" fmla="*/ 41563 h 166254"/>
              <a:gd name="connsiteX8" fmla="*/ 0 w 527981"/>
              <a:gd name="connsiteY8" fmla="*/ 124691 h 1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981" h="166254">
                <a:moveTo>
                  <a:pt x="512618" y="0"/>
                </a:moveTo>
                <a:cubicBezTo>
                  <a:pt x="522626" y="50041"/>
                  <a:pt x="541505" y="101848"/>
                  <a:pt x="512618" y="152400"/>
                </a:cubicBezTo>
                <a:cubicBezTo>
                  <a:pt x="505373" y="165080"/>
                  <a:pt x="484909" y="161636"/>
                  <a:pt x="471055" y="166254"/>
                </a:cubicBezTo>
                <a:cubicBezTo>
                  <a:pt x="422692" y="117893"/>
                  <a:pt x="447475" y="150936"/>
                  <a:pt x="415636" y="55418"/>
                </a:cubicBezTo>
                <a:lnTo>
                  <a:pt x="401782" y="13854"/>
                </a:lnTo>
                <a:cubicBezTo>
                  <a:pt x="397164" y="50800"/>
                  <a:pt x="412158" y="96421"/>
                  <a:pt x="387927" y="124691"/>
                </a:cubicBezTo>
                <a:cubicBezTo>
                  <a:pt x="328494" y="194030"/>
                  <a:pt x="311119" y="79805"/>
                  <a:pt x="304800" y="69273"/>
                </a:cubicBezTo>
                <a:cubicBezTo>
                  <a:pt x="298079" y="58072"/>
                  <a:pt x="286327" y="50800"/>
                  <a:pt x="277091" y="41563"/>
                </a:cubicBezTo>
                <a:cubicBezTo>
                  <a:pt x="248810" y="211242"/>
                  <a:pt x="291328" y="124691"/>
                  <a:pt x="0" y="12469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6" name="Freeform 35"/>
          <p:cNvSpPr/>
          <p:nvPr/>
        </p:nvSpPr>
        <p:spPr>
          <a:xfrm>
            <a:off x="6496978" y="3491345"/>
            <a:ext cx="362111" cy="127571"/>
          </a:xfrm>
          <a:custGeom>
            <a:avLst/>
            <a:gdLst>
              <a:gd name="connsiteX0" fmla="*/ 333313 w 362111"/>
              <a:gd name="connsiteY0" fmla="*/ 0 h 127571"/>
              <a:gd name="connsiteX1" fmla="*/ 347167 w 362111"/>
              <a:gd name="connsiteY1" fmla="*/ 110837 h 127571"/>
              <a:gd name="connsiteX2" fmla="*/ 264040 w 362111"/>
              <a:gd name="connsiteY2" fmla="*/ 124691 h 127571"/>
              <a:gd name="connsiteX3" fmla="*/ 14658 w 362111"/>
              <a:gd name="connsiteY3" fmla="*/ 69273 h 127571"/>
              <a:gd name="connsiteX4" fmla="*/ 804 w 362111"/>
              <a:gd name="connsiteY4" fmla="*/ 27710 h 127571"/>
              <a:gd name="connsiteX5" fmla="*/ 804 w 362111"/>
              <a:gd name="connsiteY5" fmla="*/ 0 h 1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11" h="127571">
                <a:moveTo>
                  <a:pt x="333313" y="0"/>
                </a:moveTo>
                <a:cubicBezTo>
                  <a:pt x="337201" y="9721"/>
                  <a:pt x="386060" y="88613"/>
                  <a:pt x="347167" y="110837"/>
                </a:cubicBezTo>
                <a:cubicBezTo>
                  <a:pt x="322777" y="124774"/>
                  <a:pt x="291749" y="120073"/>
                  <a:pt x="264040" y="124691"/>
                </a:cubicBezTo>
                <a:cubicBezTo>
                  <a:pt x="148727" y="117004"/>
                  <a:pt x="73690" y="157821"/>
                  <a:pt x="14658" y="69273"/>
                </a:cubicBezTo>
                <a:cubicBezTo>
                  <a:pt x="6557" y="57122"/>
                  <a:pt x="3668" y="42030"/>
                  <a:pt x="804" y="27710"/>
                </a:cubicBezTo>
                <a:cubicBezTo>
                  <a:pt x="-1007" y="18653"/>
                  <a:pt x="804" y="9237"/>
                  <a:pt x="804"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7" name="Freeform 36"/>
          <p:cNvSpPr/>
          <p:nvPr/>
        </p:nvSpPr>
        <p:spPr>
          <a:xfrm>
            <a:off x="6674443" y="3742889"/>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Freeform 37"/>
          <p:cNvSpPr/>
          <p:nvPr/>
        </p:nvSpPr>
        <p:spPr>
          <a:xfrm>
            <a:off x="6195281" y="3685176"/>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Freeform 38"/>
          <p:cNvSpPr/>
          <p:nvPr/>
        </p:nvSpPr>
        <p:spPr>
          <a:xfrm>
            <a:off x="6058210" y="3704138"/>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Freeform 39"/>
          <p:cNvSpPr/>
          <p:nvPr/>
        </p:nvSpPr>
        <p:spPr>
          <a:xfrm>
            <a:off x="4660674" y="3354962"/>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Freeform 40"/>
          <p:cNvSpPr/>
          <p:nvPr/>
        </p:nvSpPr>
        <p:spPr>
          <a:xfrm>
            <a:off x="4211960" y="3789216"/>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Freeform 41"/>
          <p:cNvSpPr/>
          <p:nvPr/>
        </p:nvSpPr>
        <p:spPr>
          <a:xfrm>
            <a:off x="4043706" y="3814763"/>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Freeform 43"/>
          <p:cNvSpPr/>
          <p:nvPr/>
        </p:nvSpPr>
        <p:spPr>
          <a:xfrm>
            <a:off x="3709766" y="3792987"/>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Freeform 44"/>
          <p:cNvSpPr/>
          <p:nvPr/>
        </p:nvSpPr>
        <p:spPr>
          <a:xfrm>
            <a:off x="3417858" y="3506061"/>
            <a:ext cx="92059" cy="71874"/>
          </a:xfrm>
          <a:custGeom>
            <a:avLst/>
            <a:gdLst>
              <a:gd name="connsiteX0" fmla="*/ 91183 w 92059"/>
              <a:gd name="connsiteY0" fmla="*/ 16456 h 71874"/>
              <a:gd name="connsiteX1" fmla="*/ 21910 w 92059"/>
              <a:gd name="connsiteY1" fmla="*/ 2602 h 71874"/>
              <a:gd name="connsiteX2" fmla="*/ 35765 w 92059"/>
              <a:gd name="connsiteY2" fmla="*/ 71874 h 71874"/>
              <a:gd name="connsiteX3" fmla="*/ 91183 w 92059"/>
              <a:gd name="connsiteY3" fmla="*/ 16456 h 71874"/>
            </a:gdLst>
            <a:ahLst/>
            <a:cxnLst>
              <a:cxn ang="0">
                <a:pos x="connsiteX0" y="connsiteY0"/>
              </a:cxn>
              <a:cxn ang="0">
                <a:pos x="connsiteX1" y="connsiteY1"/>
              </a:cxn>
              <a:cxn ang="0">
                <a:pos x="connsiteX2" y="connsiteY2"/>
              </a:cxn>
              <a:cxn ang="0">
                <a:pos x="connsiteX3" y="connsiteY3"/>
              </a:cxn>
            </a:cxnLst>
            <a:rect l="l" t="t" r="r" b="b"/>
            <a:pathLst>
              <a:path w="92059" h="71874">
                <a:moveTo>
                  <a:pt x="91183" y="16456"/>
                </a:moveTo>
                <a:cubicBezTo>
                  <a:pt x="88874" y="4911"/>
                  <a:pt x="44250" y="-4845"/>
                  <a:pt x="21910" y="2602"/>
                </a:cubicBezTo>
                <a:cubicBezTo>
                  <a:pt x="-32047" y="20587"/>
                  <a:pt x="29903" y="66012"/>
                  <a:pt x="35765" y="71874"/>
                </a:cubicBezTo>
                <a:cubicBezTo>
                  <a:pt x="95663" y="56900"/>
                  <a:pt x="93492" y="28001"/>
                  <a:pt x="91183" y="1645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Freeform 45"/>
          <p:cNvSpPr/>
          <p:nvPr/>
        </p:nvSpPr>
        <p:spPr>
          <a:xfrm>
            <a:off x="8118764" y="3158836"/>
            <a:ext cx="70673" cy="138546"/>
          </a:xfrm>
          <a:custGeom>
            <a:avLst/>
            <a:gdLst>
              <a:gd name="connsiteX0" fmla="*/ 0 w 70673"/>
              <a:gd name="connsiteY0" fmla="*/ 138546 h 138546"/>
              <a:gd name="connsiteX1" fmla="*/ 55418 w 70673"/>
              <a:gd name="connsiteY1" fmla="*/ 69273 h 138546"/>
              <a:gd name="connsiteX2" fmla="*/ 69272 w 70673"/>
              <a:gd name="connsiteY2" fmla="*/ 27709 h 138546"/>
              <a:gd name="connsiteX3" fmla="*/ 27709 w 70673"/>
              <a:gd name="connsiteY3" fmla="*/ 0 h 138546"/>
              <a:gd name="connsiteX4" fmla="*/ 13854 w 70673"/>
              <a:gd name="connsiteY4" fmla="*/ 41564 h 138546"/>
              <a:gd name="connsiteX5" fmla="*/ 55418 w 70673"/>
              <a:gd name="connsiteY5" fmla="*/ 55419 h 138546"/>
              <a:gd name="connsiteX6" fmla="*/ 69272 w 70673"/>
              <a:gd name="connsiteY6" fmla="*/ 69273 h 13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3" h="138546">
                <a:moveTo>
                  <a:pt x="0" y="138546"/>
                </a:moveTo>
                <a:cubicBezTo>
                  <a:pt x="18473" y="115455"/>
                  <a:pt x="39746" y="94349"/>
                  <a:pt x="55418" y="69273"/>
                </a:cubicBezTo>
                <a:cubicBezTo>
                  <a:pt x="63158" y="56889"/>
                  <a:pt x="74696" y="41269"/>
                  <a:pt x="69272" y="27709"/>
                </a:cubicBezTo>
                <a:cubicBezTo>
                  <a:pt x="63088" y="12249"/>
                  <a:pt x="41563" y="9236"/>
                  <a:pt x="27709" y="0"/>
                </a:cubicBezTo>
                <a:cubicBezTo>
                  <a:pt x="23091" y="13855"/>
                  <a:pt x="7323" y="28502"/>
                  <a:pt x="13854" y="41564"/>
                </a:cubicBezTo>
                <a:cubicBezTo>
                  <a:pt x="20385" y="54626"/>
                  <a:pt x="42356" y="48888"/>
                  <a:pt x="55418" y="55419"/>
                </a:cubicBezTo>
                <a:cubicBezTo>
                  <a:pt x="61259" y="58340"/>
                  <a:pt x="64654" y="64655"/>
                  <a:pt x="69272" y="6927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8" name="Freeform 47"/>
          <p:cNvSpPr/>
          <p:nvPr/>
        </p:nvSpPr>
        <p:spPr>
          <a:xfrm>
            <a:off x="7592291" y="3276599"/>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9" name="Freeform 48"/>
          <p:cNvSpPr/>
          <p:nvPr/>
        </p:nvSpPr>
        <p:spPr>
          <a:xfrm>
            <a:off x="7121990" y="3744496"/>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0" name="Freeform 49"/>
          <p:cNvSpPr/>
          <p:nvPr/>
        </p:nvSpPr>
        <p:spPr>
          <a:xfrm>
            <a:off x="6088911" y="3330716"/>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1" name="Freeform 50"/>
          <p:cNvSpPr/>
          <p:nvPr/>
        </p:nvSpPr>
        <p:spPr>
          <a:xfrm>
            <a:off x="5472546" y="3442854"/>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5" name="Freeform 54"/>
          <p:cNvSpPr/>
          <p:nvPr/>
        </p:nvSpPr>
        <p:spPr>
          <a:xfrm>
            <a:off x="5789448" y="3214111"/>
            <a:ext cx="109525" cy="110979"/>
          </a:xfrm>
          <a:custGeom>
            <a:avLst/>
            <a:gdLst>
              <a:gd name="connsiteX0" fmla="*/ 98734 w 109525"/>
              <a:gd name="connsiteY0" fmla="*/ 55560 h 110979"/>
              <a:gd name="connsiteX1" fmla="*/ 29461 w 109525"/>
              <a:gd name="connsiteY1" fmla="*/ 142 h 110979"/>
              <a:gd name="connsiteX2" fmla="*/ 1752 w 109525"/>
              <a:gd name="connsiteY2" fmla="*/ 41706 h 110979"/>
              <a:gd name="connsiteX3" fmla="*/ 57170 w 109525"/>
              <a:gd name="connsiteY3" fmla="*/ 110979 h 110979"/>
              <a:gd name="connsiteX4" fmla="*/ 98734 w 109525"/>
              <a:gd name="connsiteY4" fmla="*/ 97124 h 110979"/>
              <a:gd name="connsiteX5" fmla="*/ 98734 w 109525"/>
              <a:gd name="connsiteY5" fmla="*/ 55560 h 11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25" h="110979">
                <a:moveTo>
                  <a:pt x="98734" y="55560"/>
                </a:moveTo>
                <a:cubicBezTo>
                  <a:pt x="87188" y="39396"/>
                  <a:pt x="58735" y="4324"/>
                  <a:pt x="29461" y="142"/>
                </a:cubicBezTo>
                <a:cubicBezTo>
                  <a:pt x="12977" y="-2213"/>
                  <a:pt x="4107" y="25222"/>
                  <a:pt x="1752" y="41706"/>
                </a:cubicBezTo>
                <a:cubicBezTo>
                  <a:pt x="-6946" y="102593"/>
                  <a:pt x="17557" y="97774"/>
                  <a:pt x="57170" y="110979"/>
                </a:cubicBezTo>
                <a:cubicBezTo>
                  <a:pt x="71025" y="106361"/>
                  <a:pt x="90246" y="109008"/>
                  <a:pt x="98734" y="97124"/>
                </a:cubicBezTo>
                <a:cubicBezTo>
                  <a:pt x="115711" y="73357"/>
                  <a:pt x="110280" y="71724"/>
                  <a:pt x="98734" y="55560"/>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6" name="Freeform 55"/>
          <p:cNvSpPr/>
          <p:nvPr/>
        </p:nvSpPr>
        <p:spPr>
          <a:xfrm>
            <a:off x="3409124" y="3297382"/>
            <a:ext cx="109525" cy="110979"/>
          </a:xfrm>
          <a:custGeom>
            <a:avLst/>
            <a:gdLst>
              <a:gd name="connsiteX0" fmla="*/ 98734 w 109525"/>
              <a:gd name="connsiteY0" fmla="*/ 55560 h 110979"/>
              <a:gd name="connsiteX1" fmla="*/ 29461 w 109525"/>
              <a:gd name="connsiteY1" fmla="*/ 142 h 110979"/>
              <a:gd name="connsiteX2" fmla="*/ 1752 w 109525"/>
              <a:gd name="connsiteY2" fmla="*/ 41706 h 110979"/>
              <a:gd name="connsiteX3" fmla="*/ 57170 w 109525"/>
              <a:gd name="connsiteY3" fmla="*/ 110979 h 110979"/>
              <a:gd name="connsiteX4" fmla="*/ 98734 w 109525"/>
              <a:gd name="connsiteY4" fmla="*/ 97124 h 110979"/>
              <a:gd name="connsiteX5" fmla="*/ 98734 w 109525"/>
              <a:gd name="connsiteY5" fmla="*/ 55560 h 11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25" h="110979">
                <a:moveTo>
                  <a:pt x="98734" y="55560"/>
                </a:moveTo>
                <a:cubicBezTo>
                  <a:pt x="87188" y="39396"/>
                  <a:pt x="58735" y="4324"/>
                  <a:pt x="29461" y="142"/>
                </a:cubicBezTo>
                <a:cubicBezTo>
                  <a:pt x="12977" y="-2213"/>
                  <a:pt x="4107" y="25222"/>
                  <a:pt x="1752" y="41706"/>
                </a:cubicBezTo>
                <a:cubicBezTo>
                  <a:pt x="-6946" y="102593"/>
                  <a:pt x="17557" y="97774"/>
                  <a:pt x="57170" y="110979"/>
                </a:cubicBezTo>
                <a:cubicBezTo>
                  <a:pt x="71025" y="106361"/>
                  <a:pt x="90246" y="109008"/>
                  <a:pt x="98734" y="97124"/>
                </a:cubicBezTo>
                <a:cubicBezTo>
                  <a:pt x="115711" y="73357"/>
                  <a:pt x="110280" y="71724"/>
                  <a:pt x="98734" y="55560"/>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7" name="Freeform 56"/>
          <p:cNvSpPr/>
          <p:nvPr/>
        </p:nvSpPr>
        <p:spPr>
          <a:xfrm>
            <a:off x="4586479" y="3754580"/>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8" name="Freeform 57"/>
          <p:cNvSpPr/>
          <p:nvPr/>
        </p:nvSpPr>
        <p:spPr>
          <a:xfrm>
            <a:off x="3657979" y="3418608"/>
            <a:ext cx="166254" cy="48491"/>
          </a:xfrm>
          <a:custGeom>
            <a:avLst/>
            <a:gdLst>
              <a:gd name="connsiteX0" fmla="*/ 0 w 166254"/>
              <a:gd name="connsiteY0" fmla="*/ 41576 h 41576"/>
              <a:gd name="connsiteX1" fmla="*/ 69273 w 166254"/>
              <a:gd name="connsiteY1" fmla="*/ 27721 h 41576"/>
              <a:gd name="connsiteX2" fmla="*/ 166254 w 166254"/>
              <a:gd name="connsiteY2" fmla="*/ 12 h 41576"/>
            </a:gdLst>
            <a:ahLst/>
            <a:cxnLst>
              <a:cxn ang="0">
                <a:pos x="connsiteX0" y="connsiteY0"/>
              </a:cxn>
              <a:cxn ang="0">
                <a:pos x="connsiteX1" y="connsiteY1"/>
              </a:cxn>
              <a:cxn ang="0">
                <a:pos x="connsiteX2" y="connsiteY2"/>
              </a:cxn>
            </a:cxnLst>
            <a:rect l="l" t="t" r="r" b="b"/>
            <a:pathLst>
              <a:path w="166254" h="41576">
                <a:moveTo>
                  <a:pt x="0" y="41576"/>
                </a:moveTo>
                <a:cubicBezTo>
                  <a:pt x="23091" y="36958"/>
                  <a:pt x="46554" y="33917"/>
                  <a:pt x="69273" y="27721"/>
                </a:cubicBezTo>
                <a:cubicBezTo>
                  <a:pt x="176226" y="-1448"/>
                  <a:pt x="120118" y="12"/>
                  <a:pt x="166254" y="1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9" name="Freeform 58"/>
          <p:cNvSpPr/>
          <p:nvPr/>
        </p:nvSpPr>
        <p:spPr>
          <a:xfrm>
            <a:off x="5194038" y="3061854"/>
            <a:ext cx="70673" cy="138546"/>
          </a:xfrm>
          <a:custGeom>
            <a:avLst/>
            <a:gdLst>
              <a:gd name="connsiteX0" fmla="*/ 0 w 70673"/>
              <a:gd name="connsiteY0" fmla="*/ 138546 h 138546"/>
              <a:gd name="connsiteX1" fmla="*/ 55418 w 70673"/>
              <a:gd name="connsiteY1" fmla="*/ 69273 h 138546"/>
              <a:gd name="connsiteX2" fmla="*/ 69272 w 70673"/>
              <a:gd name="connsiteY2" fmla="*/ 27709 h 138546"/>
              <a:gd name="connsiteX3" fmla="*/ 27709 w 70673"/>
              <a:gd name="connsiteY3" fmla="*/ 0 h 138546"/>
              <a:gd name="connsiteX4" fmla="*/ 13854 w 70673"/>
              <a:gd name="connsiteY4" fmla="*/ 41564 h 138546"/>
              <a:gd name="connsiteX5" fmla="*/ 55418 w 70673"/>
              <a:gd name="connsiteY5" fmla="*/ 55419 h 138546"/>
              <a:gd name="connsiteX6" fmla="*/ 69272 w 70673"/>
              <a:gd name="connsiteY6" fmla="*/ 69273 h 13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3" h="138546">
                <a:moveTo>
                  <a:pt x="0" y="138546"/>
                </a:moveTo>
                <a:cubicBezTo>
                  <a:pt x="18473" y="115455"/>
                  <a:pt x="39746" y="94349"/>
                  <a:pt x="55418" y="69273"/>
                </a:cubicBezTo>
                <a:cubicBezTo>
                  <a:pt x="63158" y="56889"/>
                  <a:pt x="74696" y="41269"/>
                  <a:pt x="69272" y="27709"/>
                </a:cubicBezTo>
                <a:cubicBezTo>
                  <a:pt x="63088" y="12249"/>
                  <a:pt x="41563" y="9236"/>
                  <a:pt x="27709" y="0"/>
                </a:cubicBezTo>
                <a:cubicBezTo>
                  <a:pt x="23091" y="13855"/>
                  <a:pt x="7323" y="28502"/>
                  <a:pt x="13854" y="41564"/>
                </a:cubicBezTo>
                <a:cubicBezTo>
                  <a:pt x="20385" y="54626"/>
                  <a:pt x="42356" y="48888"/>
                  <a:pt x="55418" y="55419"/>
                </a:cubicBezTo>
                <a:cubicBezTo>
                  <a:pt x="61259" y="58340"/>
                  <a:pt x="64654" y="64655"/>
                  <a:pt x="69272" y="6927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 name="Footer Placeholder 1"/>
          <p:cNvSpPr>
            <a:spLocks noGrp="1"/>
          </p:cNvSpPr>
          <p:nvPr>
            <p:ph type="ftr" sz="quarter" idx="11"/>
          </p:nvPr>
        </p:nvSpPr>
        <p:spPr>
          <a:xfrm>
            <a:off x="3543838" y="6309320"/>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
        <p:nvSpPr>
          <p:cNvPr id="43" name="Freeform 42"/>
          <p:cNvSpPr/>
          <p:nvPr/>
        </p:nvSpPr>
        <p:spPr>
          <a:xfrm>
            <a:off x="8402844" y="2950875"/>
            <a:ext cx="109525" cy="110979"/>
          </a:xfrm>
          <a:custGeom>
            <a:avLst/>
            <a:gdLst>
              <a:gd name="connsiteX0" fmla="*/ 98734 w 109525"/>
              <a:gd name="connsiteY0" fmla="*/ 55560 h 110979"/>
              <a:gd name="connsiteX1" fmla="*/ 29461 w 109525"/>
              <a:gd name="connsiteY1" fmla="*/ 142 h 110979"/>
              <a:gd name="connsiteX2" fmla="*/ 1752 w 109525"/>
              <a:gd name="connsiteY2" fmla="*/ 41706 h 110979"/>
              <a:gd name="connsiteX3" fmla="*/ 57170 w 109525"/>
              <a:gd name="connsiteY3" fmla="*/ 110979 h 110979"/>
              <a:gd name="connsiteX4" fmla="*/ 98734 w 109525"/>
              <a:gd name="connsiteY4" fmla="*/ 97124 h 110979"/>
              <a:gd name="connsiteX5" fmla="*/ 98734 w 109525"/>
              <a:gd name="connsiteY5" fmla="*/ 55560 h 11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25" h="110979">
                <a:moveTo>
                  <a:pt x="98734" y="55560"/>
                </a:moveTo>
                <a:cubicBezTo>
                  <a:pt x="87188" y="39396"/>
                  <a:pt x="58735" y="4324"/>
                  <a:pt x="29461" y="142"/>
                </a:cubicBezTo>
                <a:cubicBezTo>
                  <a:pt x="12977" y="-2213"/>
                  <a:pt x="4107" y="25222"/>
                  <a:pt x="1752" y="41706"/>
                </a:cubicBezTo>
                <a:cubicBezTo>
                  <a:pt x="-6946" y="102593"/>
                  <a:pt x="17557" y="97774"/>
                  <a:pt x="57170" y="110979"/>
                </a:cubicBezTo>
                <a:cubicBezTo>
                  <a:pt x="71025" y="106361"/>
                  <a:pt x="90246" y="109008"/>
                  <a:pt x="98734" y="97124"/>
                </a:cubicBezTo>
                <a:cubicBezTo>
                  <a:pt x="115711" y="73357"/>
                  <a:pt x="110280" y="71724"/>
                  <a:pt x="98734" y="55560"/>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Tree>
    <p:extLst>
      <p:ext uri="{BB962C8B-B14F-4D97-AF65-F5344CB8AC3E}">
        <p14:creationId xmlns:p14="http://schemas.microsoft.com/office/powerpoint/2010/main" val="158939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125113" cy="924475"/>
          </a:xfrm>
        </p:spPr>
        <p:txBody>
          <a:bodyPr/>
          <a:lstStyle/>
          <a:p>
            <a:r>
              <a:rPr lang="en-GB" sz="5400" b="1" dirty="0" smtClean="0">
                <a:solidFill>
                  <a:schemeClr val="accent6">
                    <a:lumMod val="75000"/>
                  </a:schemeClr>
                </a:solidFill>
                <a:latin typeface="Comic Sans MS" pitchFamily="66" charset="0"/>
              </a:rPr>
              <a:t>Job</a:t>
            </a:r>
            <a:r>
              <a:rPr lang="en-GB" b="1" dirty="0" smtClean="0">
                <a:solidFill>
                  <a:schemeClr val="accent6">
                    <a:lumMod val="75000"/>
                  </a:schemeClr>
                </a:solidFill>
                <a:latin typeface="Comic Sans MS" pitchFamily="66" charset="0"/>
              </a:rPr>
              <a:t> = </a:t>
            </a:r>
            <a:r>
              <a:rPr lang="en-GB" sz="5400" b="1" dirty="0" smtClean="0">
                <a:solidFill>
                  <a:schemeClr val="accent6">
                    <a:lumMod val="75000"/>
                  </a:schemeClr>
                </a:solidFill>
                <a:latin typeface="Comic Sans MS" pitchFamily="66" charset="0"/>
              </a:rPr>
              <a:t>3amal</a:t>
            </a:r>
            <a:r>
              <a:rPr lang="en-GB" b="1" dirty="0" smtClean="0">
                <a:solidFill>
                  <a:schemeClr val="accent6">
                    <a:lumMod val="75000"/>
                  </a:schemeClr>
                </a:solidFill>
                <a:latin typeface="Comic Sans MS" pitchFamily="66" charset="0"/>
              </a:rPr>
              <a:t> = </a:t>
            </a:r>
            <a:r>
              <a:rPr lang="ar-MA" sz="6600" b="1" dirty="0">
                <a:solidFill>
                  <a:schemeClr val="accent6">
                    <a:lumMod val="75000"/>
                  </a:schemeClr>
                </a:solidFill>
                <a:latin typeface="Comic Sans MS" pitchFamily="66" charset="0"/>
              </a:rPr>
              <a:t>عَمَل</a:t>
            </a:r>
            <a:r>
              <a:rPr lang="en-GB" sz="6600" b="1" dirty="0">
                <a:solidFill>
                  <a:schemeClr val="accent6">
                    <a:lumMod val="75000"/>
                  </a:schemeClr>
                </a:solidFill>
                <a:latin typeface="Comic Sans MS" pitchFamily="66" charset="0"/>
              </a:rPr>
              <a:t> </a:t>
            </a:r>
          </a:p>
        </p:txBody>
      </p:sp>
      <p:pic>
        <p:nvPicPr>
          <p:cNvPr id="1026"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6635" y="1449383"/>
            <a:ext cx="11525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38616" y="1499331"/>
            <a:ext cx="1590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3265" y="895395"/>
            <a:ext cx="1219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2239" y="3983691"/>
            <a:ext cx="18002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5554" y="3789040"/>
            <a:ext cx="10382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0807" y="2678280"/>
            <a:ext cx="1644180" cy="1231106"/>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Tabiib</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Doctor (female)</a:t>
            </a:r>
            <a:endParaRPr lang="en-GB" dirty="0">
              <a:latin typeface="Comic Sans MS" pitchFamily="66" charset="0"/>
            </a:endParaRPr>
          </a:p>
        </p:txBody>
      </p:sp>
      <p:sp>
        <p:nvSpPr>
          <p:cNvPr id="5" name="TextBox 4"/>
          <p:cNvSpPr txBox="1"/>
          <p:nvPr/>
        </p:nvSpPr>
        <p:spPr>
          <a:xfrm>
            <a:off x="3702790" y="2840160"/>
            <a:ext cx="2232248" cy="954107"/>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mudarris</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Teacher </a:t>
            </a:r>
            <a:endParaRPr lang="en-GB" dirty="0">
              <a:latin typeface="Comic Sans MS" pitchFamily="66" charset="0"/>
            </a:endParaRPr>
          </a:p>
        </p:txBody>
      </p:sp>
      <p:sp>
        <p:nvSpPr>
          <p:cNvPr id="6" name="TextBox 5"/>
          <p:cNvSpPr txBox="1"/>
          <p:nvPr/>
        </p:nvSpPr>
        <p:spPr>
          <a:xfrm>
            <a:off x="6908367" y="2840159"/>
            <a:ext cx="2267744" cy="954107"/>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Tabbaakh</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Cook </a:t>
            </a:r>
            <a:endParaRPr lang="en-GB" dirty="0">
              <a:latin typeface="Comic Sans MS" pitchFamily="66" charset="0"/>
            </a:endParaRPr>
          </a:p>
        </p:txBody>
      </p:sp>
      <p:sp>
        <p:nvSpPr>
          <p:cNvPr id="7" name="TextBox 6"/>
          <p:cNvSpPr txBox="1"/>
          <p:nvPr/>
        </p:nvSpPr>
        <p:spPr>
          <a:xfrm>
            <a:off x="323528" y="5671358"/>
            <a:ext cx="2232248" cy="954107"/>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Taalib</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Student </a:t>
            </a:r>
            <a:endParaRPr lang="en-GB" dirty="0">
              <a:latin typeface="Comic Sans MS" pitchFamily="66" charset="0"/>
            </a:endParaRPr>
          </a:p>
        </p:txBody>
      </p:sp>
      <p:sp>
        <p:nvSpPr>
          <p:cNvPr id="8" name="TextBox 7"/>
          <p:cNvSpPr txBox="1"/>
          <p:nvPr/>
        </p:nvSpPr>
        <p:spPr>
          <a:xfrm>
            <a:off x="3270742" y="5657472"/>
            <a:ext cx="2664296" cy="954107"/>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muHaasib</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Accountant  </a:t>
            </a:r>
            <a:endParaRPr lang="en-GB" dirty="0">
              <a:latin typeface="Comic Sans MS" pitchFamily="66" charset="0"/>
            </a:endParaRPr>
          </a:p>
        </p:txBody>
      </p:sp>
      <p:sp>
        <p:nvSpPr>
          <p:cNvPr id="9" name="TextBox 8"/>
          <p:cNvSpPr txBox="1"/>
          <p:nvPr/>
        </p:nvSpPr>
        <p:spPr>
          <a:xfrm>
            <a:off x="6732240" y="5657472"/>
            <a:ext cx="2088232" cy="954107"/>
          </a:xfrm>
          <a:prstGeom prst="rect">
            <a:avLst/>
          </a:prstGeom>
          <a:noFill/>
        </p:spPr>
        <p:txBody>
          <a:bodyPr wrap="square" rtlCol="0">
            <a:spAutoFit/>
          </a:bodyPr>
          <a:lstStyle/>
          <a:p>
            <a:r>
              <a:rPr lang="en-GB" sz="2000" b="1" dirty="0" err="1" smtClean="0">
                <a:solidFill>
                  <a:schemeClr val="accent5">
                    <a:lumMod val="50000"/>
                  </a:schemeClr>
                </a:solidFill>
                <a:latin typeface="Comic Sans MS" pitchFamily="66" charset="0"/>
              </a:rPr>
              <a:t>muhandis</a:t>
            </a:r>
            <a:r>
              <a:rPr lang="en-GB" sz="2000" b="1" dirty="0" smtClean="0">
                <a:solidFill>
                  <a:schemeClr val="accent5">
                    <a:lumMod val="50000"/>
                  </a:schemeClr>
                </a:solidFill>
                <a:latin typeface="Comic Sans MS" pitchFamily="66" charset="0"/>
              </a:rPr>
              <a:t>(a)</a:t>
            </a:r>
          </a:p>
          <a:p>
            <a:endParaRPr lang="en-GB" dirty="0" smtClean="0">
              <a:latin typeface="Comic Sans MS" pitchFamily="66" charset="0"/>
            </a:endParaRPr>
          </a:p>
          <a:p>
            <a:r>
              <a:rPr lang="en-GB" dirty="0" smtClean="0">
                <a:latin typeface="Comic Sans MS" pitchFamily="66" charset="0"/>
              </a:rPr>
              <a:t>Engineer</a:t>
            </a:r>
          </a:p>
        </p:txBody>
      </p:sp>
      <p:pic>
        <p:nvPicPr>
          <p:cNvPr id="1032"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8616" y="3983691"/>
            <a:ext cx="1504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331640" y="6442902"/>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8979" y="2989033"/>
            <a:ext cx="609600" cy="609600"/>
          </a:xfrm>
          <a:prstGeom prst="rect">
            <a:avLst/>
          </a:prstGeom>
        </p:spPr>
      </p:pic>
      <p:pic>
        <p:nvPicPr>
          <p:cNvPr id="1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890655" y="3089564"/>
            <a:ext cx="609600" cy="609600"/>
          </a:xfrm>
          <a:prstGeom prst="rect">
            <a:avLst/>
          </a:prstGeom>
        </p:spPr>
      </p:pic>
      <p:pic>
        <p:nvPicPr>
          <p:cNvPr id="1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7737439" y="3179440"/>
            <a:ext cx="609600" cy="609600"/>
          </a:xfrm>
          <a:prstGeom prst="rect">
            <a:avLst/>
          </a:prstGeom>
        </p:spPr>
      </p:pic>
      <p:pic>
        <p:nvPicPr>
          <p:cNvPr id="15"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430187" y="5843611"/>
            <a:ext cx="609600" cy="609600"/>
          </a:xfrm>
          <a:prstGeom prst="rect">
            <a:avLst/>
          </a:prstGeom>
        </p:spPr>
      </p:pic>
      <p:pic>
        <p:nvPicPr>
          <p:cNvPr id="16"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4638766" y="6001979"/>
            <a:ext cx="609600" cy="609600"/>
          </a:xfrm>
          <a:prstGeom prst="rect">
            <a:avLst/>
          </a:prstGeom>
        </p:spPr>
      </p:pic>
      <p:pic>
        <p:nvPicPr>
          <p:cNvPr id="17"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7889684" y="6001979"/>
            <a:ext cx="609600" cy="609600"/>
          </a:xfrm>
          <a:prstGeom prst="rect">
            <a:avLst/>
          </a:prstGeom>
        </p:spPr>
      </p:pic>
    </p:spTree>
    <p:extLst>
      <p:ext uri="{BB962C8B-B14F-4D97-AF65-F5344CB8AC3E}">
        <p14:creationId xmlns:p14="http://schemas.microsoft.com/office/powerpoint/2010/main" val="3385206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6"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283"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060"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633"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462" fill="hold"/>
                                        <p:tgtEl>
                                          <p:spTgt spid="16"/>
                                        </p:tgtEl>
                                      </p:cBhvr>
                                    </p:cmd>
                                  </p:childTnLst>
                                </p:cTn>
                              </p:par>
                            </p:childTnLst>
                          </p:cTn>
                        </p:par>
                      </p:childTnLst>
                    </p:cTn>
                  </p:par>
                </p:childTnLst>
              </p:cTn>
              <p:nextCondLst>
                <p:cond evt="onClick" delay="0">
                  <p:tgtEl>
                    <p:spTgt spid="16"/>
                  </p:tgtEl>
                </p:cond>
              </p:nextCondLst>
            </p:seq>
            <p:audio>
              <p:cMediaNode vol="80000">
                <p:cTn id="31" fill="hold" display="0">
                  <p:stCondLst>
                    <p:cond delay="indefinite"/>
                  </p:stCondLst>
                  <p:endCondLst>
                    <p:cond evt="onStopAudio" delay="0">
                      <p:tgtEl>
                        <p:sldTgt/>
                      </p:tgtEl>
                    </p:cond>
                  </p:endCondLst>
                </p:cTn>
                <p:tgtEl>
                  <p:spTgt spid="16"/>
                </p:tgtEl>
              </p:cMediaNode>
            </p:audio>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233" fill="hold"/>
                                        <p:tgtEl>
                                          <p:spTgt spid="17"/>
                                        </p:tgtEl>
                                      </p:cBhvr>
                                    </p:cmd>
                                  </p:childTnLst>
                                </p:cTn>
                              </p:par>
                            </p:childTnLst>
                          </p:cTn>
                        </p:par>
                      </p:childTnLst>
                    </p:cTn>
                  </p:par>
                </p:childTnLst>
              </p:cTn>
              <p:nextCondLst>
                <p:cond evt="onClick" delay="0">
                  <p:tgtEl>
                    <p:spTgt spid="17"/>
                  </p:tgtEl>
                </p:cond>
              </p:nextCondLst>
            </p:seq>
            <p:audio>
              <p:cMediaNode vol="80000">
                <p:cTn id="3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25113" cy="924475"/>
          </a:xfrm>
        </p:spPr>
        <p:txBody>
          <a:bodyPr/>
          <a:lstStyle/>
          <a:p>
            <a:r>
              <a:rPr lang="en-GB" sz="6000" b="1" dirty="0" smtClean="0">
                <a:solidFill>
                  <a:schemeClr val="accent6">
                    <a:lumMod val="75000"/>
                  </a:schemeClr>
                </a:solidFill>
                <a:latin typeface="Comic Sans MS" pitchFamily="66" charset="0"/>
              </a:rPr>
              <a:t>Places of work</a:t>
            </a:r>
            <a:endParaRPr lang="en-GB" sz="6000" b="1" dirty="0">
              <a:solidFill>
                <a:schemeClr val="accent6">
                  <a:lumMod val="75000"/>
                </a:schemeClr>
              </a:solidFill>
              <a:latin typeface="Comic Sans MS" pitchFamily="66" charset="0"/>
            </a:endParaRPr>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268760"/>
            <a:ext cx="1685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1534" y="1306860"/>
            <a:ext cx="16287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60232" y="1268760"/>
            <a:ext cx="14859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520" y="3993094"/>
            <a:ext cx="1771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1634" y="4364569"/>
            <a:ext cx="1733847" cy="133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2973735"/>
            <a:ext cx="2448272" cy="677108"/>
          </a:xfrm>
          <a:prstGeom prst="rect">
            <a:avLst/>
          </a:prstGeom>
          <a:noFill/>
        </p:spPr>
        <p:txBody>
          <a:bodyPr wrap="square" rtlCol="0">
            <a:spAutoFit/>
          </a:bodyPr>
          <a:lstStyle/>
          <a:p>
            <a:r>
              <a:rPr lang="en-GB" sz="2000" b="1" dirty="0" err="1">
                <a:solidFill>
                  <a:schemeClr val="accent5">
                    <a:lumMod val="50000"/>
                  </a:schemeClr>
                </a:solidFill>
              </a:rPr>
              <a:t>m</a:t>
            </a:r>
            <a:r>
              <a:rPr lang="en-GB" sz="2000" b="1" dirty="0" err="1" smtClean="0">
                <a:solidFill>
                  <a:schemeClr val="accent5">
                    <a:lumMod val="50000"/>
                  </a:schemeClr>
                </a:solidFill>
              </a:rPr>
              <a:t>ustashfaa</a:t>
            </a:r>
            <a:endParaRPr lang="en-GB" sz="2000" b="1" dirty="0" smtClean="0">
              <a:solidFill>
                <a:schemeClr val="accent5">
                  <a:lumMod val="50000"/>
                </a:schemeClr>
              </a:solidFill>
            </a:endParaRPr>
          </a:p>
          <a:p>
            <a:r>
              <a:rPr lang="en-GB" dirty="0" smtClean="0"/>
              <a:t>hospital</a:t>
            </a:r>
            <a:endParaRPr lang="en-GB" dirty="0"/>
          </a:p>
        </p:txBody>
      </p:sp>
      <p:sp>
        <p:nvSpPr>
          <p:cNvPr id="5" name="TextBox 4"/>
          <p:cNvSpPr txBox="1"/>
          <p:nvPr/>
        </p:nvSpPr>
        <p:spPr>
          <a:xfrm>
            <a:off x="3275856" y="3112234"/>
            <a:ext cx="2520280" cy="677108"/>
          </a:xfrm>
          <a:prstGeom prst="rect">
            <a:avLst/>
          </a:prstGeom>
          <a:noFill/>
        </p:spPr>
        <p:txBody>
          <a:bodyPr wrap="square" rtlCol="0">
            <a:spAutoFit/>
          </a:bodyPr>
          <a:lstStyle/>
          <a:p>
            <a:r>
              <a:rPr lang="en-GB" sz="2000" b="1" dirty="0">
                <a:solidFill>
                  <a:schemeClr val="accent5">
                    <a:lumMod val="50000"/>
                  </a:schemeClr>
                </a:solidFill>
              </a:rPr>
              <a:t>m</a:t>
            </a:r>
            <a:r>
              <a:rPr lang="en-GB" sz="2000" b="1" dirty="0" smtClean="0">
                <a:solidFill>
                  <a:schemeClr val="accent5">
                    <a:lumMod val="50000"/>
                  </a:schemeClr>
                </a:solidFill>
              </a:rPr>
              <a:t>adrasa</a:t>
            </a:r>
          </a:p>
          <a:p>
            <a:r>
              <a:rPr lang="en-GB" dirty="0" smtClean="0"/>
              <a:t>school</a:t>
            </a:r>
            <a:endParaRPr lang="en-GB" dirty="0"/>
          </a:p>
        </p:txBody>
      </p:sp>
      <p:sp>
        <p:nvSpPr>
          <p:cNvPr id="6" name="TextBox 5"/>
          <p:cNvSpPr txBox="1"/>
          <p:nvPr/>
        </p:nvSpPr>
        <p:spPr>
          <a:xfrm>
            <a:off x="6228184" y="3112234"/>
            <a:ext cx="2376264" cy="677108"/>
          </a:xfrm>
          <a:prstGeom prst="rect">
            <a:avLst/>
          </a:prstGeom>
          <a:noFill/>
        </p:spPr>
        <p:txBody>
          <a:bodyPr wrap="square" rtlCol="0">
            <a:spAutoFit/>
          </a:bodyPr>
          <a:lstStyle/>
          <a:p>
            <a:r>
              <a:rPr lang="en-GB" sz="2000" b="1" dirty="0" smtClean="0">
                <a:solidFill>
                  <a:schemeClr val="accent5">
                    <a:lumMod val="50000"/>
                  </a:schemeClr>
                </a:solidFill>
              </a:rPr>
              <a:t>maT3am</a:t>
            </a:r>
          </a:p>
          <a:p>
            <a:r>
              <a:rPr lang="en-GB" dirty="0" smtClean="0"/>
              <a:t>Restaurant </a:t>
            </a:r>
            <a:endParaRPr lang="en-GB" dirty="0"/>
          </a:p>
        </p:txBody>
      </p:sp>
      <p:sp>
        <p:nvSpPr>
          <p:cNvPr id="7" name="TextBox 6"/>
          <p:cNvSpPr txBox="1"/>
          <p:nvPr/>
        </p:nvSpPr>
        <p:spPr>
          <a:xfrm>
            <a:off x="107504" y="5877272"/>
            <a:ext cx="2952328" cy="677108"/>
          </a:xfrm>
          <a:prstGeom prst="rect">
            <a:avLst/>
          </a:prstGeom>
          <a:noFill/>
        </p:spPr>
        <p:txBody>
          <a:bodyPr wrap="square" rtlCol="0">
            <a:spAutoFit/>
          </a:bodyPr>
          <a:lstStyle/>
          <a:p>
            <a:r>
              <a:rPr lang="en-GB" sz="2000" b="1" dirty="0" smtClean="0">
                <a:solidFill>
                  <a:schemeClr val="accent5">
                    <a:lumMod val="50000"/>
                  </a:schemeClr>
                </a:solidFill>
              </a:rPr>
              <a:t>jaami3a</a:t>
            </a:r>
          </a:p>
          <a:p>
            <a:r>
              <a:rPr lang="en-GB" dirty="0" err="1" smtClean="0"/>
              <a:t>Univerity</a:t>
            </a:r>
            <a:r>
              <a:rPr lang="en-GB" dirty="0" smtClean="0"/>
              <a:t> </a:t>
            </a:r>
          </a:p>
        </p:txBody>
      </p:sp>
      <p:sp>
        <p:nvSpPr>
          <p:cNvPr id="9" name="TextBox 8"/>
          <p:cNvSpPr txBox="1"/>
          <p:nvPr/>
        </p:nvSpPr>
        <p:spPr>
          <a:xfrm>
            <a:off x="6971634" y="5877272"/>
            <a:ext cx="1733847" cy="677108"/>
          </a:xfrm>
          <a:prstGeom prst="rect">
            <a:avLst/>
          </a:prstGeom>
          <a:noFill/>
        </p:spPr>
        <p:txBody>
          <a:bodyPr wrap="square" rtlCol="0">
            <a:spAutoFit/>
          </a:bodyPr>
          <a:lstStyle/>
          <a:p>
            <a:r>
              <a:rPr lang="en-GB" sz="2000" b="1" dirty="0" err="1">
                <a:solidFill>
                  <a:schemeClr val="accent5">
                    <a:lumMod val="50000"/>
                  </a:schemeClr>
                </a:solidFill>
              </a:rPr>
              <a:t>s</a:t>
            </a:r>
            <a:r>
              <a:rPr lang="en-GB" sz="2000" b="1" dirty="0" err="1" smtClean="0">
                <a:solidFill>
                  <a:schemeClr val="accent5">
                    <a:lumMod val="50000"/>
                  </a:schemeClr>
                </a:solidFill>
              </a:rPr>
              <a:t>harika</a:t>
            </a:r>
            <a:endParaRPr lang="en-GB" sz="2000" b="1" dirty="0" smtClean="0">
              <a:solidFill>
                <a:schemeClr val="accent5">
                  <a:lumMod val="50000"/>
                </a:schemeClr>
              </a:solidFill>
            </a:endParaRPr>
          </a:p>
          <a:p>
            <a:r>
              <a:rPr lang="en-GB" dirty="0" smtClean="0"/>
              <a:t>Company </a:t>
            </a:r>
            <a:endParaRPr lang="en-GB" dirty="0"/>
          </a:p>
        </p:txBody>
      </p:sp>
      <p:pic>
        <p:nvPicPr>
          <p:cNvPr id="2057"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81534" y="4178831"/>
            <a:ext cx="160156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59832" y="5877272"/>
            <a:ext cx="2304256" cy="677108"/>
          </a:xfrm>
          <a:prstGeom prst="rect">
            <a:avLst/>
          </a:prstGeom>
          <a:noFill/>
        </p:spPr>
        <p:txBody>
          <a:bodyPr wrap="square" rtlCol="0">
            <a:spAutoFit/>
          </a:bodyPr>
          <a:lstStyle/>
          <a:p>
            <a:r>
              <a:rPr lang="en-GB" sz="2000" b="1" dirty="0">
                <a:solidFill>
                  <a:schemeClr val="accent5">
                    <a:lumMod val="50000"/>
                  </a:schemeClr>
                </a:solidFill>
              </a:rPr>
              <a:t>b</a:t>
            </a:r>
            <a:r>
              <a:rPr lang="en-GB" sz="2000" b="1" dirty="0" smtClean="0">
                <a:solidFill>
                  <a:schemeClr val="accent5">
                    <a:lumMod val="50000"/>
                  </a:schemeClr>
                </a:solidFill>
              </a:rPr>
              <a:t>ank</a:t>
            </a:r>
          </a:p>
          <a:p>
            <a:r>
              <a:rPr lang="en-GB" dirty="0" smtClean="0"/>
              <a:t>Bank</a:t>
            </a:r>
            <a:endParaRPr lang="en-GB" dirty="0"/>
          </a:p>
        </p:txBody>
      </p:sp>
      <p:sp>
        <p:nvSpPr>
          <p:cNvPr id="3" name="Footer Placeholder 2"/>
          <p:cNvSpPr>
            <a:spLocks noGrp="1"/>
          </p:cNvSpPr>
          <p:nvPr>
            <p:ph type="ftr" sz="quarter" idx="11"/>
          </p:nvPr>
        </p:nvSpPr>
        <p:spPr>
          <a:xfrm>
            <a:off x="1291349" y="6371817"/>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001654" y="2967877"/>
            <a:ext cx="609600" cy="609600"/>
          </a:xfrm>
          <a:prstGeom prst="rect">
            <a:avLst/>
          </a:prstGeom>
        </p:spPr>
      </p:pic>
      <p:pic>
        <p:nvPicPr>
          <p:cNvPr id="12"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753328" y="3041243"/>
            <a:ext cx="609600" cy="609600"/>
          </a:xfrm>
          <a:prstGeom prst="rect">
            <a:avLst/>
          </a:prstGeom>
        </p:spPr>
      </p:pic>
      <p:pic>
        <p:nvPicPr>
          <p:cNvPr id="13"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7668344" y="3041243"/>
            <a:ext cx="609600" cy="609600"/>
          </a:xfrm>
          <a:prstGeom prst="rect">
            <a:avLst/>
          </a:prstGeom>
        </p:spPr>
      </p:pic>
      <p:pic>
        <p:nvPicPr>
          <p:cNvPr id="14"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488629" y="5877272"/>
            <a:ext cx="609600" cy="609600"/>
          </a:xfrm>
          <a:prstGeom prst="rect">
            <a:avLst/>
          </a:prstGeom>
        </p:spPr>
      </p:pic>
      <p:pic>
        <p:nvPicPr>
          <p:cNvPr id="15"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4009523" y="5877272"/>
            <a:ext cx="609600" cy="609600"/>
          </a:xfrm>
          <a:prstGeom prst="rect">
            <a:avLst/>
          </a:prstGeom>
        </p:spPr>
      </p:pic>
      <p:pic>
        <p:nvPicPr>
          <p:cNvPr id="16"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8277944" y="5870515"/>
            <a:ext cx="609600" cy="609600"/>
          </a:xfrm>
          <a:prstGeom prst="rect">
            <a:avLst/>
          </a:prstGeom>
        </p:spPr>
      </p:pic>
    </p:spTree>
    <p:extLst>
      <p:ext uri="{BB962C8B-B14F-4D97-AF65-F5344CB8AC3E}">
        <p14:creationId xmlns:p14="http://schemas.microsoft.com/office/powerpoint/2010/main" val="124367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3"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439"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18"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475" fill="hold"/>
                                        <p:tgtEl>
                                          <p:spTgt spid="14"/>
                                        </p:tgtEl>
                                      </p:cBhvr>
                                    </p:cmd>
                                  </p:childTnLst>
                                </p:cTn>
                              </p:par>
                            </p:childTnLst>
                          </p:cTn>
                        </p:par>
                      </p:childTnLst>
                    </p:cTn>
                  </p:par>
                </p:childTnLst>
              </p:cTn>
              <p:nextCondLst>
                <p:cond evt="onClick" delay="0">
                  <p:tgtEl>
                    <p:spTgt spid="14"/>
                  </p:tgtEl>
                </p:cond>
              </p:nextCondLst>
            </p:seq>
            <p:audio>
              <p:cMediaNode vol="80000">
                <p:cTn id="25" fill="hold" display="0">
                  <p:stCondLst>
                    <p:cond delay="indefinite"/>
                  </p:stCondLst>
                  <p:endCondLst>
                    <p:cond evt="onStopAudio" delay="0">
                      <p:tgtEl>
                        <p:sldTgt/>
                      </p:tgtEl>
                    </p:cond>
                  </p:endCondLst>
                </p:cTn>
                <p:tgtEl>
                  <p:spTgt spid="14"/>
                </p:tgtEl>
              </p:cMediaNode>
            </p:audio>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495" fill="hold"/>
                                        <p:tgtEl>
                                          <p:spTgt spid="15"/>
                                        </p:tgtEl>
                                      </p:cBhvr>
                                    </p:cmd>
                                  </p:childTnLst>
                                </p:cTn>
                              </p:par>
                            </p:childTnLst>
                          </p:cTn>
                        </p:par>
                      </p:childTnLst>
                    </p:cTn>
                  </p:par>
                </p:childTnLst>
              </p:cTn>
              <p:nextCondLst>
                <p:cond evt="onClick" delay="0">
                  <p:tgtEl>
                    <p:spTgt spid="15"/>
                  </p:tgtEl>
                </p:cond>
              </p:nextCondLst>
            </p:seq>
            <p:audio>
              <p:cMediaNode vol="80000">
                <p:cTn id="31" fill="hold" display="0">
                  <p:stCondLst>
                    <p:cond delay="indefinite"/>
                  </p:stCondLst>
                  <p:endCondLst>
                    <p:cond evt="onStopAudio" delay="0">
                      <p:tgtEl>
                        <p:sldTgt/>
                      </p:tgtEl>
                    </p:cond>
                  </p:endCondLst>
                </p:cTn>
                <p:tgtEl>
                  <p:spTgt spid="15"/>
                </p:tgtEl>
              </p:cMediaNode>
            </p:audio>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652" fill="hold"/>
                                        <p:tgtEl>
                                          <p:spTgt spid="16"/>
                                        </p:tgtEl>
                                      </p:cBhvr>
                                    </p:cmd>
                                  </p:childTnLst>
                                </p:cTn>
                              </p:par>
                            </p:childTnLst>
                          </p:cTn>
                        </p:par>
                      </p:childTnLst>
                    </p:cTn>
                  </p:par>
                </p:childTnLst>
              </p:cTn>
              <p:nextCondLst>
                <p:cond evt="onClick" delay="0">
                  <p:tgtEl>
                    <p:spTgt spid="16"/>
                  </p:tgtEl>
                </p:cond>
              </p:nextCondLst>
            </p:seq>
            <p:audio>
              <p:cMediaNode vol="80000">
                <p:cTn id="3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00134"/>
            <a:ext cx="7125113" cy="924475"/>
          </a:xfrm>
        </p:spPr>
        <p:txBody>
          <a:bodyPr/>
          <a:lstStyle/>
          <a:p>
            <a:r>
              <a:rPr lang="en-GB" sz="4000" b="1" dirty="0" smtClean="0">
                <a:solidFill>
                  <a:schemeClr val="accent6">
                    <a:lumMod val="75000"/>
                  </a:schemeClr>
                </a:solidFill>
                <a:latin typeface="Comic Sans MS" pitchFamily="66" charset="0"/>
              </a:rPr>
              <a:t>Grammar: Definite articles </a:t>
            </a:r>
            <a:endParaRPr lang="en-GB" sz="4000" b="1" dirty="0">
              <a:solidFill>
                <a:schemeClr val="accent6">
                  <a:lumMod val="75000"/>
                </a:schemeClr>
              </a:solidFill>
              <a:latin typeface="Comic Sans MS" pitchFamily="66" charset="0"/>
            </a:endParaRPr>
          </a:p>
        </p:txBody>
      </p:sp>
      <p:sp>
        <p:nvSpPr>
          <p:cNvPr id="4" name="TextBox 3"/>
          <p:cNvSpPr txBox="1"/>
          <p:nvPr/>
        </p:nvSpPr>
        <p:spPr>
          <a:xfrm>
            <a:off x="395536" y="1988840"/>
            <a:ext cx="8568952" cy="1538883"/>
          </a:xfrm>
          <a:prstGeom prst="rect">
            <a:avLst/>
          </a:prstGeom>
          <a:noFill/>
        </p:spPr>
        <p:txBody>
          <a:bodyPr wrap="square" rtlCol="0">
            <a:spAutoFit/>
          </a:bodyPr>
          <a:lstStyle/>
          <a:p>
            <a:r>
              <a:rPr lang="en-GB" sz="2800" dirty="0" smtClean="0">
                <a:latin typeface="Comic Sans MS" pitchFamily="66" charset="0"/>
              </a:rPr>
              <a:t>With moon  letter</a:t>
            </a:r>
            <a:r>
              <a:rPr lang="en-GB" dirty="0" smtClean="0">
                <a:latin typeface="Comic Sans MS" pitchFamily="66" charset="0"/>
              </a:rPr>
              <a:t>:  </a:t>
            </a:r>
            <a:r>
              <a:rPr lang="en-GB" sz="2800" dirty="0" smtClean="0">
                <a:solidFill>
                  <a:srgbClr val="0070C0"/>
                </a:solidFill>
                <a:latin typeface="Comic Sans MS" pitchFamily="66" charset="0"/>
              </a:rPr>
              <a:t>the</a:t>
            </a:r>
            <a:r>
              <a:rPr lang="en-GB" sz="2800" b="1" dirty="0" smtClean="0">
                <a:latin typeface="Comic Sans MS" pitchFamily="66" charset="0"/>
              </a:rPr>
              <a:t>=</a:t>
            </a:r>
            <a:r>
              <a:rPr lang="en-GB" sz="2800" dirty="0" smtClean="0">
                <a:latin typeface="Comic Sans MS" pitchFamily="66" charset="0"/>
              </a:rPr>
              <a:t>  </a:t>
            </a:r>
            <a:r>
              <a:rPr lang="en-GB" sz="2800" dirty="0" smtClean="0">
                <a:solidFill>
                  <a:srgbClr val="0070C0"/>
                </a:solidFill>
                <a:latin typeface="Comic Sans MS" pitchFamily="66" charset="0"/>
              </a:rPr>
              <a:t>al</a:t>
            </a:r>
            <a:r>
              <a:rPr lang="en-GB" sz="2800" dirty="0" smtClean="0">
                <a:latin typeface="Comic Sans MS" pitchFamily="66" charset="0"/>
              </a:rPr>
              <a:t> </a:t>
            </a:r>
            <a:r>
              <a:rPr lang="en-GB" sz="2800" b="1" dirty="0" smtClean="0">
                <a:latin typeface="Comic Sans MS" pitchFamily="66" charset="0"/>
              </a:rPr>
              <a:t>= </a:t>
            </a:r>
            <a:r>
              <a:rPr lang="ar-MA" sz="3600" b="1" dirty="0" smtClean="0">
                <a:solidFill>
                  <a:srgbClr val="0070C0"/>
                </a:solidFill>
                <a:latin typeface="Comic Sans MS" pitchFamily="66" charset="0"/>
              </a:rPr>
              <a:t>الْ</a:t>
            </a:r>
            <a:endParaRPr lang="en-GB" sz="3600" b="1" dirty="0" smtClean="0">
              <a:solidFill>
                <a:srgbClr val="0070C0"/>
              </a:solidFill>
              <a:latin typeface="Comic Sans MS" pitchFamily="66" charset="0"/>
            </a:endParaRPr>
          </a:p>
          <a:p>
            <a:endParaRPr lang="en-GB" dirty="0"/>
          </a:p>
          <a:p>
            <a:r>
              <a:rPr lang="en-GB" sz="3200" dirty="0" smtClean="0">
                <a:solidFill>
                  <a:srgbClr val="0070C0"/>
                </a:solidFill>
                <a:latin typeface="Comic Sans MS" pitchFamily="66" charset="0"/>
              </a:rPr>
              <a:t>The</a:t>
            </a:r>
            <a:r>
              <a:rPr lang="en-GB" sz="3200" dirty="0" smtClean="0">
                <a:latin typeface="Comic Sans MS" pitchFamily="66" charset="0"/>
              </a:rPr>
              <a:t> teacher </a:t>
            </a:r>
            <a:r>
              <a:rPr lang="en-GB" sz="2800" b="1" dirty="0" smtClean="0">
                <a:latin typeface="Comic Sans MS" pitchFamily="66" charset="0"/>
              </a:rPr>
              <a:t>=</a:t>
            </a:r>
            <a:r>
              <a:rPr lang="en-GB" dirty="0" smtClean="0">
                <a:latin typeface="Comic Sans MS" pitchFamily="66" charset="0"/>
              </a:rPr>
              <a:t> </a:t>
            </a:r>
            <a:r>
              <a:rPr lang="en-GB" sz="3200" dirty="0" err="1" smtClean="0">
                <a:solidFill>
                  <a:srgbClr val="0070C0"/>
                </a:solidFill>
                <a:latin typeface="Comic Sans MS" pitchFamily="66" charset="0"/>
              </a:rPr>
              <a:t>al</a:t>
            </a:r>
            <a:r>
              <a:rPr lang="en-GB" sz="3200" dirty="0" err="1" smtClean="0">
                <a:solidFill>
                  <a:schemeClr val="accent5">
                    <a:lumMod val="50000"/>
                  </a:schemeClr>
                </a:solidFill>
                <a:latin typeface="Comic Sans MS" pitchFamily="66" charset="0"/>
              </a:rPr>
              <a:t>mudarris</a:t>
            </a:r>
            <a:r>
              <a:rPr lang="en-GB" dirty="0" smtClean="0">
                <a:solidFill>
                  <a:schemeClr val="accent5">
                    <a:lumMod val="50000"/>
                  </a:schemeClr>
                </a:solidFill>
                <a:latin typeface="Comic Sans MS" pitchFamily="66" charset="0"/>
              </a:rPr>
              <a:t> </a:t>
            </a:r>
            <a:r>
              <a:rPr lang="en-GB" sz="2800" b="1" dirty="0" smtClean="0">
                <a:latin typeface="Comic Sans MS" pitchFamily="66" charset="0"/>
              </a:rPr>
              <a:t>=</a:t>
            </a:r>
            <a:r>
              <a:rPr lang="en-GB" dirty="0" smtClean="0"/>
              <a:t> </a:t>
            </a:r>
            <a:r>
              <a:rPr lang="ar-MA" sz="4000" b="1" dirty="0" smtClean="0">
                <a:solidFill>
                  <a:srgbClr val="0070C0"/>
                </a:solidFill>
              </a:rPr>
              <a:t>الْ</a:t>
            </a:r>
            <a:r>
              <a:rPr lang="ar-MA" sz="4000" b="1" dirty="0" smtClean="0">
                <a:solidFill>
                  <a:schemeClr val="accent5">
                    <a:lumMod val="50000"/>
                  </a:schemeClr>
                </a:solidFill>
              </a:rPr>
              <a:t>مُدَرِّس</a:t>
            </a:r>
            <a:endParaRPr lang="en-GB" sz="4000" b="1" dirty="0">
              <a:solidFill>
                <a:schemeClr val="accent5">
                  <a:lumMod val="50000"/>
                </a:schemeClr>
              </a:solidFill>
            </a:endParaRPr>
          </a:p>
        </p:txBody>
      </p:sp>
      <p:sp>
        <p:nvSpPr>
          <p:cNvPr id="5" name="TextBox 4"/>
          <p:cNvSpPr txBox="1"/>
          <p:nvPr/>
        </p:nvSpPr>
        <p:spPr>
          <a:xfrm>
            <a:off x="395536" y="4365104"/>
            <a:ext cx="8568952" cy="1815882"/>
          </a:xfrm>
          <a:prstGeom prst="rect">
            <a:avLst/>
          </a:prstGeom>
          <a:noFill/>
        </p:spPr>
        <p:txBody>
          <a:bodyPr wrap="square" rtlCol="0">
            <a:spAutoFit/>
          </a:bodyPr>
          <a:lstStyle/>
          <a:p>
            <a:r>
              <a:rPr lang="en-GB" sz="2800" dirty="0" smtClean="0">
                <a:latin typeface="Comic Sans MS" pitchFamily="66" charset="0"/>
              </a:rPr>
              <a:t>With sun letter: the = a = </a:t>
            </a:r>
            <a:r>
              <a:rPr lang="ar-MA" sz="3600" b="1" dirty="0" smtClean="0">
                <a:solidFill>
                  <a:srgbClr val="0070C0"/>
                </a:solidFill>
              </a:rPr>
              <a:t>ال</a:t>
            </a:r>
            <a:r>
              <a:rPr lang="en-GB" sz="3600" dirty="0" smtClean="0"/>
              <a:t> </a:t>
            </a:r>
          </a:p>
          <a:p>
            <a:endParaRPr lang="en-GB" sz="3600" dirty="0"/>
          </a:p>
          <a:p>
            <a:r>
              <a:rPr lang="en-GB" sz="3200" dirty="0" smtClean="0">
                <a:solidFill>
                  <a:srgbClr val="0070C0"/>
                </a:solidFill>
                <a:latin typeface="Comic Sans MS" pitchFamily="66" charset="0"/>
              </a:rPr>
              <a:t>The</a:t>
            </a:r>
            <a:r>
              <a:rPr lang="en-GB" sz="3200" dirty="0" smtClean="0">
                <a:latin typeface="Comic Sans MS" pitchFamily="66" charset="0"/>
              </a:rPr>
              <a:t> doctor = </a:t>
            </a:r>
            <a:r>
              <a:rPr lang="en-GB" sz="3200" dirty="0" err="1" smtClean="0">
                <a:solidFill>
                  <a:srgbClr val="0070C0"/>
                </a:solidFill>
                <a:latin typeface="Comic Sans MS" pitchFamily="66" charset="0"/>
              </a:rPr>
              <a:t>a</a:t>
            </a:r>
            <a:r>
              <a:rPr lang="en-GB" sz="3200" dirty="0" err="1" smtClean="0">
                <a:solidFill>
                  <a:schemeClr val="accent5">
                    <a:lumMod val="50000"/>
                  </a:schemeClr>
                </a:solidFill>
                <a:latin typeface="Comic Sans MS" pitchFamily="66" charset="0"/>
              </a:rPr>
              <a:t>TTabiib</a:t>
            </a:r>
            <a:r>
              <a:rPr lang="en-GB" sz="3200" dirty="0" smtClean="0">
                <a:latin typeface="Comic Sans MS" pitchFamily="66" charset="0"/>
              </a:rPr>
              <a:t> </a:t>
            </a:r>
            <a:r>
              <a:rPr lang="en-GB" sz="2800" b="1" dirty="0" smtClean="0">
                <a:latin typeface="Comic Sans MS" pitchFamily="66" charset="0"/>
              </a:rPr>
              <a:t>=</a:t>
            </a:r>
            <a:r>
              <a:rPr lang="en-GB" sz="3200" dirty="0" smtClean="0"/>
              <a:t> </a:t>
            </a:r>
            <a:r>
              <a:rPr lang="ar-MA" sz="4000" b="1" dirty="0" smtClean="0">
                <a:solidFill>
                  <a:srgbClr val="0070C0"/>
                </a:solidFill>
              </a:rPr>
              <a:t>ال</a:t>
            </a:r>
            <a:r>
              <a:rPr lang="ar-MA" sz="4000" b="1" dirty="0" smtClean="0">
                <a:solidFill>
                  <a:schemeClr val="accent5">
                    <a:lumMod val="50000"/>
                  </a:schemeClr>
                </a:solidFill>
              </a:rPr>
              <a:t>طَّبِيب</a:t>
            </a:r>
            <a:endParaRPr lang="en-GB" sz="4000" b="1" dirty="0">
              <a:solidFill>
                <a:schemeClr val="accent5">
                  <a:lumMod val="5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965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539552" y="6309320"/>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2036797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9620707"/>
              </p:ext>
            </p:extLst>
          </p:nvPr>
        </p:nvGraphicFramePr>
        <p:xfrm>
          <a:off x="2267744" y="260648"/>
          <a:ext cx="4608512" cy="6538220"/>
        </p:xfrm>
        <a:graphic>
          <a:graphicData uri="http://schemas.openxmlformats.org/drawingml/2006/table">
            <a:tbl>
              <a:tblPr firstRow="1" firstCol="1" bandRow="1" bandCol="1">
                <a:tableStyleId>{16D9F66E-5EB9-4882-86FB-DCBF35E3C3E4}</a:tableStyleId>
              </a:tblPr>
              <a:tblGrid>
                <a:gridCol w="4608512"/>
              </a:tblGrid>
              <a:tr h="1070108">
                <a:tc>
                  <a:txBody>
                    <a:bodyPr/>
                    <a:lstStyle/>
                    <a:p>
                      <a:pPr algn="ctr">
                        <a:lnSpc>
                          <a:spcPct val="115000"/>
                        </a:lnSpc>
                        <a:spcAft>
                          <a:spcPts val="0"/>
                        </a:spcAft>
                      </a:pPr>
                      <a:r>
                        <a:rPr lang="en-GB" sz="3200" dirty="0" smtClean="0">
                          <a:effectLst/>
                        </a:rPr>
                        <a:t> </a:t>
                      </a:r>
                      <a:r>
                        <a:rPr lang="en-GB" sz="3200" dirty="0">
                          <a:effectLst/>
                        </a:rPr>
                        <a:t>Sun Letters</a:t>
                      </a:r>
                      <a:endParaRPr lang="en-GB" sz="32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MA" sz="2400" dirty="0">
                          <a:solidFill>
                            <a:schemeClr val="accent5">
                              <a:lumMod val="50000"/>
                            </a:schemeClr>
                          </a:solidFill>
                          <a:effectLst/>
                        </a:rPr>
                        <a:t>ت</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ث</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د</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smtClean="0">
                          <a:solidFill>
                            <a:schemeClr val="accent5">
                              <a:lumMod val="50000"/>
                            </a:schemeClr>
                          </a:solidFill>
                          <a:effectLst/>
                        </a:rPr>
                        <a:t>ذ</a:t>
                      </a:r>
                      <a:endParaRPr lang="ar-MA" sz="2400" smtClean="0">
                        <a:solidFill>
                          <a:schemeClr val="accent5">
                            <a:lumMod val="50000"/>
                          </a:schemeClr>
                        </a:solidFill>
                        <a:effectLst/>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ر</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ز</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س</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ش</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ص</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ض</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ط</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ظ</a:t>
                      </a:r>
                      <a:endParaRPr lang="en-GB" sz="2400" dirty="0">
                        <a:solidFill>
                          <a:schemeClr val="accent5">
                            <a:lumMod val="50000"/>
                          </a:schemeClr>
                        </a:solidFill>
                        <a:effectLst/>
                        <a:latin typeface="Calibri"/>
                        <a:ea typeface="Calibri"/>
                        <a:cs typeface="Arial"/>
                      </a:endParaRPr>
                    </a:p>
                  </a:txBody>
                  <a:tcPr marL="56640" marR="56640" marT="0" marB="0"/>
                </a:tc>
              </a:tr>
              <a:tr h="346045">
                <a:tc>
                  <a:txBody>
                    <a:bodyPr/>
                    <a:lstStyle/>
                    <a:p>
                      <a:pPr algn="ctr">
                        <a:lnSpc>
                          <a:spcPct val="115000"/>
                        </a:lnSpc>
                        <a:spcAft>
                          <a:spcPts val="0"/>
                        </a:spcAft>
                      </a:pPr>
                      <a:r>
                        <a:rPr lang="ar-SA" sz="2400" dirty="0">
                          <a:solidFill>
                            <a:schemeClr val="accent5">
                              <a:lumMod val="50000"/>
                            </a:schemeClr>
                          </a:solidFill>
                          <a:effectLst/>
                        </a:rPr>
                        <a:t>ن</a:t>
                      </a:r>
                      <a:endParaRPr lang="en-GB" sz="2400" dirty="0">
                        <a:solidFill>
                          <a:schemeClr val="accent5">
                            <a:lumMod val="50000"/>
                          </a:schemeClr>
                        </a:solidFill>
                        <a:effectLst/>
                        <a:latin typeface="Calibri"/>
                        <a:ea typeface="Calibri"/>
                        <a:cs typeface="Arial"/>
                      </a:endParaRPr>
                    </a:p>
                  </a:txBody>
                  <a:tcPr marL="56640" marR="56640" marT="0" marB="0"/>
                </a:tc>
              </a:tr>
            </a:tbl>
          </a:graphicData>
        </a:graphic>
      </p:graphicFrame>
      <p:sp>
        <p:nvSpPr>
          <p:cNvPr id="2" name="Footer Placeholder 1"/>
          <p:cNvSpPr>
            <a:spLocks noGrp="1"/>
          </p:cNvSpPr>
          <p:nvPr>
            <p:ph type="ftr" sz="quarter" idx="11"/>
          </p:nvPr>
        </p:nvSpPr>
        <p:spPr>
          <a:xfrm>
            <a:off x="107504" y="6309320"/>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2791717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597" y="2276872"/>
            <a:ext cx="8496944" cy="2154436"/>
          </a:xfrm>
          <a:prstGeom prst="rect">
            <a:avLst/>
          </a:prstGeom>
          <a:noFill/>
        </p:spPr>
        <p:txBody>
          <a:bodyPr wrap="square" rtlCol="0">
            <a:spAutoFit/>
          </a:bodyPr>
          <a:lstStyle/>
          <a:p>
            <a:r>
              <a:rPr lang="en-GB" sz="3200" b="1" dirty="0" smtClean="0">
                <a:solidFill>
                  <a:schemeClr val="accent6">
                    <a:lumMod val="75000"/>
                  </a:schemeClr>
                </a:solidFill>
              </a:rPr>
              <a:t>Task</a:t>
            </a:r>
            <a:r>
              <a:rPr lang="en-GB" b="1" dirty="0" smtClean="0">
                <a:solidFill>
                  <a:schemeClr val="accent6">
                    <a:lumMod val="75000"/>
                  </a:schemeClr>
                </a:solidFill>
              </a:rPr>
              <a:t> </a:t>
            </a:r>
          </a:p>
          <a:p>
            <a:endParaRPr lang="en-GB" dirty="0"/>
          </a:p>
          <a:p>
            <a:r>
              <a:rPr lang="en-GB" sz="2800" dirty="0" smtClean="0">
                <a:latin typeface="Comic Sans MS" pitchFamily="66" charset="0"/>
              </a:rPr>
              <a:t>With the help of the list of the sun letters, attach the appropriate definite article (</a:t>
            </a:r>
            <a:r>
              <a:rPr lang="en-GB" sz="2800" b="1" dirty="0" smtClean="0">
                <a:solidFill>
                  <a:schemeClr val="accent5">
                    <a:lumMod val="50000"/>
                  </a:schemeClr>
                </a:solidFill>
                <a:latin typeface="Comic Sans MS" pitchFamily="66" charset="0"/>
              </a:rPr>
              <a:t>al</a:t>
            </a:r>
            <a:r>
              <a:rPr lang="en-GB" sz="2800" dirty="0" smtClean="0">
                <a:latin typeface="Comic Sans MS" pitchFamily="66" charset="0"/>
              </a:rPr>
              <a:t> or </a:t>
            </a:r>
            <a:r>
              <a:rPr lang="en-GB" sz="2800" b="1" dirty="0" smtClean="0">
                <a:solidFill>
                  <a:schemeClr val="accent5">
                    <a:lumMod val="50000"/>
                  </a:schemeClr>
                </a:solidFill>
                <a:latin typeface="Comic Sans MS" pitchFamily="66" charset="0"/>
              </a:rPr>
              <a:t>a</a:t>
            </a:r>
            <a:r>
              <a:rPr lang="en-GB" sz="2800" dirty="0" smtClean="0">
                <a:latin typeface="Comic Sans MS" pitchFamily="66" charset="0"/>
              </a:rPr>
              <a:t>) to the words on slides 3 and 4.    </a:t>
            </a:r>
            <a:endParaRPr lang="en-GB" sz="2800" dirty="0">
              <a:latin typeface="Comic Sans MS" pitchFamily="66" charset="0"/>
            </a:endParaRPr>
          </a:p>
        </p:txBody>
      </p:sp>
      <p:sp>
        <p:nvSpPr>
          <p:cNvPr id="2" name="Footer Placeholder 1"/>
          <p:cNvSpPr>
            <a:spLocks noGrp="1"/>
          </p:cNvSpPr>
          <p:nvPr>
            <p:ph type="ftr" sz="quarter" idx="11"/>
          </p:nvPr>
        </p:nvSpPr>
        <p:spPr>
          <a:xfrm>
            <a:off x="505597" y="6093296"/>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spTree>
    <p:extLst>
      <p:ext uri="{BB962C8B-B14F-4D97-AF65-F5344CB8AC3E}">
        <p14:creationId xmlns:p14="http://schemas.microsoft.com/office/powerpoint/2010/main" val="179561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30" y="116632"/>
            <a:ext cx="8712967" cy="3096343"/>
          </a:xfrm>
        </p:spPr>
        <p:txBody>
          <a:bodyPr/>
          <a:lstStyle/>
          <a:p>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 </a:t>
            </a:r>
            <a:r>
              <a:rPr lang="en-GB" b="1" dirty="0" err="1" smtClean="0">
                <a:solidFill>
                  <a:schemeClr val="accent5">
                    <a:lumMod val="50000"/>
                  </a:schemeClr>
                </a:solidFill>
              </a:rPr>
              <a:t>ayna</a:t>
            </a:r>
            <a:r>
              <a:rPr lang="en-GB" b="1" dirty="0" smtClean="0">
                <a:solidFill>
                  <a:schemeClr val="accent5">
                    <a:lumMod val="50000"/>
                  </a:schemeClr>
                </a:solidFill>
              </a:rPr>
              <a:t> </a:t>
            </a:r>
            <a:r>
              <a:rPr lang="en-GB" b="1" dirty="0" smtClean="0">
                <a:solidFill>
                  <a:srgbClr val="0070C0"/>
                </a:solidFill>
              </a:rPr>
              <a:t>ya</a:t>
            </a:r>
            <a:r>
              <a:rPr lang="en-GB" b="1" dirty="0" smtClean="0">
                <a:solidFill>
                  <a:schemeClr val="accent5">
                    <a:lumMod val="50000"/>
                  </a:schemeClr>
                </a:solidFill>
              </a:rPr>
              <a:t>3malu </a:t>
            </a:r>
            <a:r>
              <a:rPr lang="en-GB" b="1" dirty="0" err="1" smtClean="0">
                <a:solidFill>
                  <a:srgbClr val="0070C0"/>
                </a:solidFill>
              </a:rPr>
              <a:t>a</a:t>
            </a:r>
            <a:r>
              <a:rPr lang="en-GB" b="1" dirty="0" err="1" smtClean="0">
                <a:solidFill>
                  <a:schemeClr val="accent5">
                    <a:lumMod val="50000"/>
                  </a:schemeClr>
                </a:solidFill>
              </a:rPr>
              <a:t>TTabiib</a:t>
            </a:r>
            <a:r>
              <a:rPr lang="en-GB" b="1" dirty="0" smtClean="0">
                <a:solidFill>
                  <a:schemeClr val="accent5">
                    <a:lumMod val="50000"/>
                  </a:schemeClr>
                </a:solidFill>
              </a:rPr>
              <a:t>?</a:t>
            </a:r>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Where work</a:t>
            </a:r>
            <a:r>
              <a:rPr lang="en-GB" dirty="0" smtClean="0">
                <a:solidFill>
                  <a:srgbClr val="0070C0"/>
                </a:solidFill>
              </a:rPr>
              <a:t>s</a:t>
            </a:r>
            <a:r>
              <a:rPr lang="en-GB" dirty="0" smtClean="0">
                <a:solidFill>
                  <a:schemeClr val="accent5">
                    <a:lumMod val="50000"/>
                  </a:schemeClr>
                </a:solidFill>
              </a:rPr>
              <a:t>   </a:t>
            </a:r>
            <a:r>
              <a:rPr lang="en-GB" dirty="0" smtClean="0">
                <a:solidFill>
                  <a:srgbClr val="0070C0"/>
                </a:solidFill>
              </a:rPr>
              <a:t>the</a:t>
            </a:r>
            <a:r>
              <a:rPr lang="en-GB" dirty="0" smtClean="0">
                <a:solidFill>
                  <a:schemeClr val="accent5">
                    <a:lumMod val="50000"/>
                  </a:schemeClr>
                </a:solidFill>
              </a:rPr>
              <a:t> doctor (male)</a:t>
            </a:r>
            <a:br>
              <a:rPr lang="en-GB" dirty="0" smtClean="0">
                <a:solidFill>
                  <a:schemeClr val="accent5">
                    <a:lumMod val="50000"/>
                  </a:schemeClr>
                </a:solidFill>
              </a:rPr>
            </a:br>
            <a:r>
              <a:rPr lang="en-GB" dirty="0" smtClean="0">
                <a:solidFill>
                  <a:schemeClr val="accent5">
                    <a:lumMod val="50000"/>
                  </a:schemeClr>
                </a:solidFill>
              </a:rPr>
              <a:t> </a:t>
            </a:r>
            <a:br>
              <a:rPr lang="en-GB" dirty="0" smtClean="0">
                <a:solidFill>
                  <a:schemeClr val="accent5">
                    <a:lumMod val="50000"/>
                  </a:schemeClr>
                </a:solidFill>
              </a:rPr>
            </a:br>
            <a:r>
              <a:rPr lang="en-GB" dirty="0" smtClean="0">
                <a:solidFill>
                  <a:schemeClr val="tx1">
                    <a:lumMod val="95000"/>
                    <a:lumOff val="5000"/>
                  </a:schemeClr>
                </a:solidFill>
              </a:rPr>
              <a:t>Where does the doctor work?</a:t>
            </a:r>
            <a:r>
              <a:rPr lang="en-GB" dirty="0">
                <a:solidFill>
                  <a:schemeClr val="accent5">
                    <a:lumMod val="50000"/>
                  </a:schemeClr>
                </a:solidFill>
              </a:rPr>
              <a:t/>
            </a:r>
            <a:br>
              <a:rPr lang="en-GB" dirty="0">
                <a:solidFill>
                  <a:schemeClr val="accent5">
                    <a:lumMod val="50000"/>
                  </a:schemeClr>
                </a:solidFill>
              </a:rPr>
            </a:br>
            <a:endParaRPr lang="en-GB" dirty="0">
              <a:solidFill>
                <a:schemeClr val="accent5">
                  <a:lumMod val="50000"/>
                </a:schemeClr>
              </a:solidFill>
            </a:endParaRPr>
          </a:p>
        </p:txBody>
      </p:sp>
      <p:sp>
        <p:nvSpPr>
          <p:cNvPr id="4" name="TextBox 3"/>
          <p:cNvSpPr txBox="1"/>
          <p:nvPr/>
        </p:nvSpPr>
        <p:spPr>
          <a:xfrm>
            <a:off x="257933" y="4005064"/>
            <a:ext cx="8778561" cy="2062103"/>
          </a:xfrm>
          <a:prstGeom prst="rect">
            <a:avLst/>
          </a:prstGeom>
          <a:noFill/>
        </p:spPr>
        <p:txBody>
          <a:bodyPr wrap="square" rtlCol="0">
            <a:spAutoFit/>
          </a:bodyPr>
          <a:lstStyle/>
          <a:p>
            <a:r>
              <a:rPr lang="en-GB" sz="3200" b="1" dirty="0" smtClean="0">
                <a:solidFill>
                  <a:srgbClr val="0070C0"/>
                </a:solidFill>
              </a:rPr>
              <a:t>- </a:t>
            </a:r>
            <a:r>
              <a:rPr lang="en-GB" sz="3200" b="1" dirty="0" err="1" smtClean="0">
                <a:solidFill>
                  <a:srgbClr val="0070C0"/>
                </a:solidFill>
              </a:rPr>
              <a:t>a</a:t>
            </a:r>
            <a:r>
              <a:rPr lang="en-GB" sz="3200" b="1" dirty="0" err="1" smtClean="0">
                <a:solidFill>
                  <a:schemeClr val="accent5">
                    <a:lumMod val="50000"/>
                  </a:schemeClr>
                </a:solidFill>
              </a:rPr>
              <a:t>ttabiib</a:t>
            </a:r>
            <a:r>
              <a:rPr lang="en-GB" sz="3200" b="1" dirty="0" smtClean="0">
                <a:solidFill>
                  <a:schemeClr val="accent5">
                    <a:lumMod val="50000"/>
                  </a:schemeClr>
                </a:solidFill>
              </a:rPr>
              <a:t>   </a:t>
            </a:r>
            <a:r>
              <a:rPr lang="en-GB" sz="3200" b="1" dirty="0" smtClean="0">
                <a:solidFill>
                  <a:srgbClr val="0070C0"/>
                </a:solidFill>
              </a:rPr>
              <a:t>ya</a:t>
            </a:r>
            <a:r>
              <a:rPr lang="en-GB" sz="3200" b="1" dirty="0" smtClean="0">
                <a:solidFill>
                  <a:schemeClr val="accent5">
                    <a:lumMod val="50000"/>
                  </a:schemeClr>
                </a:solidFill>
              </a:rPr>
              <a:t>3malu </a:t>
            </a:r>
            <a:r>
              <a:rPr lang="en-GB" sz="3200" b="1" dirty="0" err="1" smtClean="0">
                <a:solidFill>
                  <a:schemeClr val="accent5">
                    <a:lumMod val="50000"/>
                  </a:schemeClr>
                </a:solidFill>
              </a:rPr>
              <a:t>fii</a:t>
            </a:r>
            <a:r>
              <a:rPr lang="en-GB" sz="3200" b="1" dirty="0" smtClean="0">
                <a:solidFill>
                  <a:schemeClr val="accent5">
                    <a:lumMod val="50000"/>
                  </a:schemeClr>
                </a:solidFill>
              </a:rPr>
              <a:t> </a:t>
            </a:r>
            <a:r>
              <a:rPr lang="en-GB" sz="3200" b="1" dirty="0" err="1" smtClean="0">
                <a:solidFill>
                  <a:srgbClr val="0070C0"/>
                </a:solidFill>
              </a:rPr>
              <a:t>al</a:t>
            </a:r>
            <a:r>
              <a:rPr lang="en-GB" sz="3200" b="1" dirty="0" err="1" smtClean="0">
                <a:solidFill>
                  <a:schemeClr val="accent5">
                    <a:lumMod val="50000"/>
                  </a:schemeClr>
                </a:solidFill>
              </a:rPr>
              <a:t>mustashfaa</a:t>
            </a:r>
            <a:endParaRPr lang="en-GB" sz="3200" b="1" dirty="0" smtClean="0">
              <a:solidFill>
                <a:schemeClr val="accent5">
                  <a:lumMod val="50000"/>
                </a:schemeClr>
              </a:solidFill>
            </a:endParaRPr>
          </a:p>
          <a:p>
            <a:r>
              <a:rPr lang="en-GB" sz="3200" dirty="0" smtClean="0">
                <a:solidFill>
                  <a:srgbClr val="0070C0"/>
                </a:solidFill>
              </a:rPr>
              <a:t>  the</a:t>
            </a:r>
            <a:r>
              <a:rPr lang="en-GB" sz="3200" dirty="0" smtClean="0">
                <a:solidFill>
                  <a:schemeClr val="accent5">
                    <a:lumMod val="50000"/>
                  </a:schemeClr>
                </a:solidFill>
              </a:rPr>
              <a:t> doctor work</a:t>
            </a:r>
            <a:r>
              <a:rPr lang="en-GB" sz="3200" dirty="0" smtClean="0">
                <a:solidFill>
                  <a:srgbClr val="0070C0"/>
                </a:solidFill>
              </a:rPr>
              <a:t>s</a:t>
            </a:r>
            <a:r>
              <a:rPr lang="en-GB" sz="3200" dirty="0" smtClean="0">
                <a:solidFill>
                  <a:schemeClr val="accent5">
                    <a:lumMod val="50000"/>
                  </a:schemeClr>
                </a:solidFill>
              </a:rPr>
              <a:t>       in  </a:t>
            </a:r>
            <a:r>
              <a:rPr lang="en-GB" sz="3200" dirty="0" smtClean="0">
                <a:solidFill>
                  <a:srgbClr val="0070C0"/>
                </a:solidFill>
              </a:rPr>
              <a:t>the</a:t>
            </a:r>
            <a:r>
              <a:rPr lang="en-GB" sz="3200" dirty="0" smtClean="0">
                <a:solidFill>
                  <a:schemeClr val="accent5">
                    <a:lumMod val="50000"/>
                  </a:schemeClr>
                </a:solidFill>
              </a:rPr>
              <a:t> hospital </a:t>
            </a:r>
          </a:p>
          <a:p>
            <a:endParaRPr lang="en-GB" sz="3200" dirty="0"/>
          </a:p>
          <a:p>
            <a:r>
              <a:rPr lang="en-GB" sz="3200" dirty="0" smtClean="0"/>
              <a:t>The doctor works in the hospital</a:t>
            </a:r>
            <a:endParaRPr lang="en-GB" sz="3200" dirty="0"/>
          </a:p>
        </p:txBody>
      </p:sp>
      <p:sp>
        <p:nvSpPr>
          <p:cNvPr id="3" name="Footer Placeholder 2"/>
          <p:cNvSpPr>
            <a:spLocks noGrp="1"/>
          </p:cNvSpPr>
          <p:nvPr>
            <p:ph type="ftr" sz="quarter" idx="11"/>
          </p:nvPr>
        </p:nvSpPr>
        <p:spPr>
          <a:xfrm>
            <a:off x="267921" y="6237312"/>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4208" y="332656"/>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16416" y="4426515"/>
            <a:ext cx="609600" cy="609600"/>
          </a:xfrm>
          <a:prstGeom prst="rect">
            <a:avLst/>
          </a:prstGeom>
        </p:spPr>
      </p:pic>
    </p:spTree>
    <p:extLst>
      <p:ext uri="{BB962C8B-B14F-4D97-AF65-F5344CB8AC3E}">
        <p14:creationId xmlns:p14="http://schemas.microsoft.com/office/powerpoint/2010/main" val="1174251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67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6486" y="26965"/>
            <a:ext cx="8712967" cy="3096343"/>
          </a:xfrm>
        </p:spPr>
        <p:txBody>
          <a:bodyPr/>
          <a:lstStyle/>
          <a:p>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 </a:t>
            </a:r>
            <a:r>
              <a:rPr lang="en-GB" b="1" dirty="0" err="1" smtClean="0">
                <a:solidFill>
                  <a:schemeClr val="accent5">
                    <a:lumMod val="50000"/>
                  </a:schemeClr>
                </a:solidFill>
              </a:rPr>
              <a:t>ayna</a:t>
            </a:r>
            <a:r>
              <a:rPr lang="en-GB" b="1" dirty="0" smtClean="0">
                <a:solidFill>
                  <a:schemeClr val="accent5">
                    <a:lumMod val="50000"/>
                  </a:schemeClr>
                </a:solidFill>
              </a:rPr>
              <a:t> </a:t>
            </a:r>
            <a:r>
              <a:rPr lang="en-GB" b="1" dirty="0">
                <a:solidFill>
                  <a:srgbClr val="0070C0"/>
                </a:solidFill>
              </a:rPr>
              <a:t>t</a:t>
            </a:r>
            <a:r>
              <a:rPr lang="en-GB" b="1" dirty="0" smtClean="0">
                <a:solidFill>
                  <a:srgbClr val="0070C0"/>
                </a:solidFill>
              </a:rPr>
              <a:t>a</a:t>
            </a:r>
            <a:r>
              <a:rPr lang="en-GB" b="1" dirty="0" smtClean="0">
                <a:solidFill>
                  <a:schemeClr val="accent5">
                    <a:lumMod val="50000"/>
                  </a:schemeClr>
                </a:solidFill>
              </a:rPr>
              <a:t>3malu </a:t>
            </a:r>
            <a:r>
              <a:rPr lang="en-GB" b="1" dirty="0" err="1" smtClean="0">
                <a:solidFill>
                  <a:srgbClr val="0070C0"/>
                </a:solidFill>
              </a:rPr>
              <a:t>a</a:t>
            </a:r>
            <a:r>
              <a:rPr lang="en-GB" b="1" dirty="0" err="1" smtClean="0">
                <a:solidFill>
                  <a:schemeClr val="accent5">
                    <a:lumMod val="50000"/>
                  </a:schemeClr>
                </a:solidFill>
              </a:rPr>
              <a:t>TTabiiba</a:t>
            </a:r>
            <a:r>
              <a:rPr lang="en-GB" b="1" dirty="0" smtClean="0">
                <a:solidFill>
                  <a:schemeClr val="accent5">
                    <a:lumMod val="50000"/>
                  </a:schemeClr>
                </a:solidFill>
              </a:rPr>
              <a:t>?</a:t>
            </a:r>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Where work</a:t>
            </a:r>
            <a:r>
              <a:rPr lang="en-GB" dirty="0" smtClean="0">
                <a:solidFill>
                  <a:srgbClr val="0070C0"/>
                </a:solidFill>
              </a:rPr>
              <a:t>s</a:t>
            </a:r>
            <a:r>
              <a:rPr lang="en-GB" dirty="0" smtClean="0">
                <a:solidFill>
                  <a:schemeClr val="accent5">
                    <a:lumMod val="50000"/>
                  </a:schemeClr>
                </a:solidFill>
              </a:rPr>
              <a:t>   </a:t>
            </a:r>
            <a:r>
              <a:rPr lang="en-GB" dirty="0" smtClean="0">
                <a:solidFill>
                  <a:srgbClr val="0070C0"/>
                </a:solidFill>
              </a:rPr>
              <a:t>the</a:t>
            </a:r>
            <a:r>
              <a:rPr lang="en-GB" dirty="0" smtClean="0">
                <a:solidFill>
                  <a:schemeClr val="accent5">
                    <a:lumMod val="50000"/>
                  </a:schemeClr>
                </a:solidFill>
              </a:rPr>
              <a:t> doctor (female)</a:t>
            </a:r>
            <a:br>
              <a:rPr lang="en-GB" dirty="0" smtClean="0">
                <a:solidFill>
                  <a:schemeClr val="accent5">
                    <a:lumMod val="50000"/>
                  </a:schemeClr>
                </a:solidFill>
              </a:rPr>
            </a:br>
            <a:r>
              <a:rPr lang="en-GB" dirty="0" smtClean="0">
                <a:solidFill>
                  <a:schemeClr val="accent5">
                    <a:lumMod val="50000"/>
                  </a:schemeClr>
                </a:solidFill>
              </a:rPr>
              <a:t> </a:t>
            </a:r>
            <a:br>
              <a:rPr lang="en-GB" dirty="0" smtClean="0">
                <a:solidFill>
                  <a:schemeClr val="accent5">
                    <a:lumMod val="50000"/>
                  </a:schemeClr>
                </a:solidFill>
              </a:rPr>
            </a:br>
            <a:r>
              <a:rPr lang="en-GB" dirty="0" smtClean="0">
                <a:solidFill>
                  <a:schemeClr val="tx1">
                    <a:lumMod val="95000"/>
                    <a:lumOff val="5000"/>
                  </a:schemeClr>
                </a:solidFill>
              </a:rPr>
              <a:t>Where does the doctor work?</a:t>
            </a:r>
            <a:r>
              <a:rPr lang="en-GB" dirty="0">
                <a:solidFill>
                  <a:schemeClr val="accent5">
                    <a:lumMod val="50000"/>
                  </a:schemeClr>
                </a:solidFill>
              </a:rPr>
              <a:t/>
            </a:r>
            <a:br>
              <a:rPr lang="en-GB" dirty="0">
                <a:solidFill>
                  <a:schemeClr val="accent5">
                    <a:lumMod val="50000"/>
                  </a:schemeClr>
                </a:solidFill>
              </a:rPr>
            </a:br>
            <a:endParaRPr lang="en-GB" dirty="0">
              <a:solidFill>
                <a:schemeClr val="accent5">
                  <a:lumMod val="50000"/>
                </a:schemeClr>
              </a:solidFill>
            </a:endParaRPr>
          </a:p>
        </p:txBody>
      </p:sp>
      <p:sp>
        <p:nvSpPr>
          <p:cNvPr id="5" name="TextBox 4"/>
          <p:cNvSpPr txBox="1"/>
          <p:nvPr/>
        </p:nvSpPr>
        <p:spPr>
          <a:xfrm>
            <a:off x="266486" y="3933056"/>
            <a:ext cx="8778561" cy="2554545"/>
          </a:xfrm>
          <a:prstGeom prst="rect">
            <a:avLst/>
          </a:prstGeom>
          <a:noFill/>
        </p:spPr>
        <p:txBody>
          <a:bodyPr wrap="square" rtlCol="0">
            <a:spAutoFit/>
          </a:bodyPr>
          <a:lstStyle/>
          <a:p>
            <a:pPr marL="457200" indent="-457200">
              <a:buFontTx/>
              <a:buChar char="-"/>
            </a:pPr>
            <a:r>
              <a:rPr lang="en-GB" sz="3200" b="1" dirty="0" err="1" smtClean="0">
                <a:solidFill>
                  <a:srgbClr val="0070C0"/>
                </a:solidFill>
              </a:rPr>
              <a:t>a</a:t>
            </a:r>
            <a:r>
              <a:rPr lang="en-GB" sz="3200" b="1" dirty="0" err="1" smtClean="0">
                <a:solidFill>
                  <a:schemeClr val="accent5">
                    <a:lumMod val="50000"/>
                  </a:schemeClr>
                </a:solidFill>
              </a:rPr>
              <a:t>ttabiiba</a:t>
            </a:r>
            <a:r>
              <a:rPr lang="en-GB" sz="3200" b="1" dirty="0" smtClean="0">
                <a:solidFill>
                  <a:schemeClr val="accent5">
                    <a:lumMod val="50000"/>
                  </a:schemeClr>
                </a:solidFill>
              </a:rPr>
              <a:t> </a:t>
            </a:r>
            <a:r>
              <a:rPr lang="en-GB" sz="3200" b="1" dirty="0">
                <a:solidFill>
                  <a:srgbClr val="0070C0"/>
                </a:solidFill>
              </a:rPr>
              <a:t>t</a:t>
            </a:r>
            <a:r>
              <a:rPr lang="en-GB" sz="3200" b="1" dirty="0" smtClean="0">
                <a:solidFill>
                  <a:srgbClr val="0070C0"/>
                </a:solidFill>
              </a:rPr>
              <a:t>a</a:t>
            </a:r>
            <a:r>
              <a:rPr lang="en-GB" sz="3200" b="1" dirty="0" smtClean="0">
                <a:solidFill>
                  <a:schemeClr val="accent5">
                    <a:lumMod val="50000"/>
                  </a:schemeClr>
                </a:solidFill>
              </a:rPr>
              <a:t>3malu </a:t>
            </a:r>
            <a:r>
              <a:rPr lang="en-GB" sz="3200" b="1" dirty="0" err="1" smtClean="0">
                <a:solidFill>
                  <a:schemeClr val="accent5">
                    <a:lumMod val="50000"/>
                  </a:schemeClr>
                </a:solidFill>
              </a:rPr>
              <a:t>fii</a:t>
            </a:r>
            <a:r>
              <a:rPr lang="en-GB" sz="3200" b="1" dirty="0" smtClean="0">
                <a:solidFill>
                  <a:schemeClr val="accent5">
                    <a:lumMod val="50000"/>
                  </a:schemeClr>
                </a:solidFill>
              </a:rPr>
              <a:t> </a:t>
            </a:r>
            <a:r>
              <a:rPr lang="en-GB" sz="3200" b="1" dirty="0" err="1" smtClean="0">
                <a:solidFill>
                  <a:srgbClr val="0070C0"/>
                </a:solidFill>
              </a:rPr>
              <a:t>al</a:t>
            </a:r>
            <a:r>
              <a:rPr lang="en-GB" sz="3200" b="1" dirty="0" err="1" smtClean="0">
                <a:solidFill>
                  <a:schemeClr val="accent5">
                    <a:lumMod val="50000"/>
                  </a:schemeClr>
                </a:solidFill>
              </a:rPr>
              <a:t>mustashfaa</a:t>
            </a:r>
            <a:endParaRPr lang="en-GB" sz="3200" b="1" dirty="0">
              <a:solidFill>
                <a:schemeClr val="accent5">
                  <a:lumMod val="50000"/>
                </a:schemeClr>
              </a:solidFill>
            </a:endParaRPr>
          </a:p>
          <a:p>
            <a:endParaRPr lang="en-GB" sz="3200" b="1" dirty="0" smtClean="0">
              <a:solidFill>
                <a:schemeClr val="accent5">
                  <a:lumMod val="50000"/>
                </a:schemeClr>
              </a:solidFill>
            </a:endParaRPr>
          </a:p>
          <a:p>
            <a:r>
              <a:rPr lang="en-GB" sz="3200" dirty="0" smtClean="0">
                <a:solidFill>
                  <a:srgbClr val="0070C0"/>
                </a:solidFill>
              </a:rPr>
              <a:t>  the</a:t>
            </a:r>
            <a:r>
              <a:rPr lang="en-GB" sz="3200" dirty="0" smtClean="0">
                <a:solidFill>
                  <a:schemeClr val="accent5">
                    <a:lumMod val="50000"/>
                  </a:schemeClr>
                </a:solidFill>
              </a:rPr>
              <a:t> doctor work</a:t>
            </a:r>
            <a:r>
              <a:rPr lang="en-GB" sz="3200" dirty="0" smtClean="0">
                <a:solidFill>
                  <a:srgbClr val="0070C0"/>
                </a:solidFill>
              </a:rPr>
              <a:t>s</a:t>
            </a:r>
            <a:r>
              <a:rPr lang="en-GB" sz="3200" dirty="0" smtClean="0">
                <a:solidFill>
                  <a:schemeClr val="accent5">
                    <a:lumMod val="50000"/>
                  </a:schemeClr>
                </a:solidFill>
              </a:rPr>
              <a:t>       in  </a:t>
            </a:r>
            <a:r>
              <a:rPr lang="en-GB" sz="3200" dirty="0" smtClean="0">
                <a:solidFill>
                  <a:srgbClr val="0070C0"/>
                </a:solidFill>
              </a:rPr>
              <a:t>the</a:t>
            </a:r>
            <a:r>
              <a:rPr lang="en-GB" sz="3200" dirty="0" smtClean="0">
                <a:solidFill>
                  <a:schemeClr val="accent5">
                    <a:lumMod val="50000"/>
                  </a:schemeClr>
                </a:solidFill>
              </a:rPr>
              <a:t> hospital </a:t>
            </a:r>
          </a:p>
          <a:p>
            <a:endParaRPr lang="en-GB" sz="3200" dirty="0"/>
          </a:p>
          <a:p>
            <a:r>
              <a:rPr lang="en-GB" sz="3200" dirty="0" smtClean="0"/>
              <a:t>The doctor works in the hospital</a:t>
            </a:r>
            <a:endParaRPr lang="en-GB" sz="3200" dirty="0"/>
          </a:p>
        </p:txBody>
      </p:sp>
      <p:sp>
        <p:nvSpPr>
          <p:cNvPr id="2" name="Footer Placeholder 1"/>
          <p:cNvSpPr>
            <a:spLocks noGrp="1"/>
          </p:cNvSpPr>
          <p:nvPr>
            <p:ph type="ftr" sz="quarter" idx="11"/>
          </p:nvPr>
        </p:nvSpPr>
        <p:spPr>
          <a:xfrm>
            <a:off x="827584" y="6305038"/>
            <a:ext cx="5256399" cy="365125"/>
          </a:xfrm>
        </p:spPr>
        <p:txBody>
          <a:bodyPr/>
          <a:lstStyle/>
          <a:p>
            <a:r>
              <a:rPr lang="en-GB" sz="1200" b="1" dirty="0" smtClean="0">
                <a:solidFill>
                  <a:schemeClr val="tx1"/>
                </a:solidFill>
              </a:rPr>
              <a:t>By </a:t>
            </a:r>
            <a:r>
              <a:rPr lang="en-GB" sz="1200" b="1" dirty="0" err="1" smtClean="0">
                <a:solidFill>
                  <a:schemeClr val="tx1"/>
                </a:solidFill>
              </a:rPr>
              <a:t>Ghizlane</a:t>
            </a:r>
            <a:r>
              <a:rPr lang="en-GB" sz="1200" b="1" dirty="0" smtClean="0">
                <a:solidFill>
                  <a:schemeClr val="tx1"/>
                </a:solidFill>
              </a:rPr>
              <a:t> </a:t>
            </a:r>
            <a:r>
              <a:rPr lang="en-GB" sz="1200" b="1" dirty="0" err="1" smtClean="0">
                <a:solidFill>
                  <a:schemeClr val="tx1"/>
                </a:solidFill>
              </a:rPr>
              <a:t>Lafdi</a:t>
            </a:r>
            <a:endParaRPr lang="en-GB" sz="1200" b="1" dirty="0">
              <a:solidFill>
                <a:schemeClr val="tx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32240" y="260648"/>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588224" y="4437112"/>
            <a:ext cx="609600" cy="609600"/>
          </a:xfrm>
          <a:prstGeom prst="rect">
            <a:avLst/>
          </a:prstGeom>
        </p:spPr>
      </p:pic>
    </p:spTree>
    <p:extLst>
      <p:ext uri="{BB962C8B-B14F-4D97-AF65-F5344CB8AC3E}">
        <p14:creationId xmlns:p14="http://schemas.microsoft.com/office/powerpoint/2010/main" val="217531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2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481"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590</TotalTime>
  <Words>765</Words>
  <Application>Microsoft Office PowerPoint</Application>
  <PresentationFormat>On-screen Show (4:3)</PresentationFormat>
  <Paragraphs>233</Paragraphs>
  <Slides>21</Slides>
  <Notes>1</Notes>
  <HiddenSlides>0</HiddenSlides>
  <MMClips>20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Spring</vt:lpstr>
      <vt:lpstr>Jobs and places of work </vt:lpstr>
      <vt:lpstr>Lesson Objectives </vt:lpstr>
      <vt:lpstr>Job = 3amal = عَمَل </vt:lpstr>
      <vt:lpstr>Places of work</vt:lpstr>
      <vt:lpstr>Grammar: Definite articles </vt:lpstr>
      <vt:lpstr>PowerPoint Presentation</vt:lpstr>
      <vt:lpstr>PowerPoint Presentation</vt:lpstr>
      <vt:lpstr> - ayna ya3malu aTTabiib?  Where works   the doctor (male)   Where does the doctor work? </vt:lpstr>
      <vt:lpstr> - ayna ta3malu aTTabiiba?  Where works   the doctor (female)   Where does the doctor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ghizlane laptop</dc:creator>
  <cp:lastModifiedBy>ghizlane laptop</cp:lastModifiedBy>
  <cp:revision>63</cp:revision>
  <dcterms:created xsi:type="dcterms:W3CDTF">2012-06-12T14:44:27Z</dcterms:created>
  <dcterms:modified xsi:type="dcterms:W3CDTF">2012-06-20T22:23:35Z</dcterms:modified>
</cp:coreProperties>
</file>