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85" r:id="rId13"/>
    <p:sldId id="271" r:id="rId14"/>
    <p:sldId id="272" r:id="rId15"/>
    <p:sldId id="278" r:id="rId16"/>
    <p:sldId id="273" r:id="rId17"/>
    <p:sldId id="276" r:id="rId18"/>
    <p:sldId id="275" r:id="rId19"/>
    <p:sldId id="266" r:id="rId20"/>
    <p:sldId id="267" r:id="rId21"/>
    <p:sldId id="269" r:id="rId22"/>
    <p:sldId id="25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66"/>
    <a:srgbClr val="FF00FF"/>
    <a:srgbClr val="0000FF"/>
    <a:srgbClr val="9900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5E0DB-EB6B-4A4B-904D-90B93A1941A3}" type="datetimeFigureOut">
              <a:rPr lang="en-GB" smtClean="0"/>
              <a:t>20/06/2012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6F22-B3C3-47B9-BC2C-3165BD7A5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359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F8D4-AE6A-488C-AC0D-35AF18532B9C}" type="datetimeFigureOut">
              <a:rPr lang="en-GB" smtClean="0"/>
              <a:t>20/06/2012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47CD9-BAF6-4784-A041-709250377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36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47CD9-BAF6-4784-A041-7092503773A8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10E7-68F5-4E79-B9E4-5FFE7947C350}" type="datetime1">
              <a:rPr lang="en-GB" smtClean="0"/>
              <a:t>20/06/2012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B4E-701F-48C8-9107-6BC4F50CEB11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241E-3048-44E1-A924-21BFB70790BB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D7FD43-3021-41A1-B6FC-03354718443F}" type="datetime1">
              <a:rPr lang="en-GB" smtClean="0"/>
              <a:t>20/06/2012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242D-CBA2-42FC-A692-C1CE0F6A71BD}" type="datetime1">
              <a:rPr lang="en-GB" smtClean="0"/>
              <a:t>20/06/2012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58B6-1436-4F7D-B937-EA1972608ED3}" type="datetime1">
              <a:rPr lang="en-GB" smtClean="0"/>
              <a:t>20/06/2012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4DCE-A3DB-48FD-B3C8-29AB633D351F}" type="datetime1">
              <a:rPr lang="en-GB" smtClean="0"/>
              <a:t>20/06/2012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1A4246D-129D-43A5-B992-B61318A0DC44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70B-062A-401A-8984-6E51AE3B2D67}" type="datetime1">
              <a:rPr lang="en-GB" smtClean="0"/>
              <a:t>20/06/2012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29CD-C79B-4DE8-A696-F015DFF4C54E}" type="datetime1">
              <a:rPr lang="en-GB" smtClean="0"/>
              <a:t>20/06/2012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2B51-CE1C-4E6A-895D-8225ACBB3E6A}" type="datetime1">
              <a:rPr lang="en-GB" smtClean="0"/>
              <a:t>20/06/2012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1A6C-C89E-4C93-868B-291C97C3635B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8D25-4E94-40D9-A965-A14BC13717C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3.wav"/><Relationship Id="rId7" Type="http://schemas.openxmlformats.org/officeDocument/2006/relationships/image" Target="../media/image12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5.wav"/><Relationship Id="rId7" Type="http://schemas.openxmlformats.org/officeDocument/2006/relationships/image" Target="../media/image12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microsoft.com/office/2007/relationships/media" Target="../media/media32.wav"/><Relationship Id="rId18" Type="http://schemas.openxmlformats.org/officeDocument/2006/relationships/audio" Target="../media/media34.wav"/><Relationship Id="rId26" Type="http://schemas.openxmlformats.org/officeDocument/2006/relationships/image" Target="../media/image23.png"/><Relationship Id="rId3" Type="http://schemas.microsoft.com/office/2007/relationships/media" Target="../media/media27.wav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.png"/><Relationship Id="rId7" Type="http://schemas.microsoft.com/office/2007/relationships/media" Target="../media/media29.wav"/><Relationship Id="rId12" Type="http://schemas.openxmlformats.org/officeDocument/2006/relationships/audio" Target="../media/media31.wav"/><Relationship Id="rId17" Type="http://schemas.microsoft.com/office/2007/relationships/media" Target="../media/media34.wav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audio" Target="../media/media26.wav"/><Relationship Id="rId16" Type="http://schemas.openxmlformats.org/officeDocument/2006/relationships/audio" Target="../media/media33.wav"/><Relationship Id="rId20" Type="http://schemas.openxmlformats.org/officeDocument/2006/relationships/audio" Target="../media/media35.wav"/><Relationship Id="rId29" Type="http://schemas.openxmlformats.org/officeDocument/2006/relationships/image" Target="../media/image26.png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microsoft.com/office/2007/relationships/media" Target="../media/media31.wav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microsoft.com/office/2007/relationships/media" Target="../media/media28.wav"/><Relationship Id="rId15" Type="http://schemas.microsoft.com/office/2007/relationships/media" Target="../media/media33.wav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audio" Target="../media/media30.wav"/><Relationship Id="rId19" Type="http://schemas.microsoft.com/office/2007/relationships/media" Target="../media/media35.wav"/><Relationship Id="rId31" Type="http://schemas.openxmlformats.org/officeDocument/2006/relationships/image" Target="../media/image28.png"/><Relationship Id="rId4" Type="http://schemas.openxmlformats.org/officeDocument/2006/relationships/audio" Target="../media/media27.wav"/><Relationship Id="rId9" Type="http://schemas.microsoft.com/office/2007/relationships/media" Target="../media/media30.wav"/><Relationship Id="rId14" Type="http://schemas.openxmlformats.org/officeDocument/2006/relationships/audio" Target="../media/media32.wav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wav"/><Relationship Id="rId13" Type="http://schemas.microsoft.com/office/2007/relationships/media" Target="../media/media42.wav"/><Relationship Id="rId18" Type="http://schemas.openxmlformats.org/officeDocument/2006/relationships/image" Target="../media/image32.png"/><Relationship Id="rId26" Type="http://schemas.openxmlformats.org/officeDocument/2006/relationships/image" Target="../media/image39.png"/><Relationship Id="rId3" Type="http://schemas.microsoft.com/office/2007/relationships/media" Target="../media/media37.wav"/><Relationship Id="rId21" Type="http://schemas.openxmlformats.org/officeDocument/2006/relationships/image" Target="../media/image35.png"/><Relationship Id="rId7" Type="http://schemas.microsoft.com/office/2007/relationships/media" Target="../media/media39.wav"/><Relationship Id="rId12" Type="http://schemas.openxmlformats.org/officeDocument/2006/relationships/audio" Target="../media/media41.wav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audio" Target="../media/media36.wav"/><Relationship Id="rId16" Type="http://schemas.openxmlformats.org/officeDocument/2006/relationships/image" Target="../media/image19.png"/><Relationship Id="rId20" Type="http://schemas.openxmlformats.org/officeDocument/2006/relationships/image" Target="../media/image34.png"/><Relationship Id="rId1" Type="http://schemas.microsoft.com/office/2007/relationships/media" Target="../media/media36.wav"/><Relationship Id="rId6" Type="http://schemas.openxmlformats.org/officeDocument/2006/relationships/audio" Target="../media/media38.wav"/><Relationship Id="rId11" Type="http://schemas.microsoft.com/office/2007/relationships/media" Target="../media/media41.wav"/><Relationship Id="rId24" Type="http://schemas.openxmlformats.org/officeDocument/2006/relationships/image" Target="../media/image37.png"/><Relationship Id="rId5" Type="http://schemas.microsoft.com/office/2007/relationships/media" Target="../media/media38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audio" Target="../media/media40.wav"/><Relationship Id="rId19" Type="http://schemas.openxmlformats.org/officeDocument/2006/relationships/image" Target="../media/image33.png"/><Relationship Id="rId4" Type="http://schemas.openxmlformats.org/officeDocument/2006/relationships/audio" Target="../media/media37.wav"/><Relationship Id="rId9" Type="http://schemas.microsoft.com/office/2007/relationships/media" Target="../media/media40.wav"/><Relationship Id="rId14" Type="http://schemas.openxmlformats.org/officeDocument/2006/relationships/audio" Target="../media/media42.wav"/><Relationship Id="rId22" Type="http://schemas.openxmlformats.org/officeDocument/2006/relationships/image" Target="../media/image27.png"/><Relationship Id="rId27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4.wav"/><Relationship Id="rId7" Type="http://schemas.openxmlformats.org/officeDocument/2006/relationships/image" Target="../media/image41.wmf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6" Type="http://schemas.openxmlformats.org/officeDocument/2006/relationships/image" Target="../media/image4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4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9.png"/><Relationship Id="rId3" Type="http://schemas.microsoft.com/office/2007/relationships/media" Target="../media/media2.wav"/><Relationship Id="rId21" Type="http://schemas.openxmlformats.org/officeDocument/2006/relationships/image" Target="../media/image4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7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2.wav"/><Relationship Id="rId7" Type="http://schemas.openxmlformats.org/officeDocument/2006/relationships/image" Target="../media/image1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6.wav"/><Relationship Id="rId7" Type="http://schemas.openxmlformats.org/officeDocument/2006/relationships/image" Target="../media/image13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46" y="2780928"/>
            <a:ext cx="9144000" cy="155679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  <a:latin typeface="Comic Sans MS" pitchFamily="66" charset="0"/>
              </a:rPr>
              <a:t>Family</a:t>
            </a:r>
            <a:r>
              <a:rPr lang="en-GB" sz="6000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sz="6000" dirty="0" smtClean="0">
                <a:solidFill>
                  <a:srgbClr val="FFFF00"/>
                </a:solidFill>
                <a:latin typeface="Comic Sans MS" pitchFamily="66" charset="0"/>
              </a:rPr>
              <a:t>and</a:t>
            </a:r>
            <a:r>
              <a:rPr lang="en-GB" sz="6000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sz="6000" dirty="0" smtClean="0">
                <a:solidFill>
                  <a:srgbClr val="FFFF00"/>
                </a:solidFill>
                <a:latin typeface="Comic Sans MS" pitchFamily="66" charset="0"/>
              </a:rPr>
              <a:t>friends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96" y="4941168"/>
            <a:ext cx="201242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020824" y="6356350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9805426">
            <a:off x="1344280" y="4805256"/>
            <a:ext cx="1011906" cy="393144"/>
          </a:xfrm>
          <a:prstGeom prst="rightArrow">
            <a:avLst>
              <a:gd name="adj1" fmla="val 50000"/>
              <a:gd name="adj2" fmla="val 8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1828"/>
            <a:ext cx="1334835" cy="16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76" y="0"/>
            <a:ext cx="2053461" cy="235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492896"/>
            <a:ext cx="60486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solidFill>
                  <a:srgbClr val="0000FF"/>
                </a:solidFill>
              </a:rPr>
              <a:t>ha</a:t>
            </a:r>
            <a:r>
              <a:rPr lang="en-GB" sz="6600" b="1" u="sng" dirty="0" err="1">
                <a:solidFill>
                  <a:srgbClr val="0000FF"/>
                </a:solidFill>
              </a:rPr>
              <a:t>d</a:t>
            </a:r>
            <a:r>
              <a:rPr lang="en-GB" sz="6600" b="1" dirty="0" err="1">
                <a:solidFill>
                  <a:srgbClr val="0000FF"/>
                </a:solidFill>
              </a:rPr>
              <a:t>ihi</a:t>
            </a:r>
            <a:r>
              <a:rPr lang="en-GB" sz="6600" b="1" dirty="0">
                <a:solidFill>
                  <a:srgbClr val="0000FF"/>
                </a:solidFill>
              </a:rPr>
              <a:t> </a:t>
            </a:r>
            <a:r>
              <a:rPr lang="en-GB" sz="6600" b="1" dirty="0" err="1">
                <a:solidFill>
                  <a:srgbClr val="0000FF"/>
                </a:solidFill>
              </a:rPr>
              <a:t>umm</a:t>
            </a:r>
            <a:r>
              <a:rPr lang="en-GB" sz="6600" b="1" dirty="0" err="1" smtClean="0">
                <a:solidFill>
                  <a:srgbClr val="FFFF00"/>
                </a:solidFill>
              </a:rPr>
              <a:t>ii</a:t>
            </a:r>
            <a:endParaRPr lang="en-GB" sz="6600" b="1" dirty="0" smtClean="0">
              <a:solidFill>
                <a:srgbClr val="FFFF00"/>
              </a:solidFill>
            </a:endParaRPr>
          </a:p>
          <a:p>
            <a:r>
              <a:rPr lang="en-GB" sz="5400" dirty="0">
                <a:solidFill>
                  <a:srgbClr val="0000FF"/>
                </a:solidFill>
              </a:rPr>
              <a:t>this (</a:t>
            </a:r>
            <a:r>
              <a:rPr lang="en-GB" sz="5400" dirty="0" smtClean="0">
                <a:solidFill>
                  <a:srgbClr val="0000FF"/>
                </a:solidFill>
              </a:rPr>
              <a:t>is)mother-</a:t>
            </a:r>
            <a:r>
              <a:rPr lang="en-GB" sz="5400" dirty="0" smtClean="0">
                <a:solidFill>
                  <a:srgbClr val="FFFF00"/>
                </a:solidFill>
              </a:rPr>
              <a:t>my</a:t>
            </a:r>
          </a:p>
          <a:p>
            <a:r>
              <a:rPr lang="en-GB" sz="5400" b="1" dirty="0" smtClean="0">
                <a:solidFill>
                  <a:schemeClr val="bg1"/>
                </a:solidFill>
              </a:rPr>
              <a:t>This is m</a:t>
            </a:r>
            <a:r>
              <a:rPr lang="en-GB" sz="5400" b="1" dirty="0" smtClean="0">
                <a:solidFill>
                  <a:schemeClr val="bg1"/>
                </a:solidFill>
              </a:rPr>
              <a:t>y </a:t>
            </a:r>
            <a:r>
              <a:rPr lang="en-GB" sz="5400" b="1" dirty="0" smtClean="0">
                <a:solidFill>
                  <a:schemeClr val="bg1"/>
                </a:solidFill>
              </a:rPr>
              <a:t>mother 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048" y="3209499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794556" y="6271584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1828"/>
            <a:ext cx="1334835" cy="16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9805426">
            <a:off x="1344280" y="4805256"/>
            <a:ext cx="1011906" cy="393144"/>
          </a:xfrm>
          <a:prstGeom prst="rightArrow">
            <a:avLst>
              <a:gd name="adj1" fmla="val 50000"/>
              <a:gd name="adj2" fmla="val 8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32923"/>
            <a:ext cx="2016224" cy="23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2628291"/>
            <a:ext cx="63001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solidFill>
                  <a:srgbClr val="0000FF"/>
                </a:solidFill>
              </a:rPr>
              <a:t>ha</a:t>
            </a:r>
            <a:r>
              <a:rPr lang="en-GB" sz="6600" b="1" u="sng" dirty="0" err="1">
                <a:solidFill>
                  <a:srgbClr val="0000FF"/>
                </a:solidFill>
              </a:rPr>
              <a:t>d</a:t>
            </a:r>
            <a:r>
              <a:rPr lang="en-GB" sz="6600" b="1" dirty="0" err="1">
                <a:solidFill>
                  <a:srgbClr val="0000FF"/>
                </a:solidFill>
              </a:rPr>
              <a:t>ihi</a:t>
            </a:r>
            <a:r>
              <a:rPr lang="en-GB" sz="6600" b="1" dirty="0">
                <a:solidFill>
                  <a:srgbClr val="0000FF"/>
                </a:solidFill>
              </a:rPr>
              <a:t> </a:t>
            </a:r>
            <a:r>
              <a:rPr lang="en-GB" sz="6600" b="1" dirty="0" err="1">
                <a:solidFill>
                  <a:srgbClr val="0000FF"/>
                </a:solidFill>
              </a:rPr>
              <a:t>ukht</a:t>
            </a:r>
            <a:r>
              <a:rPr lang="en-GB" sz="6600" b="1" dirty="0" err="1" smtClean="0">
                <a:solidFill>
                  <a:srgbClr val="FFFF00"/>
                </a:solidFill>
              </a:rPr>
              <a:t>ii</a:t>
            </a:r>
            <a:r>
              <a:rPr lang="en-GB" dirty="0" smtClean="0"/>
              <a:t> </a:t>
            </a:r>
          </a:p>
          <a:p>
            <a:r>
              <a:rPr lang="en-GB" sz="5400" dirty="0">
                <a:solidFill>
                  <a:srgbClr val="0000FF"/>
                </a:solidFill>
              </a:rPr>
              <a:t>this (is</a:t>
            </a:r>
            <a:r>
              <a:rPr lang="en-GB" sz="5400" dirty="0" smtClean="0">
                <a:solidFill>
                  <a:srgbClr val="0000FF"/>
                </a:solidFill>
              </a:rPr>
              <a:t>) sister-</a:t>
            </a:r>
            <a:r>
              <a:rPr lang="en-GB" sz="5400" dirty="0" smtClean="0">
                <a:solidFill>
                  <a:srgbClr val="FFFF00"/>
                </a:solidFill>
              </a:rPr>
              <a:t>my</a:t>
            </a:r>
          </a:p>
          <a:p>
            <a:r>
              <a:rPr lang="en-GB" sz="5400" b="1" dirty="0" smtClean="0">
                <a:solidFill>
                  <a:schemeClr val="bg1"/>
                </a:solidFill>
              </a:rPr>
              <a:t>This is my </a:t>
            </a:r>
            <a:r>
              <a:rPr lang="en-GB" sz="5400" b="1" dirty="0" smtClean="0">
                <a:solidFill>
                  <a:schemeClr val="bg1"/>
                </a:solidFill>
              </a:rPr>
              <a:t>sister 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3212976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691680" y="6283177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007" y="2447603"/>
            <a:ext cx="7488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</a:rPr>
              <a:t>How would you say? </a:t>
            </a:r>
          </a:p>
          <a:p>
            <a:endParaRPr lang="en-GB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</a:rPr>
              <a:t>This is my friend (female) </a:t>
            </a:r>
            <a:endParaRPr lang="en-GB" sz="4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348880"/>
            <a:ext cx="8676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al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3indaka /3indaki 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ikhwa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aw 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akhawaat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3896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Do you have (</a:t>
            </a:r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male/female) any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brothers </a:t>
            </a:r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or sisters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3487653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By Ghizlane Lafdi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56" y="0"/>
            <a:ext cx="23079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212976"/>
            <a:ext cx="8572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n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a3am, 3ind</a:t>
            </a:r>
            <a:r>
              <a:rPr lang="en-GB" sz="2400" b="1" dirty="0" smtClean="0">
                <a:solidFill>
                  <a:srgbClr val="FFFF00"/>
                </a:solidFill>
                <a:latin typeface="Comic Sans MS" pitchFamily="66" charset="0"/>
              </a:rPr>
              <a:t>ii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akh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waaHid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wa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ukht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waaHida</a:t>
            </a:r>
            <a:endParaRPr lang="en-GB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Yes,    Have-(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my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)   brother   one    and   sister     one 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Yes, I have one brother and one sister  </a:t>
            </a:r>
            <a:endParaRPr lang="en-GB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240368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2157" y="1762354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55" y="188640"/>
            <a:ext cx="22359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54" y="3501008"/>
            <a:ext cx="24812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6905455" y="188640"/>
            <a:ext cx="2266483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05455" y="165413"/>
            <a:ext cx="2209259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38105" y="3501008"/>
            <a:ext cx="2451960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62754" y="3501008"/>
            <a:ext cx="2451960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034" y="1844824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aysa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3ind</a:t>
            </a:r>
            <a:r>
              <a:rPr lang="en-GB" sz="3200" b="1" dirty="0" smtClean="0">
                <a:solidFill>
                  <a:srgbClr val="FFFF00"/>
                </a:solidFill>
                <a:latin typeface="Comic Sans MS" pitchFamily="66" charset="0"/>
              </a:rPr>
              <a:t>ii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ikhwa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aw 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akhawaat</a:t>
            </a:r>
            <a:endParaRPr lang="en-GB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Not   have (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my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) brother  or  sisters 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</a:rPr>
              <a:t>I do not have any brothers or sisters</a:t>
            </a:r>
          </a:p>
          <a:p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836712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3" y="332655"/>
            <a:ext cx="245196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573016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solidFill>
                  <a:srgbClr val="0000FF"/>
                </a:solidFill>
              </a:rPr>
              <a:t>akh</a:t>
            </a:r>
            <a:r>
              <a:rPr lang="en-GB" sz="4400" b="1" dirty="0" err="1" smtClean="0">
                <a:solidFill>
                  <a:srgbClr val="FFFF00"/>
                </a:solidFill>
              </a:rPr>
              <a:t>ii</a:t>
            </a:r>
            <a:r>
              <a:rPr lang="en-GB" sz="4400" b="1" dirty="0" smtClean="0">
                <a:solidFill>
                  <a:srgbClr val="0000FF"/>
                </a:solidFill>
              </a:rPr>
              <a:t> </a:t>
            </a:r>
            <a:r>
              <a:rPr lang="en-GB" sz="4400" b="1" dirty="0" err="1" smtClean="0">
                <a:solidFill>
                  <a:srgbClr val="0000FF"/>
                </a:solidFill>
              </a:rPr>
              <a:t>ismu</a:t>
            </a:r>
            <a:r>
              <a:rPr lang="en-GB" sz="4400" b="1" dirty="0" err="1" smtClean="0">
                <a:solidFill>
                  <a:srgbClr val="FF0000"/>
                </a:solidFill>
              </a:rPr>
              <a:t>hu</a:t>
            </a:r>
            <a:r>
              <a:rPr lang="en-GB" sz="4400" b="1" dirty="0" smtClean="0">
                <a:solidFill>
                  <a:srgbClr val="0000FF"/>
                </a:solidFill>
              </a:rPr>
              <a:t> </a:t>
            </a:r>
            <a:r>
              <a:rPr lang="en-GB" sz="4400" b="1" dirty="0" err="1" smtClean="0">
                <a:solidFill>
                  <a:srgbClr val="0000FF"/>
                </a:solidFill>
              </a:rPr>
              <a:t>samiir</a:t>
            </a:r>
            <a:endParaRPr lang="en-GB" sz="4400" b="1" dirty="0">
              <a:solidFill>
                <a:srgbClr val="0000FF"/>
              </a:solidFill>
            </a:endParaRPr>
          </a:p>
          <a:p>
            <a:r>
              <a:rPr lang="en-GB" sz="4000" dirty="0">
                <a:solidFill>
                  <a:srgbClr val="0000FF"/>
                </a:solidFill>
              </a:rPr>
              <a:t>Brother-</a:t>
            </a:r>
            <a:r>
              <a:rPr lang="en-GB" sz="4000" dirty="0">
                <a:solidFill>
                  <a:srgbClr val="FFFF00"/>
                </a:solidFill>
              </a:rPr>
              <a:t>my</a:t>
            </a:r>
            <a:r>
              <a:rPr lang="en-GB" sz="4000" dirty="0">
                <a:solidFill>
                  <a:srgbClr val="0000FF"/>
                </a:solidFill>
              </a:rPr>
              <a:t> name-</a:t>
            </a:r>
            <a:r>
              <a:rPr lang="en-GB" sz="4000" dirty="0">
                <a:solidFill>
                  <a:srgbClr val="FF0000"/>
                </a:solidFill>
              </a:rPr>
              <a:t>his</a:t>
            </a:r>
            <a:r>
              <a:rPr lang="en-GB" sz="4000" dirty="0">
                <a:solidFill>
                  <a:srgbClr val="0000FF"/>
                </a:solidFill>
              </a:rPr>
              <a:t> Sameer </a:t>
            </a:r>
            <a:endParaRPr lang="en-GB" sz="4000" dirty="0" smtClean="0">
              <a:solidFill>
                <a:srgbClr val="0000FF"/>
              </a:solidFill>
            </a:endParaRPr>
          </a:p>
          <a:p>
            <a:r>
              <a:rPr lang="en-GB" sz="3200" b="1" dirty="0" smtClean="0">
                <a:solidFill>
                  <a:srgbClr val="000000"/>
                </a:solidFill>
              </a:rPr>
              <a:t>My brother is called </a:t>
            </a:r>
            <a:r>
              <a:rPr lang="en-GB" sz="3200" b="1" dirty="0" err="1" smtClean="0">
                <a:solidFill>
                  <a:srgbClr val="000000"/>
                </a:solidFill>
              </a:rPr>
              <a:t>samiir</a:t>
            </a:r>
            <a:endParaRPr lang="en-GB" sz="3200" b="1" dirty="0">
              <a:solidFill>
                <a:srgbClr val="000000"/>
              </a:solidFill>
            </a:endParaRPr>
          </a:p>
          <a:p>
            <a:r>
              <a:rPr lang="en-GB" dirty="0"/>
              <a:t>	     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32656"/>
            <a:ext cx="6584536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00FF"/>
                </a:solidFill>
              </a:rPr>
              <a:t>maa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ismu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akhii</a:t>
            </a:r>
            <a:r>
              <a:rPr lang="en-GB" sz="4000" b="1" dirty="0" err="1" smtClean="0">
                <a:solidFill>
                  <a:srgbClr val="FFFF00"/>
                </a:solidFill>
              </a:rPr>
              <a:t>ka</a:t>
            </a:r>
            <a:r>
              <a:rPr lang="en-GB" sz="4000" b="1" dirty="0" smtClean="0">
                <a:solidFill>
                  <a:srgbClr val="0000FF"/>
                </a:solidFill>
              </a:rPr>
              <a:t>?</a:t>
            </a:r>
          </a:p>
          <a:p>
            <a:endParaRPr lang="en-GB" dirty="0"/>
          </a:p>
          <a:p>
            <a:r>
              <a:rPr lang="en-GB" sz="3200" dirty="0" smtClean="0">
                <a:solidFill>
                  <a:srgbClr val="0000FF"/>
                </a:solidFill>
              </a:rPr>
              <a:t>What  name (of) brother-</a:t>
            </a:r>
            <a:r>
              <a:rPr lang="en-GB" sz="3200" dirty="0" smtClean="0">
                <a:solidFill>
                  <a:srgbClr val="FFFF00"/>
                </a:solidFill>
              </a:rPr>
              <a:t>your</a:t>
            </a:r>
          </a:p>
          <a:p>
            <a:endParaRPr lang="en-GB" sz="3200" dirty="0"/>
          </a:p>
          <a:p>
            <a:r>
              <a:rPr lang="en-GB" sz="3200" dirty="0" smtClean="0">
                <a:solidFill>
                  <a:srgbClr val="000000"/>
                </a:solidFill>
              </a:rPr>
              <a:t>What is your brother’s name?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6056" y="37701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8544" y="3605152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77072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00FF"/>
                </a:solidFill>
              </a:rPr>
              <a:t>ukht</a:t>
            </a:r>
            <a:r>
              <a:rPr lang="en-GB" sz="4400" b="1" dirty="0" err="1" smtClean="0">
                <a:solidFill>
                  <a:srgbClr val="FFFF00"/>
                </a:solidFill>
              </a:rPr>
              <a:t>ii</a:t>
            </a:r>
            <a:r>
              <a:rPr lang="en-GB" sz="4400" b="1" dirty="0" smtClean="0">
                <a:solidFill>
                  <a:srgbClr val="0000FF"/>
                </a:solidFill>
              </a:rPr>
              <a:t> </a:t>
            </a:r>
            <a:r>
              <a:rPr lang="en-GB" sz="4400" b="1" dirty="0" err="1">
                <a:solidFill>
                  <a:srgbClr val="0000FF"/>
                </a:solidFill>
              </a:rPr>
              <a:t>ismu</a:t>
            </a:r>
            <a:r>
              <a:rPr lang="en-GB" sz="4400" b="1" dirty="0" err="1">
                <a:solidFill>
                  <a:srgbClr val="FF0000"/>
                </a:solidFill>
              </a:rPr>
              <a:t>haa</a:t>
            </a:r>
            <a:r>
              <a:rPr lang="en-GB" sz="4400" b="1" dirty="0">
                <a:solidFill>
                  <a:srgbClr val="0000FF"/>
                </a:solidFill>
              </a:rPr>
              <a:t> </a:t>
            </a:r>
            <a:r>
              <a:rPr lang="en-GB" sz="4400" b="1" dirty="0" err="1">
                <a:solidFill>
                  <a:srgbClr val="0000FF"/>
                </a:solidFill>
              </a:rPr>
              <a:t>maryam</a:t>
            </a:r>
            <a:endParaRPr lang="en-GB" sz="4400" b="1" dirty="0">
              <a:solidFill>
                <a:srgbClr val="0000FF"/>
              </a:solidFill>
            </a:endParaRPr>
          </a:p>
          <a:p>
            <a:r>
              <a:rPr lang="en-GB" sz="3600" dirty="0">
                <a:solidFill>
                  <a:srgbClr val="0000FF"/>
                </a:solidFill>
              </a:rPr>
              <a:t>Sister-</a:t>
            </a:r>
            <a:r>
              <a:rPr lang="en-GB" sz="3600" dirty="0">
                <a:solidFill>
                  <a:srgbClr val="FFFF00"/>
                </a:solidFill>
              </a:rPr>
              <a:t>my</a:t>
            </a:r>
            <a:r>
              <a:rPr lang="en-GB" sz="3600" dirty="0">
                <a:solidFill>
                  <a:srgbClr val="0000FF"/>
                </a:solidFill>
              </a:rPr>
              <a:t> name-</a:t>
            </a:r>
            <a:r>
              <a:rPr lang="en-GB" sz="3600" dirty="0">
                <a:solidFill>
                  <a:srgbClr val="FF0000"/>
                </a:solidFill>
              </a:rPr>
              <a:t>her</a:t>
            </a:r>
            <a:r>
              <a:rPr lang="en-GB" sz="3600" dirty="0">
                <a:solidFill>
                  <a:srgbClr val="0000FF"/>
                </a:solidFill>
              </a:rPr>
              <a:t> Mariam</a:t>
            </a:r>
            <a:endParaRPr lang="en-GB" sz="3600" dirty="0"/>
          </a:p>
          <a:p>
            <a:r>
              <a:rPr lang="en-GB" sz="3200" b="1" dirty="0" smtClean="0">
                <a:solidFill>
                  <a:srgbClr val="000000"/>
                </a:solidFill>
              </a:rPr>
              <a:t>My sister is called Mariam</a:t>
            </a:r>
            <a:endParaRPr lang="en-GB" sz="3200" b="1" dirty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0"/>
            <a:ext cx="23042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32656"/>
            <a:ext cx="6584536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00FF"/>
                </a:solidFill>
              </a:rPr>
              <a:t>maa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ismu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ukhti</a:t>
            </a:r>
            <a:r>
              <a:rPr lang="en-GB" sz="4000" b="1" dirty="0" err="1" smtClean="0">
                <a:solidFill>
                  <a:srgbClr val="FFFF00"/>
                </a:solidFill>
              </a:rPr>
              <a:t>ka</a:t>
            </a:r>
            <a:r>
              <a:rPr lang="en-GB" sz="4000" b="1" dirty="0" smtClean="0">
                <a:solidFill>
                  <a:srgbClr val="0000FF"/>
                </a:solidFill>
              </a:rPr>
              <a:t>?</a:t>
            </a:r>
          </a:p>
          <a:p>
            <a:endParaRPr lang="en-GB" dirty="0"/>
          </a:p>
          <a:p>
            <a:r>
              <a:rPr lang="en-GB" sz="3200" dirty="0" smtClean="0">
                <a:solidFill>
                  <a:srgbClr val="0000FF"/>
                </a:solidFill>
              </a:rPr>
              <a:t>What  name (of) sister-</a:t>
            </a:r>
            <a:r>
              <a:rPr lang="en-GB" sz="3200" dirty="0" smtClean="0">
                <a:solidFill>
                  <a:srgbClr val="FFFF00"/>
                </a:solidFill>
              </a:rPr>
              <a:t>your</a:t>
            </a:r>
          </a:p>
          <a:p>
            <a:endParaRPr lang="en-GB" sz="3200" dirty="0"/>
          </a:p>
          <a:p>
            <a:r>
              <a:rPr lang="en-GB" sz="3200" dirty="0" smtClean="0">
                <a:solidFill>
                  <a:srgbClr val="000000"/>
                </a:solidFill>
              </a:rPr>
              <a:t>What is your sister’s name?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50652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8549" y="4221088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By Ghizlane Lafdi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800" y="332655"/>
            <a:ext cx="810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Recap: Possessive Adjectives</a:t>
            </a:r>
            <a:endParaRPr lang="en-GB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FF"/>
                </a:solidFill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</a:rPr>
              <a:t>sm</a:t>
            </a:r>
            <a:r>
              <a:rPr lang="en-GB" sz="3200" b="1" dirty="0" err="1" smtClean="0">
                <a:solidFill>
                  <a:srgbClr val="FFFF00"/>
                </a:solidFill>
              </a:rPr>
              <a:t>ii</a:t>
            </a:r>
            <a:r>
              <a:rPr lang="en-GB" sz="2000" dirty="0" smtClean="0"/>
              <a:t>		        </a:t>
            </a:r>
            <a:r>
              <a:rPr lang="en-GB" sz="2800" dirty="0" smtClean="0">
                <a:solidFill>
                  <a:srgbClr val="0000FF"/>
                </a:solidFill>
              </a:rPr>
              <a:t>name-</a:t>
            </a:r>
            <a:r>
              <a:rPr lang="en-GB" sz="2800" dirty="0" smtClean="0">
                <a:solidFill>
                  <a:srgbClr val="FFFF00"/>
                </a:solidFill>
              </a:rPr>
              <a:t>my</a:t>
            </a:r>
            <a:r>
              <a:rPr lang="en-GB" sz="2000" dirty="0" smtClean="0"/>
              <a:t>	</a:t>
            </a:r>
            <a:r>
              <a:rPr lang="en-GB" sz="2000" dirty="0" smtClean="0">
                <a:solidFill>
                  <a:srgbClr val="000000"/>
                </a:solidFill>
              </a:rPr>
              <a:t>          </a:t>
            </a:r>
            <a:r>
              <a:rPr lang="en-GB" sz="2000" b="1" dirty="0" smtClean="0">
                <a:solidFill>
                  <a:srgbClr val="000000"/>
                </a:solidFill>
              </a:rPr>
              <a:t>my name </a:t>
            </a:r>
          </a:p>
          <a:p>
            <a:endParaRPr lang="en-GB" sz="2000" dirty="0"/>
          </a:p>
          <a:p>
            <a:r>
              <a:rPr lang="en-GB" sz="3200" b="1" dirty="0" err="1">
                <a:solidFill>
                  <a:srgbClr val="0000FF"/>
                </a:solidFill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</a:rPr>
              <a:t>smu</a:t>
            </a:r>
            <a:r>
              <a:rPr lang="en-GB" sz="3200" b="1" dirty="0" err="1" smtClean="0">
                <a:solidFill>
                  <a:srgbClr val="FFFF00"/>
                </a:solidFill>
              </a:rPr>
              <a:t>ka</a:t>
            </a:r>
            <a:r>
              <a:rPr lang="en-GB" sz="2000" dirty="0" smtClean="0"/>
              <a:t>	     </a:t>
            </a:r>
            <a:r>
              <a:rPr lang="en-GB" sz="2800" dirty="0" smtClean="0"/>
              <a:t>   </a:t>
            </a:r>
            <a:r>
              <a:rPr lang="en-GB" sz="2800" dirty="0" smtClean="0">
                <a:solidFill>
                  <a:srgbClr val="0000FF"/>
                </a:solidFill>
              </a:rPr>
              <a:t>name-</a:t>
            </a:r>
            <a:r>
              <a:rPr lang="en-GB" sz="2800" dirty="0" smtClean="0">
                <a:solidFill>
                  <a:srgbClr val="FFFF00"/>
                </a:solidFill>
              </a:rPr>
              <a:t>your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	          </a:t>
            </a:r>
            <a:r>
              <a:rPr lang="en-GB" sz="2000" b="1" dirty="0" smtClean="0">
                <a:solidFill>
                  <a:srgbClr val="000000"/>
                </a:solidFill>
              </a:rPr>
              <a:t>your name (masculine)</a:t>
            </a:r>
          </a:p>
          <a:p>
            <a:endParaRPr lang="en-GB" sz="2000" dirty="0"/>
          </a:p>
          <a:p>
            <a:r>
              <a:rPr lang="en-GB" sz="3200" b="1" dirty="0" err="1">
                <a:solidFill>
                  <a:srgbClr val="0000FF"/>
                </a:solidFill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</a:rPr>
              <a:t>smu</a:t>
            </a:r>
            <a:r>
              <a:rPr lang="en-GB" sz="3200" b="1" dirty="0" err="1" smtClean="0">
                <a:solidFill>
                  <a:srgbClr val="FFFF00"/>
                </a:solidFill>
              </a:rPr>
              <a:t>ki</a:t>
            </a:r>
            <a:r>
              <a:rPr lang="en-GB" sz="2000" dirty="0" smtClean="0"/>
              <a:t>	        </a:t>
            </a:r>
            <a:r>
              <a:rPr lang="en-GB" sz="2800" dirty="0" smtClean="0">
                <a:solidFill>
                  <a:srgbClr val="0000FF"/>
                </a:solidFill>
              </a:rPr>
              <a:t>name-</a:t>
            </a:r>
            <a:r>
              <a:rPr lang="en-GB" sz="2800" dirty="0" smtClean="0">
                <a:solidFill>
                  <a:srgbClr val="FFFF00"/>
                </a:solidFill>
              </a:rPr>
              <a:t>your</a:t>
            </a:r>
            <a:r>
              <a:rPr lang="en-GB" sz="2000" dirty="0" smtClean="0"/>
              <a:t>	</a:t>
            </a:r>
            <a:r>
              <a:rPr lang="en-GB" sz="2000" dirty="0" smtClean="0">
                <a:solidFill>
                  <a:srgbClr val="000000"/>
                </a:solidFill>
              </a:rPr>
              <a:t>          </a:t>
            </a:r>
            <a:r>
              <a:rPr lang="en-GB" sz="2000" b="1" dirty="0" smtClean="0">
                <a:solidFill>
                  <a:srgbClr val="000000"/>
                </a:solidFill>
              </a:rPr>
              <a:t>your name (feminine)</a:t>
            </a:r>
          </a:p>
          <a:p>
            <a:endParaRPr lang="en-GB" sz="2000" dirty="0"/>
          </a:p>
          <a:p>
            <a:r>
              <a:rPr lang="en-GB" sz="3200" b="1" dirty="0" err="1">
                <a:solidFill>
                  <a:srgbClr val="0000FF"/>
                </a:solidFill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</a:rPr>
              <a:t>smu</a:t>
            </a:r>
            <a:r>
              <a:rPr lang="en-GB" sz="3200" b="1" dirty="0" err="1" smtClean="0">
                <a:solidFill>
                  <a:srgbClr val="FFFF00"/>
                </a:solidFill>
              </a:rPr>
              <a:t>hu</a:t>
            </a:r>
            <a:r>
              <a:rPr lang="en-GB" sz="2000" dirty="0" smtClean="0"/>
              <a:t>	       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name-</a:t>
            </a:r>
            <a:r>
              <a:rPr lang="en-GB" sz="2800" dirty="0" smtClean="0">
                <a:solidFill>
                  <a:srgbClr val="FFFF00"/>
                </a:solidFill>
              </a:rPr>
              <a:t>his</a:t>
            </a:r>
            <a:r>
              <a:rPr lang="en-GB" sz="2000" dirty="0" smtClean="0"/>
              <a:t>		          </a:t>
            </a:r>
            <a:r>
              <a:rPr lang="en-GB" sz="2000" b="1" dirty="0" smtClean="0">
                <a:solidFill>
                  <a:srgbClr val="000000"/>
                </a:solidFill>
              </a:rPr>
              <a:t>his name</a:t>
            </a:r>
          </a:p>
          <a:p>
            <a:endParaRPr lang="en-GB" sz="2000" dirty="0"/>
          </a:p>
          <a:p>
            <a:r>
              <a:rPr lang="en-GB" sz="3200" b="1" dirty="0" err="1">
                <a:solidFill>
                  <a:srgbClr val="0000FF"/>
                </a:solidFill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</a:rPr>
              <a:t>smu</a:t>
            </a:r>
            <a:r>
              <a:rPr lang="en-GB" sz="3200" b="1" dirty="0" err="1" smtClean="0">
                <a:solidFill>
                  <a:srgbClr val="FFFF00"/>
                </a:solidFill>
              </a:rPr>
              <a:t>haa</a:t>
            </a:r>
            <a:r>
              <a:rPr lang="en-GB" sz="2000" dirty="0" smtClean="0"/>
              <a:t>	</a:t>
            </a:r>
            <a:r>
              <a:rPr lang="en-GB" sz="2800" dirty="0" smtClean="0"/>
              <a:t>        </a:t>
            </a:r>
            <a:r>
              <a:rPr lang="en-GB" sz="2800" dirty="0" smtClean="0">
                <a:solidFill>
                  <a:srgbClr val="0000FF"/>
                </a:solidFill>
              </a:rPr>
              <a:t>name-</a:t>
            </a:r>
            <a:r>
              <a:rPr lang="en-GB" sz="2800" dirty="0" smtClean="0">
                <a:solidFill>
                  <a:srgbClr val="FFFF00"/>
                </a:solidFill>
              </a:rPr>
              <a:t>her</a:t>
            </a:r>
            <a:r>
              <a:rPr lang="en-GB" sz="2000" dirty="0"/>
              <a:t>	</a:t>
            </a:r>
            <a:r>
              <a:rPr lang="en-GB" sz="2000" dirty="0" smtClean="0">
                <a:solidFill>
                  <a:srgbClr val="000000"/>
                </a:solidFill>
              </a:rPr>
              <a:t>          </a:t>
            </a:r>
            <a:r>
              <a:rPr lang="en-GB" sz="2000" b="1" dirty="0" smtClean="0">
                <a:solidFill>
                  <a:srgbClr val="000000"/>
                </a:solidFill>
              </a:rPr>
              <a:t>her name</a:t>
            </a:r>
          </a:p>
          <a:p>
            <a:endParaRPr lang="en-GB" sz="2000" dirty="0"/>
          </a:p>
          <a:p>
            <a:r>
              <a:rPr lang="en-GB" sz="3200" b="1" dirty="0" err="1">
                <a:solidFill>
                  <a:srgbClr val="0000FF"/>
                </a:solidFill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</a:rPr>
              <a:t>smu</a:t>
            </a:r>
            <a:r>
              <a:rPr lang="en-GB" sz="3200" b="1" dirty="0" err="1" smtClean="0">
                <a:solidFill>
                  <a:srgbClr val="FFFF00"/>
                </a:solidFill>
              </a:rPr>
              <a:t>naa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	       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name-</a:t>
            </a:r>
            <a:r>
              <a:rPr lang="en-GB" sz="2800" dirty="0" smtClean="0">
                <a:solidFill>
                  <a:srgbClr val="FFFF00"/>
                </a:solidFill>
              </a:rPr>
              <a:t>our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000000"/>
                </a:solidFill>
              </a:rPr>
              <a:t>           our name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943" y="211928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Wa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anta /anti,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hal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3indaka/ 3indaki        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ikhwa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aw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akhawaat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  <a:p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and  you (male/female), do you have (male/female)    brothers   or     sisters?</a:t>
            </a:r>
          </a:p>
          <a:p>
            <a:endParaRPr lang="en-GB" sz="3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</a:rPr>
              <a:t>And you, have you got any brothers or sisters? </a:t>
            </a:r>
            <a:endParaRPr lang="en-GB" sz="3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04656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Lesson Objectives</a:t>
            </a:r>
            <a:endParaRPr lang="en-GB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28092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C0066"/>
                </a:solidFill>
                <a:latin typeface="Comic Sans MS" pitchFamily="66" charset="0"/>
              </a:rPr>
              <a:t>In this lesson we will learn:</a:t>
            </a:r>
          </a:p>
          <a:p>
            <a:endParaRPr lang="en-GB" sz="32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CC0066"/>
                </a:solidFill>
                <a:latin typeface="Comic Sans MS" pitchFamily="66" charset="0"/>
              </a:rPr>
              <a:t>To talk about members of family and friends</a:t>
            </a:r>
          </a:p>
          <a:p>
            <a:endParaRPr lang="en-GB" sz="3200" b="1" dirty="0">
              <a:solidFill>
                <a:srgbClr val="CC006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CC0066"/>
                </a:solidFill>
                <a:latin typeface="Comic Sans MS" pitchFamily="66" charset="0"/>
              </a:rPr>
              <a:t>Two forms of ‘this’</a:t>
            </a:r>
          </a:p>
          <a:p>
            <a:endParaRPr lang="en-GB" sz="3200" b="1" dirty="0">
              <a:solidFill>
                <a:srgbClr val="CC006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CC0066"/>
                </a:solidFill>
                <a:latin typeface="Comic Sans MS" pitchFamily="66" charset="0"/>
              </a:rPr>
              <a:t>To use possessive adjectives (my, your, his, her)</a:t>
            </a:r>
          </a:p>
          <a:p>
            <a:endParaRPr lang="en-GB" sz="3200" b="1" dirty="0">
              <a:solidFill>
                <a:srgbClr val="CC006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CC0066"/>
                </a:solidFill>
                <a:latin typeface="Comic Sans MS" pitchFamily="66" charset="0"/>
              </a:rPr>
              <a:t>Numbers from 20 to 100</a:t>
            </a:r>
          </a:p>
          <a:p>
            <a:endParaRPr lang="en-GB" b="1" dirty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FF00FF"/>
              </a:solidFill>
            </a:endParaRPr>
          </a:p>
          <a:p>
            <a:endParaRPr lang="en-GB" b="1" dirty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>
              <a:solidFill>
                <a:srgbClr val="FF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7092280" y="6381328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3529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Task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Having learned the possessive adjectives, translate the following sentences into English</a:t>
            </a:r>
          </a:p>
          <a:p>
            <a:endParaRPr lang="en-GB" dirty="0"/>
          </a:p>
          <a:p>
            <a:r>
              <a:rPr lang="en-GB" sz="2000" b="1" dirty="0" smtClean="0">
                <a:solidFill>
                  <a:srgbClr val="000000"/>
                </a:solidFill>
              </a:rPr>
              <a:t>Example:  </a:t>
            </a:r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abuu</a:t>
            </a:r>
            <a:r>
              <a:rPr lang="en-GB" sz="2000" b="1" dirty="0" err="1" smtClean="0">
                <a:solidFill>
                  <a:srgbClr val="FFFF00"/>
                </a:solidFill>
                <a:latin typeface="Comic Sans MS" pitchFamily="66" charset="0"/>
              </a:rPr>
              <a:t>naa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ismuhu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Mohammad </a:t>
            </a:r>
            <a:r>
              <a:rPr lang="en-GB" sz="2000" b="1" dirty="0" smtClean="0"/>
              <a:t>=</a:t>
            </a:r>
            <a:r>
              <a:rPr lang="en-GB" dirty="0" smtClean="0"/>
              <a:t>  </a:t>
            </a:r>
            <a:r>
              <a:rPr lang="en-GB" sz="2000" b="1" dirty="0" smtClean="0">
                <a:solidFill>
                  <a:srgbClr val="FFFF00"/>
                </a:solidFill>
              </a:rPr>
              <a:t>our</a:t>
            </a:r>
            <a:r>
              <a:rPr lang="en-GB" sz="2000" b="1" dirty="0" smtClean="0">
                <a:solidFill>
                  <a:srgbClr val="000000"/>
                </a:solidFill>
              </a:rPr>
              <a:t> father is called Mohammad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My grandfather is called Ahmad</a:t>
            </a:r>
          </a:p>
          <a:p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2. My girlfriend is called </a:t>
            </a:r>
            <a:r>
              <a:rPr lang="en-GB" sz="2800" dirty="0" err="1" smtClean="0">
                <a:solidFill>
                  <a:srgbClr val="000000"/>
                </a:solidFill>
                <a:latin typeface="Comic Sans MS" pitchFamily="66" charset="0"/>
              </a:rPr>
              <a:t>Selina</a:t>
            </a:r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3. Her mother is called Fatima</a:t>
            </a:r>
          </a:p>
          <a:p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4. Your (male) father is called Omar</a:t>
            </a:r>
          </a:p>
          <a:p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5. Your (male) brother is called Sameer</a:t>
            </a:r>
          </a:p>
          <a:p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6. Our brother is called </a:t>
            </a:r>
            <a:r>
              <a:rPr lang="en-GB" sz="2800" dirty="0" err="1" smtClean="0">
                <a:solidFill>
                  <a:srgbClr val="000000"/>
                </a:solidFill>
                <a:latin typeface="Comic Sans MS" pitchFamily="66" charset="0"/>
              </a:rPr>
              <a:t>Saalim</a:t>
            </a:r>
            <a:endParaRPr lang="en-GB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6012160" y="6381328"/>
            <a:ext cx="5102352" cy="365125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By Ghizlane Lafdi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766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omic Sans MS" pitchFamily="66" charset="0"/>
              </a:rPr>
              <a:t>Numbers 20- 100</a:t>
            </a:r>
            <a:endParaRPr lang="en-GB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8" y="0"/>
            <a:ext cx="1475656" cy="10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55" y="28018"/>
            <a:ext cx="1475656" cy="10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" y="1628800"/>
            <a:ext cx="869751" cy="8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4" y="2564904"/>
            <a:ext cx="88810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6" y="3573016"/>
            <a:ext cx="909295" cy="9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8" y="4653136"/>
            <a:ext cx="89767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5815335"/>
            <a:ext cx="892511" cy="104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28801"/>
            <a:ext cx="940347" cy="8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2564904"/>
            <a:ext cx="9403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53" y="3573016"/>
            <a:ext cx="511833" cy="91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3573016"/>
            <a:ext cx="449575" cy="91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20" y="4653136"/>
            <a:ext cx="98006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20" y="5815334"/>
            <a:ext cx="1012180" cy="104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81804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waaHid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281228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ithnaani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384666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thalaatha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505965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arba3a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261" y="626826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khamsa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5657" y="188131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sitta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2385" y="3965547"/>
            <a:ext cx="32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thamaaniya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8319" y="511832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tis3a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83202" y="300212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sab3a </a:t>
            </a:r>
            <a:r>
              <a:rPr lang="en-GB" sz="2000" b="1" dirty="0" err="1" smtClean="0">
                <a:solidFill>
                  <a:srgbClr val="C00000"/>
                </a:solidFill>
                <a:latin typeface="Comic Sans MS" pitchFamily="66" charset="0"/>
              </a:rPr>
              <a:t>wa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Comic Sans MS" pitchFamily="66" charset="0"/>
              </a:rPr>
              <a:t>3ishruun</a:t>
            </a:r>
            <a:endParaRPr lang="en-GB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626826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thalaathuun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52261" y="138344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3608" y="241813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3608" y="335594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3608" y="450872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126058" y="5775779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012160" y="1383444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012160" y="2468960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012160" y="3437119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012160" y="4547592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012160" y="5751664"/>
            <a:ext cx="609600" cy="6096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7636906" y="6437771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2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7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1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8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8" y="0"/>
            <a:ext cx="178693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5733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" y="1910759"/>
            <a:ext cx="683568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3" y="1916832"/>
            <a:ext cx="706587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0" y="3532188"/>
            <a:ext cx="1390155" cy="1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8" y="5382862"/>
            <a:ext cx="1234430" cy="105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3025"/>
            <a:ext cx="1388247" cy="11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25" y="3107329"/>
            <a:ext cx="729032" cy="84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57" y="3107329"/>
            <a:ext cx="706587" cy="84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25" y="4239385"/>
            <a:ext cx="729031" cy="8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56" y="4239385"/>
            <a:ext cx="706587" cy="8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25" y="5373216"/>
            <a:ext cx="1490808" cy="118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35109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GB" sz="2800" b="1" dirty="0" smtClean="0">
                <a:solidFill>
                  <a:srgbClr val="0000FF"/>
                </a:solidFill>
                <a:latin typeface="Comic Sans MS" pitchFamily="66" charset="0"/>
              </a:rPr>
              <a:t>rba3uun 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11549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GB" sz="2800" b="1" dirty="0" err="1" smtClean="0">
                <a:solidFill>
                  <a:srgbClr val="0000FF"/>
                </a:solidFill>
                <a:latin typeface="Comic Sans MS" pitchFamily="66" charset="0"/>
              </a:rPr>
              <a:t>hamsuun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9661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GB" sz="2800" b="1" dirty="0" err="1" smtClean="0">
                <a:solidFill>
                  <a:srgbClr val="0000FF"/>
                </a:solidFill>
                <a:latin typeface="Comic Sans MS" pitchFamily="66" charset="0"/>
              </a:rPr>
              <a:t>ittuun</a:t>
            </a:r>
            <a:r>
              <a:rPr lang="en-GB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6583" y="228997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Comic Sans MS" pitchFamily="66" charset="0"/>
              </a:rPr>
              <a:t>sab3uun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1055" y="3368939"/>
            <a:ext cx="220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00FF"/>
                </a:solidFill>
                <a:latin typeface="Comic Sans MS" pitchFamily="66" charset="0"/>
              </a:rPr>
              <a:t>thamaanuun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1906" y="45625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Comic Sans MS" pitchFamily="66" charset="0"/>
              </a:rPr>
              <a:t>tis3uun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1906" y="59127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GB" sz="2800" b="1" dirty="0" err="1" smtClean="0">
                <a:solidFill>
                  <a:srgbClr val="0000FF"/>
                </a:solidFill>
                <a:latin typeface="Comic Sans MS" pitchFamily="66" charset="0"/>
              </a:rPr>
              <a:t>i’a</a:t>
            </a:r>
            <a:endParaRPr lang="en-GB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87393" y="174621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687393" y="3509303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87393" y="5257664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020272" y="1612032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075512" y="2918870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075512" y="4054645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075512" y="5496835"/>
            <a:ext cx="609600" cy="609600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1044004" y="6492875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7" y="4499827"/>
            <a:ext cx="1619673" cy="23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Callout 1"/>
          <p:cNvSpPr/>
          <p:nvPr/>
        </p:nvSpPr>
        <p:spPr>
          <a:xfrm>
            <a:off x="4788023" y="1268760"/>
            <a:ext cx="4464497" cy="2736304"/>
          </a:xfrm>
          <a:prstGeom prst="wedgeEllipseCallout">
            <a:avLst>
              <a:gd name="adj1" fmla="val 16440"/>
              <a:gd name="adj2" fmla="val 6812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14" y="3833813"/>
            <a:ext cx="2279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8024" y="1637505"/>
            <a:ext cx="4716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kam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3umru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akhii</a:t>
            </a:r>
            <a:r>
              <a:rPr lang="en-GB" sz="2400" b="1" dirty="0" err="1" smtClean="0">
                <a:solidFill>
                  <a:srgbClr val="FFFF00"/>
                </a:solidFill>
                <a:latin typeface="Comic Sans MS" pitchFamily="66" charset="0"/>
              </a:rPr>
              <a:t>ka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what   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age (of)  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brother-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your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  <a:p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Comic Sans MS" pitchFamily="66" charset="0"/>
              </a:rPr>
              <a:t>     How old is your brother?</a:t>
            </a:r>
            <a:endParaRPr lang="en-GB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GB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GB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915" y="476672"/>
            <a:ext cx="4577092" cy="367240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4356" y="1260773"/>
            <a:ext cx="39536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kh</a:t>
            </a:r>
            <a:r>
              <a:rPr lang="en-GB" sz="2400" b="1" dirty="0" err="1" smtClean="0">
                <a:solidFill>
                  <a:srgbClr val="FFFF00"/>
                </a:solidFill>
                <a:latin typeface="Comic Sans MS" pitchFamily="66" charset="0"/>
              </a:rPr>
              <a:t>ii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3umru</a:t>
            </a:r>
            <a:r>
              <a:rPr lang="en-GB" sz="2400" b="1" dirty="0" smtClean="0">
                <a:solidFill>
                  <a:srgbClr val="FFFF00"/>
                </a:solidFill>
                <a:latin typeface="Comic Sans MS" pitchFamily="66" charset="0"/>
              </a:rPr>
              <a:t>hu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khamsata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3ashar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sana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endParaRPr lang="en-GB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Brother-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my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age-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his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15 year</a:t>
            </a:r>
          </a:p>
          <a:p>
            <a:endParaRPr lang="en-GB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Comic Sans MS" pitchFamily="66" charset="0"/>
              </a:rPr>
              <a:t>My brother is 15 years old</a:t>
            </a:r>
            <a:endParaRPr lang="en-GB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1150" y="103785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72634" y="476672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346564" y="6309320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28738"/>
            <a:ext cx="9396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4800" b="1" dirty="0" err="1" smtClean="0">
                <a:solidFill>
                  <a:srgbClr val="0000FF"/>
                </a:solidFill>
                <a:latin typeface="Comic Sans MS" pitchFamily="66" charset="0"/>
              </a:rPr>
              <a:t>kam</a:t>
            </a:r>
            <a:r>
              <a:rPr lang="en-GB" sz="4800" b="1" dirty="0" smtClean="0">
                <a:solidFill>
                  <a:srgbClr val="0000FF"/>
                </a:solidFill>
                <a:latin typeface="Comic Sans MS" pitchFamily="66" charset="0"/>
              </a:rPr>
              <a:t> 3umru </a:t>
            </a:r>
            <a:r>
              <a:rPr lang="en-GB" sz="4800" b="1" dirty="0" err="1" smtClean="0">
                <a:solidFill>
                  <a:srgbClr val="0000FF"/>
                </a:solidFill>
                <a:latin typeface="Comic Sans MS" pitchFamily="66" charset="0"/>
              </a:rPr>
              <a:t>ummika</a:t>
            </a:r>
            <a:r>
              <a:rPr lang="en-GB" sz="4800" b="1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ow old is your mother?</a:t>
            </a:r>
          </a:p>
          <a:p>
            <a:endParaRPr lang="en-GB" sz="4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C000"/>
                </a:solidFill>
                <a:latin typeface="Comic Sans MS" pitchFamily="66" charset="0"/>
              </a:rPr>
              <a:t>Task: 	Role play</a:t>
            </a:r>
          </a:p>
          <a:p>
            <a:endParaRPr lang="en-GB" dirty="0"/>
          </a:p>
          <a:p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You are on holiday in Jordan and you meet somebody in the train station. You introduce each other in Arabic. (pay attention to gender!)</a:t>
            </a:r>
            <a:endParaRPr lang="en-GB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Lucy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good morning</a:t>
            </a:r>
          </a:p>
          <a:p>
            <a:endParaRPr lang="en-GB" b="1" dirty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good morning</a:t>
            </a:r>
          </a:p>
          <a:p>
            <a:endParaRPr lang="en-GB" b="1" dirty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Lucy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what’s your name?</a:t>
            </a:r>
          </a:p>
          <a:p>
            <a:endParaRPr lang="en-GB" b="1" dirty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my name’s Ahmad, and you, what’s your name?</a:t>
            </a:r>
          </a:p>
          <a:p>
            <a:endParaRPr lang="en-GB" b="1" dirty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Lucy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my name is Lucy</a:t>
            </a:r>
          </a:p>
          <a:p>
            <a:endParaRPr lang="en-GB" b="1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Where are you from?</a:t>
            </a:r>
          </a:p>
          <a:p>
            <a:endParaRPr lang="en-GB" b="1" dirty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Lucy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I am from Britain, I am British; and you, where are you from?</a:t>
            </a:r>
          </a:p>
          <a:p>
            <a:endParaRPr lang="en-GB" b="1" dirty="0">
              <a:solidFill>
                <a:srgbClr val="990099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: I live in Oman, in Jordan, but I am Palestinian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65" y="0"/>
            <a:ext cx="1494135" cy="91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92696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Lucy: </a:t>
            </a:r>
            <a:r>
              <a:rPr lang="en-GB" b="1" dirty="0">
                <a:solidFill>
                  <a:srgbClr val="990099"/>
                </a:solidFill>
                <a:latin typeface="Comic Sans MS" pitchFamily="66" charset="0"/>
              </a:rPr>
              <a:t>how old are you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?</a:t>
            </a:r>
          </a:p>
          <a:p>
            <a:endParaRPr lang="en-GB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Ahmad: </a:t>
            </a:r>
            <a:r>
              <a:rPr lang="en-GB" b="1" dirty="0">
                <a:solidFill>
                  <a:srgbClr val="990099"/>
                </a:solidFill>
                <a:latin typeface="Comic Sans MS" pitchFamily="66" charset="0"/>
              </a:rPr>
              <a:t>I am 18 years old, 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and you, </a:t>
            </a:r>
            <a:r>
              <a:rPr lang="en-GB" b="1" dirty="0">
                <a:solidFill>
                  <a:srgbClr val="990099"/>
                </a:solidFill>
                <a:latin typeface="Comic Sans MS" pitchFamily="66" charset="0"/>
              </a:rPr>
              <a:t>how old are you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?</a:t>
            </a:r>
          </a:p>
          <a:p>
            <a:endParaRPr lang="en-GB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Lucy: </a:t>
            </a:r>
            <a:r>
              <a:rPr lang="en-GB" b="1" dirty="0">
                <a:solidFill>
                  <a:srgbClr val="990099"/>
                </a:solidFill>
                <a:latin typeface="Comic Sans MS" pitchFamily="66" charset="0"/>
              </a:rPr>
              <a:t>I am 20 years old</a:t>
            </a:r>
          </a:p>
          <a:p>
            <a:endParaRPr lang="en-GB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</a:t>
            </a:r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GB" b="1" dirty="0">
                <a:solidFill>
                  <a:srgbClr val="990099"/>
                </a:solidFill>
                <a:latin typeface="Comic Sans MS" pitchFamily="66" charset="0"/>
              </a:rPr>
              <a:t>do you have brothers or sisters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?</a:t>
            </a:r>
          </a:p>
          <a:p>
            <a:endParaRPr lang="en-GB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Lucy: </a:t>
            </a:r>
            <a:r>
              <a:rPr lang="en-GB" b="1" dirty="0">
                <a:solidFill>
                  <a:srgbClr val="990099"/>
                </a:solidFill>
                <a:latin typeface="Comic Sans MS" pitchFamily="66" charset="0"/>
              </a:rPr>
              <a:t>n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o, I do not have any brothers or sisters, and you, do you have brothers or sisters?</a:t>
            </a:r>
          </a:p>
          <a:p>
            <a:endParaRPr lang="en-GB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Ahmad: 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yes, I have one brother and one sister. My brother is called </a:t>
            </a:r>
            <a:r>
              <a:rPr lang="en-GB" b="1" dirty="0" err="1" smtClean="0">
                <a:solidFill>
                  <a:srgbClr val="990099"/>
                </a:solidFill>
                <a:latin typeface="Comic Sans MS" pitchFamily="66" charset="0"/>
              </a:rPr>
              <a:t>Mounir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 , he is 25 years old  and my sister is called </a:t>
            </a:r>
            <a:r>
              <a:rPr lang="en-GB" b="1" dirty="0" err="1" smtClean="0">
                <a:solidFill>
                  <a:srgbClr val="990099"/>
                </a:solidFill>
                <a:latin typeface="Comic Sans MS" pitchFamily="66" charset="0"/>
              </a:rPr>
              <a:t>Ihssan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 and she is 32 years old.</a:t>
            </a:r>
          </a:p>
          <a:p>
            <a:endParaRPr lang="en-GB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Lucy: 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Nice to meet you, Ahmad</a:t>
            </a:r>
          </a:p>
          <a:p>
            <a:endParaRPr lang="en-GB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</a:rPr>
              <a:t>Ahmad: </a:t>
            </a:r>
            <a:r>
              <a:rPr lang="en-GB" b="1" dirty="0" smtClean="0">
                <a:solidFill>
                  <a:srgbClr val="990099"/>
                </a:solidFill>
                <a:latin typeface="Comic Sans MS" pitchFamily="66" charset="0"/>
              </a:rPr>
              <a:t>Nice to meet you Lucy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65" y="0"/>
            <a:ext cx="1494135" cy="91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1" y="11266"/>
            <a:ext cx="2132439" cy="16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69" y="0"/>
            <a:ext cx="2060431" cy="169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41566" y="11266"/>
            <a:ext cx="4806698" cy="17615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800" b="1" i="1" dirty="0" smtClean="0">
                <a:solidFill>
                  <a:srgbClr val="FF0000"/>
                </a:solidFill>
                <a:latin typeface="Chiller" pitchFamily="82" charset="0"/>
              </a:rPr>
              <a:t>Homework</a:t>
            </a:r>
            <a:endParaRPr lang="en-GB" sz="8800" b="1" i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711" y="198884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How would you write the following words and sentences in Arabic? (Check your writing with your teacher)</a:t>
            </a:r>
          </a:p>
          <a:p>
            <a:endParaRPr lang="en-GB" dirty="0" smtClean="0"/>
          </a:p>
          <a:p>
            <a:r>
              <a:rPr lang="en-GB" dirty="0" smtClean="0"/>
              <a:t>Example:  </a:t>
            </a:r>
            <a:r>
              <a:rPr lang="en-GB" b="1" dirty="0" smtClean="0">
                <a:solidFill>
                  <a:srgbClr val="000000"/>
                </a:solidFill>
              </a:rPr>
              <a:t>grandfather</a:t>
            </a:r>
            <a:r>
              <a:rPr lang="en-GB" dirty="0" smtClean="0"/>
              <a:t> = </a:t>
            </a:r>
            <a:r>
              <a:rPr lang="en-GB" sz="2000" b="1" dirty="0" err="1" smtClean="0">
                <a:solidFill>
                  <a:srgbClr val="0000FF"/>
                </a:solidFill>
              </a:rPr>
              <a:t>jadd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=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b="1" dirty="0" smtClean="0">
                <a:solidFill>
                  <a:srgbClr val="000000"/>
                </a:solidFill>
              </a:rPr>
              <a:t>grandmother</a:t>
            </a:r>
            <a:r>
              <a:rPr lang="en-GB" dirty="0" smtClean="0"/>
              <a:t> = </a:t>
            </a:r>
            <a:r>
              <a:rPr lang="en-GB" sz="2000" b="1" dirty="0" err="1" smtClean="0">
                <a:solidFill>
                  <a:srgbClr val="0000FF"/>
                </a:solidFill>
              </a:rPr>
              <a:t>jadd</a:t>
            </a:r>
            <a:r>
              <a:rPr lang="en-GB" sz="2000" b="1" dirty="0" err="1" smtClean="0">
                <a:solidFill>
                  <a:srgbClr val="FFFF00"/>
                </a:solidFill>
              </a:rPr>
              <a:t>a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=  </a:t>
            </a:r>
            <a:endParaRPr lang="en-GB" dirty="0"/>
          </a:p>
          <a:p>
            <a:endParaRPr lang="en-GB" dirty="0" smtClean="0"/>
          </a:p>
          <a:p>
            <a:r>
              <a:rPr lang="en-GB" sz="2400" b="1" dirty="0" err="1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bii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ismuhu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3umar</a:t>
            </a:r>
          </a:p>
          <a:p>
            <a:endParaRPr lang="en-GB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400" b="1" dirty="0" err="1">
                <a:solidFill>
                  <a:srgbClr val="0000FF"/>
                </a:solidFill>
                <a:latin typeface="Comic Sans MS" pitchFamily="66" charset="0"/>
              </a:rPr>
              <a:t>u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khtii</a:t>
            </a:r>
            <a:endParaRPr lang="en-GB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GB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400" b="1" dirty="0" err="1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khii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3umruhu arba3a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wa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3ishruun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sana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559796" y="2888377"/>
            <a:ext cx="723332" cy="177946"/>
          </a:xfrm>
          <a:custGeom>
            <a:avLst/>
            <a:gdLst>
              <a:gd name="connsiteX0" fmla="*/ 354842 w 723332"/>
              <a:gd name="connsiteY0" fmla="*/ 27561 h 177946"/>
              <a:gd name="connsiteX1" fmla="*/ 423081 w 723332"/>
              <a:gd name="connsiteY1" fmla="*/ 265 h 177946"/>
              <a:gd name="connsiteX2" fmla="*/ 504967 w 723332"/>
              <a:gd name="connsiteY2" fmla="*/ 41208 h 177946"/>
              <a:gd name="connsiteX3" fmla="*/ 586854 w 723332"/>
              <a:gd name="connsiteY3" fmla="*/ 68504 h 177946"/>
              <a:gd name="connsiteX4" fmla="*/ 668741 w 723332"/>
              <a:gd name="connsiteY4" fmla="*/ 95799 h 177946"/>
              <a:gd name="connsiteX5" fmla="*/ 723332 w 723332"/>
              <a:gd name="connsiteY5" fmla="*/ 109447 h 177946"/>
              <a:gd name="connsiteX6" fmla="*/ 682388 w 723332"/>
              <a:gd name="connsiteY6" fmla="*/ 123095 h 177946"/>
              <a:gd name="connsiteX7" fmla="*/ 95535 w 723332"/>
              <a:gd name="connsiteY7" fmla="*/ 164038 h 177946"/>
              <a:gd name="connsiteX8" fmla="*/ 0 w 723332"/>
              <a:gd name="connsiteY8" fmla="*/ 177686 h 1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332" h="177946">
                <a:moveTo>
                  <a:pt x="354842" y="27561"/>
                </a:moveTo>
                <a:cubicBezTo>
                  <a:pt x="377588" y="18462"/>
                  <a:pt x="398772" y="3304"/>
                  <a:pt x="423081" y="265"/>
                </a:cubicBezTo>
                <a:cubicBezTo>
                  <a:pt x="452215" y="-3377"/>
                  <a:pt x="483260" y="31561"/>
                  <a:pt x="504967" y="41208"/>
                </a:cubicBezTo>
                <a:cubicBezTo>
                  <a:pt x="531259" y="52893"/>
                  <a:pt x="559558" y="59405"/>
                  <a:pt x="586854" y="68504"/>
                </a:cubicBezTo>
                <a:lnTo>
                  <a:pt x="668741" y="95799"/>
                </a:lnTo>
                <a:lnTo>
                  <a:pt x="723332" y="109447"/>
                </a:lnTo>
                <a:cubicBezTo>
                  <a:pt x="709684" y="113996"/>
                  <a:pt x="696555" y="120595"/>
                  <a:pt x="682388" y="123095"/>
                </a:cubicBezTo>
                <a:cubicBezTo>
                  <a:pt x="436806" y="166434"/>
                  <a:pt x="399337" y="153563"/>
                  <a:pt x="95535" y="164038"/>
                </a:cubicBezTo>
                <a:cubicBezTo>
                  <a:pt x="27703" y="180996"/>
                  <a:pt x="59700" y="177686"/>
                  <a:pt x="0" y="177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415890" y="2924944"/>
            <a:ext cx="177676" cy="163881"/>
          </a:xfrm>
          <a:custGeom>
            <a:avLst/>
            <a:gdLst>
              <a:gd name="connsiteX0" fmla="*/ 0 w 177676"/>
              <a:gd name="connsiteY0" fmla="*/ 13648 h 163881"/>
              <a:gd name="connsiteX1" fmla="*/ 68238 w 177676"/>
              <a:gd name="connsiteY1" fmla="*/ 0 h 163881"/>
              <a:gd name="connsiteX2" fmla="*/ 150125 w 177676"/>
              <a:gd name="connsiteY2" fmla="*/ 40943 h 163881"/>
              <a:gd name="connsiteX3" fmla="*/ 177421 w 177676"/>
              <a:gd name="connsiteY3" fmla="*/ 136478 h 163881"/>
              <a:gd name="connsiteX4" fmla="*/ 136477 w 177676"/>
              <a:gd name="connsiteY4" fmla="*/ 150125 h 163881"/>
              <a:gd name="connsiteX5" fmla="*/ 13647 w 177676"/>
              <a:gd name="connsiteY5" fmla="*/ 163773 h 16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676" h="163881">
                <a:moveTo>
                  <a:pt x="0" y="13648"/>
                </a:moveTo>
                <a:cubicBezTo>
                  <a:pt x="22746" y="9099"/>
                  <a:pt x="45042" y="0"/>
                  <a:pt x="68238" y="0"/>
                </a:cubicBezTo>
                <a:cubicBezTo>
                  <a:pt x="96490" y="0"/>
                  <a:pt x="129424" y="27142"/>
                  <a:pt x="150125" y="40943"/>
                </a:cubicBezTo>
                <a:cubicBezTo>
                  <a:pt x="154172" y="53082"/>
                  <a:pt x="180537" y="128688"/>
                  <a:pt x="177421" y="136478"/>
                </a:cubicBezTo>
                <a:cubicBezTo>
                  <a:pt x="172078" y="149835"/>
                  <a:pt x="150521" y="147004"/>
                  <a:pt x="136477" y="150125"/>
                </a:cubicBezTo>
                <a:cubicBezTo>
                  <a:pt x="64963" y="166017"/>
                  <a:pt x="70508" y="163773"/>
                  <a:pt x="13647" y="1637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Flowchart: Connector 9"/>
          <p:cNvSpPr/>
          <p:nvPr/>
        </p:nvSpPr>
        <p:spPr>
          <a:xfrm>
            <a:off x="4093185" y="313454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899848" y="2759220"/>
            <a:ext cx="191068" cy="15102"/>
          </a:xfrm>
          <a:custGeom>
            <a:avLst/>
            <a:gdLst>
              <a:gd name="connsiteX0" fmla="*/ 0 w 191068"/>
              <a:gd name="connsiteY0" fmla="*/ 0 h 15102"/>
              <a:gd name="connsiteX1" fmla="*/ 191068 w 191068"/>
              <a:gd name="connsiteY1" fmla="*/ 13648 h 1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1068" h="15102">
                <a:moveTo>
                  <a:pt x="0" y="0"/>
                </a:moveTo>
                <a:cubicBezTo>
                  <a:pt x="108387" y="21678"/>
                  <a:pt x="45042" y="13648"/>
                  <a:pt x="191068" y="136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935492" y="3847703"/>
            <a:ext cx="627797" cy="152100"/>
          </a:xfrm>
          <a:custGeom>
            <a:avLst/>
            <a:gdLst>
              <a:gd name="connsiteX0" fmla="*/ 313898 w 627797"/>
              <a:gd name="connsiteY0" fmla="*/ 41272 h 152100"/>
              <a:gd name="connsiteX1" fmla="*/ 382137 w 627797"/>
              <a:gd name="connsiteY1" fmla="*/ 13977 h 152100"/>
              <a:gd name="connsiteX2" fmla="*/ 423080 w 627797"/>
              <a:gd name="connsiteY2" fmla="*/ 329 h 152100"/>
              <a:gd name="connsiteX3" fmla="*/ 464024 w 627797"/>
              <a:gd name="connsiteY3" fmla="*/ 27625 h 152100"/>
              <a:gd name="connsiteX4" fmla="*/ 504967 w 627797"/>
              <a:gd name="connsiteY4" fmla="*/ 41272 h 152100"/>
              <a:gd name="connsiteX5" fmla="*/ 545910 w 627797"/>
              <a:gd name="connsiteY5" fmla="*/ 68568 h 152100"/>
              <a:gd name="connsiteX6" fmla="*/ 627797 w 627797"/>
              <a:gd name="connsiteY6" fmla="*/ 95863 h 152100"/>
              <a:gd name="connsiteX7" fmla="*/ 532262 w 627797"/>
              <a:gd name="connsiteY7" fmla="*/ 109511 h 152100"/>
              <a:gd name="connsiteX8" fmla="*/ 491319 w 627797"/>
              <a:gd name="connsiteY8" fmla="*/ 123159 h 152100"/>
              <a:gd name="connsiteX9" fmla="*/ 368489 w 627797"/>
              <a:gd name="connsiteY9" fmla="*/ 136807 h 152100"/>
              <a:gd name="connsiteX10" fmla="*/ 300251 w 627797"/>
              <a:gd name="connsiteY10" fmla="*/ 150454 h 152100"/>
              <a:gd name="connsiteX11" fmla="*/ 0 w 627797"/>
              <a:gd name="connsiteY11" fmla="*/ 150454 h 15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797" h="152100">
                <a:moveTo>
                  <a:pt x="313898" y="41272"/>
                </a:moveTo>
                <a:cubicBezTo>
                  <a:pt x="336644" y="32174"/>
                  <a:pt x="359198" y="22579"/>
                  <a:pt x="382137" y="13977"/>
                </a:cubicBezTo>
                <a:cubicBezTo>
                  <a:pt x="395607" y="8926"/>
                  <a:pt x="408890" y="-2036"/>
                  <a:pt x="423080" y="329"/>
                </a:cubicBezTo>
                <a:cubicBezTo>
                  <a:pt x="439260" y="3026"/>
                  <a:pt x="449353" y="20289"/>
                  <a:pt x="464024" y="27625"/>
                </a:cubicBezTo>
                <a:cubicBezTo>
                  <a:pt x="476891" y="34058"/>
                  <a:pt x="491319" y="36723"/>
                  <a:pt x="504967" y="41272"/>
                </a:cubicBezTo>
                <a:cubicBezTo>
                  <a:pt x="518615" y="50371"/>
                  <a:pt x="530921" y="61906"/>
                  <a:pt x="545910" y="68568"/>
                </a:cubicBezTo>
                <a:cubicBezTo>
                  <a:pt x="572202" y="80253"/>
                  <a:pt x="627797" y="95863"/>
                  <a:pt x="627797" y="95863"/>
                </a:cubicBezTo>
                <a:cubicBezTo>
                  <a:pt x="595952" y="100412"/>
                  <a:pt x="563806" y="103202"/>
                  <a:pt x="532262" y="109511"/>
                </a:cubicBezTo>
                <a:cubicBezTo>
                  <a:pt x="518155" y="112332"/>
                  <a:pt x="505509" y="120794"/>
                  <a:pt x="491319" y="123159"/>
                </a:cubicBezTo>
                <a:cubicBezTo>
                  <a:pt x="450684" y="129932"/>
                  <a:pt x="409270" y="130981"/>
                  <a:pt x="368489" y="136807"/>
                </a:cubicBezTo>
                <a:cubicBezTo>
                  <a:pt x="345526" y="140087"/>
                  <a:pt x="323432" y="149596"/>
                  <a:pt x="300251" y="150454"/>
                </a:cubicBezTo>
                <a:cubicBezTo>
                  <a:pt x="200236" y="154158"/>
                  <a:pt x="100084" y="150454"/>
                  <a:pt x="0" y="1504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832751" y="3822368"/>
            <a:ext cx="177421" cy="177435"/>
          </a:xfrm>
          <a:custGeom>
            <a:avLst/>
            <a:gdLst>
              <a:gd name="connsiteX0" fmla="*/ 0 w 177421"/>
              <a:gd name="connsiteY0" fmla="*/ 0 h 177435"/>
              <a:gd name="connsiteX1" fmla="*/ 163774 w 177421"/>
              <a:gd name="connsiteY1" fmla="*/ 54591 h 177435"/>
              <a:gd name="connsiteX2" fmla="*/ 177421 w 177421"/>
              <a:gd name="connsiteY2" fmla="*/ 95534 h 177435"/>
              <a:gd name="connsiteX3" fmla="*/ 163774 w 177421"/>
              <a:gd name="connsiteY3" fmla="*/ 163773 h 177435"/>
              <a:gd name="connsiteX4" fmla="*/ 13648 w 177421"/>
              <a:gd name="connsiteY4" fmla="*/ 177421 h 1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421" h="177435">
                <a:moveTo>
                  <a:pt x="0" y="0"/>
                </a:moveTo>
                <a:cubicBezTo>
                  <a:pt x="88168" y="9797"/>
                  <a:pt x="118928" y="-12678"/>
                  <a:pt x="163774" y="54591"/>
                </a:cubicBezTo>
                <a:cubicBezTo>
                  <a:pt x="171754" y="66561"/>
                  <a:pt x="172872" y="81886"/>
                  <a:pt x="177421" y="95534"/>
                </a:cubicBezTo>
                <a:cubicBezTo>
                  <a:pt x="172872" y="118280"/>
                  <a:pt x="183665" y="151838"/>
                  <a:pt x="163774" y="163773"/>
                </a:cubicBezTo>
                <a:cubicBezTo>
                  <a:pt x="139353" y="178426"/>
                  <a:pt x="58407" y="177421"/>
                  <a:pt x="13648" y="1774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412478" y="3861048"/>
            <a:ext cx="245660" cy="138755"/>
          </a:xfrm>
          <a:custGeom>
            <a:avLst/>
            <a:gdLst>
              <a:gd name="connsiteX0" fmla="*/ 136478 w 245660"/>
              <a:gd name="connsiteY0" fmla="*/ 2236 h 138755"/>
              <a:gd name="connsiteX1" fmla="*/ 27296 w 245660"/>
              <a:gd name="connsiteY1" fmla="*/ 15884 h 138755"/>
              <a:gd name="connsiteX2" fmla="*/ 0 w 245660"/>
              <a:gd name="connsiteY2" fmla="*/ 97770 h 138755"/>
              <a:gd name="connsiteX3" fmla="*/ 40944 w 245660"/>
              <a:gd name="connsiteY3" fmla="*/ 125066 h 138755"/>
              <a:gd name="connsiteX4" fmla="*/ 232012 w 245660"/>
              <a:gd name="connsiteY4" fmla="*/ 125066 h 138755"/>
              <a:gd name="connsiteX5" fmla="*/ 245660 w 245660"/>
              <a:gd name="connsiteY5" fmla="*/ 84122 h 138755"/>
              <a:gd name="connsiteX6" fmla="*/ 232012 w 245660"/>
              <a:gd name="connsiteY6" fmla="*/ 29531 h 138755"/>
              <a:gd name="connsiteX7" fmla="*/ 136478 w 245660"/>
              <a:gd name="connsiteY7" fmla="*/ 2236 h 1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60" h="138755">
                <a:moveTo>
                  <a:pt x="136478" y="2236"/>
                </a:moveTo>
                <a:cubicBezTo>
                  <a:pt x="102359" y="-39"/>
                  <a:pt x="57343" y="-5149"/>
                  <a:pt x="27296" y="15884"/>
                </a:cubicBezTo>
                <a:cubicBezTo>
                  <a:pt x="3725" y="32384"/>
                  <a:pt x="0" y="97770"/>
                  <a:pt x="0" y="97770"/>
                </a:cubicBezTo>
                <a:cubicBezTo>
                  <a:pt x="13648" y="106869"/>
                  <a:pt x="25383" y="119879"/>
                  <a:pt x="40944" y="125066"/>
                </a:cubicBezTo>
                <a:cubicBezTo>
                  <a:pt x="116073" y="150109"/>
                  <a:pt x="152279" y="135032"/>
                  <a:pt x="232012" y="125066"/>
                </a:cubicBezTo>
                <a:cubicBezTo>
                  <a:pt x="236561" y="111418"/>
                  <a:pt x="245660" y="98508"/>
                  <a:pt x="245660" y="84122"/>
                </a:cubicBezTo>
                <a:cubicBezTo>
                  <a:pt x="245660" y="65365"/>
                  <a:pt x="243730" y="44178"/>
                  <a:pt x="232012" y="29531"/>
                </a:cubicBezTo>
                <a:cubicBezTo>
                  <a:pt x="214189" y="7253"/>
                  <a:pt x="170597" y="4511"/>
                  <a:pt x="136478" y="2236"/>
                </a:cubicBez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/>
          <p:cNvSpPr/>
          <p:nvPr/>
        </p:nvSpPr>
        <p:spPr>
          <a:xfrm flipH="1">
            <a:off x="4391076" y="4053151"/>
            <a:ext cx="45975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/>
          <p:cNvSpPr/>
          <p:nvPr/>
        </p:nvSpPr>
        <p:spPr>
          <a:xfrm flipH="1">
            <a:off x="3590154" y="3726429"/>
            <a:ext cx="45719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/>
          <p:cNvSpPr/>
          <p:nvPr/>
        </p:nvSpPr>
        <p:spPr>
          <a:xfrm flipH="1">
            <a:off x="3435184" y="3717032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4191391" y="3681131"/>
            <a:ext cx="245660" cy="0"/>
          </a:xfrm>
          <a:custGeom>
            <a:avLst/>
            <a:gdLst>
              <a:gd name="connsiteX0" fmla="*/ 0 w 245660"/>
              <a:gd name="connsiteY0" fmla="*/ 0 h 0"/>
              <a:gd name="connsiteX1" fmla="*/ 245660 w 2456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660">
                <a:moveTo>
                  <a:pt x="0" y="0"/>
                </a:moveTo>
                <a:lnTo>
                  <a:pt x="2456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3814725" y="3630790"/>
            <a:ext cx="170246" cy="100601"/>
          </a:xfrm>
          <a:custGeom>
            <a:avLst/>
            <a:gdLst>
              <a:gd name="connsiteX0" fmla="*/ 0 w 170246"/>
              <a:gd name="connsiteY0" fmla="*/ 0 h 100601"/>
              <a:gd name="connsiteX1" fmla="*/ 54591 w 170246"/>
              <a:gd name="connsiteY1" fmla="*/ 81886 h 100601"/>
              <a:gd name="connsiteX2" fmla="*/ 81887 w 170246"/>
              <a:gd name="connsiteY2" fmla="*/ 40943 h 100601"/>
              <a:gd name="connsiteX3" fmla="*/ 163774 w 170246"/>
              <a:gd name="connsiteY3" fmla="*/ 68238 h 100601"/>
              <a:gd name="connsiteX4" fmla="*/ 163774 w 170246"/>
              <a:gd name="connsiteY4" fmla="*/ 0 h 1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6" h="100601">
                <a:moveTo>
                  <a:pt x="0" y="0"/>
                </a:moveTo>
                <a:cubicBezTo>
                  <a:pt x="2685" y="13424"/>
                  <a:pt x="191" y="103646"/>
                  <a:pt x="54591" y="81886"/>
                </a:cubicBezTo>
                <a:cubicBezTo>
                  <a:pt x="69820" y="75794"/>
                  <a:pt x="72788" y="54591"/>
                  <a:pt x="81887" y="40943"/>
                </a:cubicBezTo>
                <a:cubicBezTo>
                  <a:pt x="90711" y="67416"/>
                  <a:pt x="101035" y="143525"/>
                  <a:pt x="163774" y="68238"/>
                </a:cubicBezTo>
                <a:cubicBezTo>
                  <a:pt x="178336" y="50764"/>
                  <a:pt x="163774" y="22746"/>
                  <a:pt x="1637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3780255" y="3501008"/>
            <a:ext cx="204716" cy="0"/>
          </a:xfrm>
          <a:custGeom>
            <a:avLst/>
            <a:gdLst>
              <a:gd name="connsiteX0" fmla="*/ 0 w 204716"/>
              <a:gd name="connsiteY0" fmla="*/ 0 h 0"/>
              <a:gd name="connsiteX1" fmla="*/ 204716 w 20471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16">
                <a:moveTo>
                  <a:pt x="0" y="0"/>
                </a:moveTo>
                <a:lnTo>
                  <a:pt x="20471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396036" y="2708920"/>
            <a:ext cx="170246" cy="100601"/>
          </a:xfrm>
          <a:custGeom>
            <a:avLst/>
            <a:gdLst>
              <a:gd name="connsiteX0" fmla="*/ 0 w 170246"/>
              <a:gd name="connsiteY0" fmla="*/ 0 h 100601"/>
              <a:gd name="connsiteX1" fmla="*/ 54591 w 170246"/>
              <a:gd name="connsiteY1" fmla="*/ 81886 h 100601"/>
              <a:gd name="connsiteX2" fmla="*/ 81887 w 170246"/>
              <a:gd name="connsiteY2" fmla="*/ 40943 h 100601"/>
              <a:gd name="connsiteX3" fmla="*/ 163774 w 170246"/>
              <a:gd name="connsiteY3" fmla="*/ 68238 h 100601"/>
              <a:gd name="connsiteX4" fmla="*/ 163774 w 170246"/>
              <a:gd name="connsiteY4" fmla="*/ 0 h 1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6" h="100601">
                <a:moveTo>
                  <a:pt x="0" y="0"/>
                </a:moveTo>
                <a:cubicBezTo>
                  <a:pt x="2685" y="13424"/>
                  <a:pt x="191" y="103646"/>
                  <a:pt x="54591" y="81886"/>
                </a:cubicBezTo>
                <a:cubicBezTo>
                  <a:pt x="69820" y="75794"/>
                  <a:pt x="72788" y="54591"/>
                  <a:pt x="81887" y="40943"/>
                </a:cubicBezTo>
                <a:cubicBezTo>
                  <a:pt x="90711" y="67416"/>
                  <a:pt x="101035" y="143525"/>
                  <a:pt x="163774" y="68238"/>
                </a:cubicBezTo>
                <a:cubicBezTo>
                  <a:pt x="178336" y="50764"/>
                  <a:pt x="163774" y="22746"/>
                  <a:pt x="1637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63288" y="2759220"/>
            <a:ext cx="2673007" cy="590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0000"/>
                </a:solidFill>
              </a:rPr>
              <a:t>My grandfather = </a:t>
            </a:r>
            <a:r>
              <a:rPr lang="en-GB" sz="2000" b="1" dirty="0" err="1" smtClean="0">
                <a:solidFill>
                  <a:srgbClr val="0000FF"/>
                </a:solidFill>
              </a:rPr>
              <a:t>jadd</a:t>
            </a:r>
            <a:r>
              <a:rPr lang="en-GB" sz="2000" b="1" dirty="0" err="1" smtClean="0">
                <a:solidFill>
                  <a:srgbClr val="FFFF00"/>
                </a:solidFill>
              </a:rPr>
              <a:t>ii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215952" y="2866030"/>
            <a:ext cx="600502" cy="208014"/>
          </a:xfrm>
          <a:custGeom>
            <a:avLst/>
            <a:gdLst>
              <a:gd name="connsiteX0" fmla="*/ 286603 w 600502"/>
              <a:gd name="connsiteY0" fmla="*/ 68239 h 208014"/>
              <a:gd name="connsiteX1" fmla="*/ 354842 w 600502"/>
              <a:gd name="connsiteY1" fmla="*/ 27295 h 208014"/>
              <a:gd name="connsiteX2" fmla="*/ 395785 w 600502"/>
              <a:gd name="connsiteY2" fmla="*/ 0 h 208014"/>
              <a:gd name="connsiteX3" fmla="*/ 436729 w 600502"/>
              <a:gd name="connsiteY3" fmla="*/ 27295 h 208014"/>
              <a:gd name="connsiteX4" fmla="*/ 518615 w 600502"/>
              <a:gd name="connsiteY4" fmla="*/ 95534 h 208014"/>
              <a:gd name="connsiteX5" fmla="*/ 600502 w 600502"/>
              <a:gd name="connsiteY5" fmla="*/ 122830 h 208014"/>
              <a:gd name="connsiteX6" fmla="*/ 559558 w 600502"/>
              <a:gd name="connsiteY6" fmla="*/ 150125 h 208014"/>
              <a:gd name="connsiteX7" fmla="*/ 477672 w 600502"/>
              <a:gd name="connsiteY7" fmla="*/ 177421 h 208014"/>
              <a:gd name="connsiteX8" fmla="*/ 0 w 600502"/>
              <a:gd name="connsiteY8" fmla="*/ 191069 h 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502" h="208014">
                <a:moveTo>
                  <a:pt x="286603" y="68239"/>
                </a:moveTo>
                <a:cubicBezTo>
                  <a:pt x="309349" y="54591"/>
                  <a:pt x="332347" y="41354"/>
                  <a:pt x="354842" y="27295"/>
                </a:cubicBezTo>
                <a:cubicBezTo>
                  <a:pt x="368751" y="18602"/>
                  <a:pt x="379383" y="0"/>
                  <a:pt x="395785" y="0"/>
                </a:cubicBezTo>
                <a:cubicBezTo>
                  <a:pt x="412188" y="0"/>
                  <a:pt x="424128" y="16794"/>
                  <a:pt x="436729" y="27295"/>
                </a:cubicBezTo>
                <a:cubicBezTo>
                  <a:pt x="473464" y="57907"/>
                  <a:pt x="475045" y="76170"/>
                  <a:pt x="518615" y="95534"/>
                </a:cubicBezTo>
                <a:cubicBezTo>
                  <a:pt x="544907" y="107219"/>
                  <a:pt x="600502" y="122830"/>
                  <a:pt x="600502" y="122830"/>
                </a:cubicBezTo>
                <a:cubicBezTo>
                  <a:pt x="586854" y="131928"/>
                  <a:pt x="574547" y="143463"/>
                  <a:pt x="559558" y="150125"/>
                </a:cubicBezTo>
                <a:cubicBezTo>
                  <a:pt x="533266" y="161810"/>
                  <a:pt x="504967" y="168322"/>
                  <a:pt x="477672" y="177421"/>
                </a:cubicBezTo>
                <a:cubicBezTo>
                  <a:pt x="298624" y="237105"/>
                  <a:pt x="451115" y="191069"/>
                  <a:pt x="0" y="1910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8093122" y="2893325"/>
            <a:ext cx="191069" cy="191124"/>
          </a:xfrm>
          <a:custGeom>
            <a:avLst/>
            <a:gdLst>
              <a:gd name="connsiteX0" fmla="*/ 0 w 191069"/>
              <a:gd name="connsiteY0" fmla="*/ 0 h 191124"/>
              <a:gd name="connsiteX1" fmla="*/ 68239 w 191069"/>
              <a:gd name="connsiteY1" fmla="*/ 13648 h 191124"/>
              <a:gd name="connsiteX2" fmla="*/ 150126 w 191069"/>
              <a:gd name="connsiteY2" fmla="*/ 40944 h 191124"/>
              <a:gd name="connsiteX3" fmla="*/ 177421 w 191069"/>
              <a:gd name="connsiteY3" fmla="*/ 122830 h 191124"/>
              <a:gd name="connsiteX4" fmla="*/ 191069 w 191069"/>
              <a:gd name="connsiteY4" fmla="*/ 163774 h 191124"/>
              <a:gd name="connsiteX5" fmla="*/ 150126 w 191069"/>
              <a:gd name="connsiteY5" fmla="*/ 177421 h 191124"/>
              <a:gd name="connsiteX6" fmla="*/ 0 w 191069"/>
              <a:gd name="connsiteY6" fmla="*/ 191069 h 19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69" h="191124">
                <a:moveTo>
                  <a:pt x="0" y="0"/>
                </a:moveTo>
                <a:cubicBezTo>
                  <a:pt x="22746" y="4549"/>
                  <a:pt x="45860" y="7544"/>
                  <a:pt x="68239" y="13648"/>
                </a:cubicBezTo>
                <a:cubicBezTo>
                  <a:pt x="95997" y="21219"/>
                  <a:pt x="150126" y="40944"/>
                  <a:pt x="150126" y="40944"/>
                </a:cubicBezTo>
                <a:lnTo>
                  <a:pt x="177421" y="122830"/>
                </a:lnTo>
                <a:lnTo>
                  <a:pt x="191069" y="163774"/>
                </a:lnTo>
                <a:cubicBezTo>
                  <a:pt x="177421" y="168323"/>
                  <a:pt x="164280" y="174848"/>
                  <a:pt x="150126" y="177421"/>
                </a:cubicBezTo>
                <a:cubicBezTo>
                  <a:pt x="65750" y="192762"/>
                  <a:pt x="63351" y="191069"/>
                  <a:pt x="0" y="1910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533564" y="2933806"/>
            <a:ext cx="368490" cy="259770"/>
          </a:xfrm>
          <a:custGeom>
            <a:avLst/>
            <a:gdLst>
              <a:gd name="connsiteX0" fmla="*/ 368490 w 368490"/>
              <a:gd name="connsiteY0" fmla="*/ 95997 h 259770"/>
              <a:gd name="connsiteX1" fmla="*/ 354842 w 368490"/>
              <a:gd name="connsiteY1" fmla="*/ 27758 h 259770"/>
              <a:gd name="connsiteX2" fmla="*/ 232012 w 368490"/>
              <a:gd name="connsiteY2" fmla="*/ 14110 h 259770"/>
              <a:gd name="connsiteX3" fmla="*/ 232012 w 368490"/>
              <a:gd name="connsiteY3" fmla="*/ 123293 h 259770"/>
              <a:gd name="connsiteX4" fmla="*/ 272955 w 368490"/>
              <a:gd name="connsiteY4" fmla="*/ 136940 h 259770"/>
              <a:gd name="connsiteX5" fmla="*/ 286603 w 368490"/>
              <a:gd name="connsiteY5" fmla="*/ 177884 h 259770"/>
              <a:gd name="connsiteX6" fmla="*/ 232012 w 368490"/>
              <a:gd name="connsiteY6" fmla="*/ 232475 h 259770"/>
              <a:gd name="connsiteX7" fmla="*/ 191069 w 368490"/>
              <a:gd name="connsiteY7" fmla="*/ 259770 h 259770"/>
              <a:gd name="connsiteX8" fmla="*/ 81887 w 368490"/>
              <a:gd name="connsiteY8" fmla="*/ 246122 h 259770"/>
              <a:gd name="connsiteX9" fmla="*/ 40943 w 368490"/>
              <a:gd name="connsiteY9" fmla="*/ 232475 h 259770"/>
              <a:gd name="connsiteX10" fmla="*/ 13648 w 368490"/>
              <a:gd name="connsiteY10" fmla="*/ 191531 h 259770"/>
              <a:gd name="connsiteX11" fmla="*/ 0 w 368490"/>
              <a:gd name="connsiteY11" fmla="*/ 150588 h 259770"/>
              <a:gd name="connsiteX12" fmla="*/ 27296 w 368490"/>
              <a:gd name="connsiteY12" fmla="*/ 41406 h 25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490" h="259770">
                <a:moveTo>
                  <a:pt x="368490" y="95997"/>
                </a:moveTo>
                <a:cubicBezTo>
                  <a:pt x="363941" y="73251"/>
                  <a:pt x="366351" y="47898"/>
                  <a:pt x="354842" y="27758"/>
                </a:cubicBezTo>
                <a:cubicBezTo>
                  <a:pt x="327030" y="-20912"/>
                  <a:pt x="269080" y="7932"/>
                  <a:pt x="232012" y="14110"/>
                </a:cubicBezTo>
                <a:cubicBezTo>
                  <a:pt x="218973" y="53228"/>
                  <a:pt x="202733" y="79375"/>
                  <a:pt x="232012" y="123293"/>
                </a:cubicBezTo>
                <a:cubicBezTo>
                  <a:pt x="239992" y="135263"/>
                  <a:pt x="259307" y="132391"/>
                  <a:pt x="272955" y="136940"/>
                </a:cubicBezTo>
                <a:cubicBezTo>
                  <a:pt x="277504" y="150588"/>
                  <a:pt x="286603" y="163498"/>
                  <a:pt x="286603" y="177884"/>
                </a:cubicBezTo>
                <a:cubicBezTo>
                  <a:pt x="286603" y="232474"/>
                  <a:pt x="268405" y="214278"/>
                  <a:pt x="232012" y="232475"/>
                </a:cubicBezTo>
                <a:cubicBezTo>
                  <a:pt x="217341" y="239810"/>
                  <a:pt x="204717" y="250672"/>
                  <a:pt x="191069" y="259770"/>
                </a:cubicBezTo>
                <a:cubicBezTo>
                  <a:pt x="154675" y="255221"/>
                  <a:pt x="117973" y="252683"/>
                  <a:pt x="81887" y="246122"/>
                </a:cubicBezTo>
                <a:cubicBezTo>
                  <a:pt x="67733" y="243549"/>
                  <a:pt x="52177" y="241462"/>
                  <a:pt x="40943" y="232475"/>
                </a:cubicBezTo>
                <a:cubicBezTo>
                  <a:pt x="28135" y="222228"/>
                  <a:pt x="20983" y="206202"/>
                  <a:pt x="13648" y="191531"/>
                </a:cubicBezTo>
                <a:cubicBezTo>
                  <a:pt x="7214" y="178664"/>
                  <a:pt x="4549" y="164236"/>
                  <a:pt x="0" y="150588"/>
                </a:cubicBezTo>
                <a:cubicBezTo>
                  <a:pt x="14558" y="48685"/>
                  <a:pt x="-9098" y="77800"/>
                  <a:pt x="27296" y="4140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475260" y="2702257"/>
            <a:ext cx="259307" cy="16629"/>
          </a:xfrm>
          <a:custGeom>
            <a:avLst/>
            <a:gdLst>
              <a:gd name="connsiteX0" fmla="*/ 0 w 259307"/>
              <a:gd name="connsiteY0" fmla="*/ 0 h 16629"/>
              <a:gd name="connsiteX1" fmla="*/ 259307 w 259307"/>
              <a:gd name="connsiteY1" fmla="*/ 13647 h 1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9307" h="16629">
                <a:moveTo>
                  <a:pt x="0" y="0"/>
                </a:moveTo>
                <a:cubicBezTo>
                  <a:pt x="130692" y="26137"/>
                  <a:pt x="45042" y="13647"/>
                  <a:pt x="259307" y="136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8045706" y="2618285"/>
            <a:ext cx="170246" cy="100601"/>
          </a:xfrm>
          <a:custGeom>
            <a:avLst/>
            <a:gdLst>
              <a:gd name="connsiteX0" fmla="*/ 0 w 170246"/>
              <a:gd name="connsiteY0" fmla="*/ 0 h 100601"/>
              <a:gd name="connsiteX1" fmla="*/ 54591 w 170246"/>
              <a:gd name="connsiteY1" fmla="*/ 81886 h 100601"/>
              <a:gd name="connsiteX2" fmla="*/ 81887 w 170246"/>
              <a:gd name="connsiteY2" fmla="*/ 40943 h 100601"/>
              <a:gd name="connsiteX3" fmla="*/ 163774 w 170246"/>
              <a:gd name="connsiteY3" fmla="*/ 68238 h 100601"/>
              <a:gd name="connsiteX4" fmla="*/ 163774 w 170246"/>
              <a:gd name="connsiteY4" fmla="*/ 0 h 1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6" h="100601">
                <a:moveTo>
                  <a:pt x="0" y="0"/>
                </a:moveTo>
                <a:cubicBezTo>
                  <a:pt x="2685" y="13424"/>
                  <a:pt x="191" y="103646"/>
                  <a:pt x="54591" y="81886"/>
                </a:cubicBezTo>
                <a:cubicBezTo>
                  <a:pt x="69820" y="75794"/>
                  <a:pt x="72788" y="54591"/>
                  <a:pt x="81887" y="40943"/>
                </a:cubicBezTo>
                <a:cubicBezTo>
                  <a:pt x="90711" y="67416"/>
                  <a:pt x="101035" y="143525"/>
                  <a:pt x="163774" y="68238"/>
                </a:cubicBezTo>
                <a:cubicBezTo>
                  <a:pt x="178336" y="50764"/>
                  <a:pt x="163774" y="22746"/>
                  <a:pt x="1637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8267146" y="3616431"/>
            <a:ext cx="170246" cy="100601"/>
          </a:xfrm>
          <a:custGeom>
            <a:avLst/>
            <a:gdLst>
              <a:gd name="connsiteX0" fmla="*/ 0 w 170246"/>
              <a:gd name="connsiteY0" fmla="*/ 0 h 100601"/>
              <a:gd name="connsiteX1" fmla="*/ 54591 w 170246"/>
              <a:gd name="connsiteY1" fmla="*/ 81886 h 100601"/>
              <a:gd name="connsiteX2" fmla="*/ 81887 w 170246"/>
              <a:gd name="connsiteY2" fmla="*/ 40943 h 100601"/>
              <a:gd name="connsiteX3" fmla="*/ 163774 w 170246"/>
              <a:gd name="connsiteY3" fmla="*/ 68238 h 100601"/>
              <a:gd name="connsiteX4" fmla="*/ 163774 w 170246"/>
              <a:gd name="connsiteY4" fmla="*/ 0 h 1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6" h="100601">
                <a:moveTo>
                  <a:pt x="0" y="0"/>
                </a:moveTo>
                <a:cubicBezTo>
                  <a:pt x="2685" y="13424"/>
                  <a:pt x="191" y="103646"/>
                  <a:pt x="54591" y="81886"/>
                </a:cubicBezTo>
                <a:cubicBezTo>
                  <a:pt x="69820" y="75794"/>
                  <a:pt x="72788" y="54591"/>
                  <a:pt x="81887" y="40943"/>
                </a:cubicBezTo>
                <a:cubicBezTo>
                  <a:pt x="90711" y="67416"/>
                  <a:pt x="101035" y="143525"/>
                  <a:pt x="163774" y="68238"/>
                </a:cubicBezTo>
                <a:cubicBezTo>
                  <a:pt x="178336" y="50764"/>
                  <a:pt x="163774" y="22746"/>
                  <a:pt x="1637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7990954" y="2795815"/>
            <a:ext cx="245660" cy="13706"/>
          </a:xfrm>
          <a:custGeom>
            <a:avLst/>
            <a:gdLst>
              <a:gd name="connsiteX0" fmla="*/ 0 w 245660"/>
              <a:gd name="connsiteY0" fmla="*/ 0 h 13706"/>
              <a:gd name="connsiteX1" fmla="*/ 245660 w 245660"/>
              <a:gd name="connsiteY1" fmla="*/ 13647 h 1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660" h="13706">
                <a:moveTo>
                  <a:pt x="0" y="0"/>
                </a:moveTo>
                <a:cubicBezTo>
                  <a:pt x="200100" y="15391"/>
                  <a:pt x="118106" y="13647"/>
                  <a:pt x="245660" y="136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/>
          <p:cNvSpPr/>
          <p:nvPr/>
        </p:nvSpPr>
        <p:spPr>
          <a:xfrm flipH="1">
            <a:off x="8688592" y="3193576"/>
            <a:ext cx="45975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/>
          <p:cNvSpPr/>
          <p:nvPr/>
        </p:nvSpPr>
        <p:spPr>
          <a:xfrm flipH="1">
            <a:off x="7722746" y="3284984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/>
          <p:cNvSpPr/>
          <p:nvPr/>
        </p:nvSpPr>
        <p:spPr>
          <a:xfrm flipH="1">
            <a:off x="7603243" y="3303717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Connector 38"/>
          <p:cNvSpPr/>
          <p:nvPr/>
        </p:nvSpPr>
        <p:spPr>
          <a:xfrm flipH="1">
            <a:off x="7768721" y="4214153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Connector 39"/>
          <p:cNvSpPr/>
          <p:nvPr/>
        </p:nvSpPr>
        <p:spPr>
          <a:xfrm flipH="1">
            <a:off x="8127547" y="3748755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Connector 40"/>
          <p:cNvSpPr/>
          <p:nvPr/>
        </p:nvSpPr>
        <p:spPr>
          <a:xfrm flipH="1">
            <a:off x="7976011" y="3751555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Connector 41"/>
          <p:cNvSpPr/>
          <p:nvPr/>
        </p:nvSpPr>
        <p:spPr>
          <a:xfrm flipH="1">
            <a:off x="8744712" y="4128225"/>
            <a:ext cx="45975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621201" y="3614607"/>
            <a:ext cx="2746660" cy="5929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0000"/>
                </a:solidFill>
              </a:rPr>
              <a:t>My grandmother= </a:t>
            </a:r>
            <a:r>
              <a:rPr lang="en-GB" b="1" dirty="0" err="1" smtClean="0">
                <a:solidFill>
                  <a:srgbClr val="0000FF"/>
                </a:solidFill>
              </a:rPr>
              <a:t>jadd</a:t>
            </a:r>
            <a:r>
              <a:rPr lang="en-GB" b="1" dirty="0" err="1" smtClean="0">
                <a:solidFill>
                  <a:srgbClr val="FFFF00"/>
                </a:solidFill>
              </a:rPr>
              <a:t>atii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379725" y="3846922"/>
            <a:ext cx="504968" cy="165520"/>
          </a:xfrm>
          <a:custGeom>
            <a:avLst/>
            <a:gdLst>
              <a:gd name="connsiteX0" fmla="*/ 218365 w 504968"/>
              <a:gd name="connsiteY0" fmla="*/ 42690 h 165520"/>
              <a:gd name="connsiteX1" fmla="*/ 286603 w 504968"/>
              <a:gd name="connsiteY1" fmla="*/ 1747 h 165520"/>
              <a:gd name="connsiteX2" fmla="*/ 395785 w 504968"/>
              <a:gd name="connsiteY2" fmla="*/ 42690 h 165520"/>
              <a:gd name="connsiteX3" fmla="*/ 423081 w 504968"/>
              <a:gd name="connsiteY3" fmla="*/ 83633 h 165520"/>
              <a:gd name="connsiteX4" fmla="*/ 504968 w 504968"/>
              <a:gd name="connsiteY4" fmla="*/ 110929 h 165520"/>
              <a:gd name="connsiteX5" fmla="*/ 423081 w 504968"/>
              <a:gd name="connsiteY5" fmla="*/ 138224 h 165520"/>
              <a:gd name="connsiteX6" fmla="*/ 382138 w 504968"/>
              <a:gd name="connsiteY6" fmla="*/ 151872 h 165520"/>
              <a:gd name="connsiteX7" fmla="*/ 286603 w 504968"/>
              <a:gd name="connsiteY7" fmla="*/ 165520 h 165520"/>
              <a:gd name="connsiteX8" fmla="*/ 0 w 504968"/>
              <a:gd name="connsiteY8" fmla="*/ 151872 h 16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68" h="165520">
                <a:moveTo>
                  <a:pt x="218365" y="42690"/>
                </a:moveTo>
                <a:cubicBezTo>
                  <a:pt x="241111" y="29042"/>
                  <a:pt x="260592" y="6949"/>
                  <a:pt x="286603" y="1747"/>
                </a:cubicBezTo>
                <a:cubicBezTo>
                  <a:pt x="332009" y="-7334"/>
                  <a:pt x="363060" y="20873"/>
                  <a:pt x="395785" y="42690"/>
                </a:cubicBezTo>
                <a:cubicBezTo>
                  <a:pt x="404884" y="56338"/>
                  <a:pt x="409172" y="74940"/>
                  <a:pt x="423081" y="83633"/>
                </a:cubicBezTo>
                <a:cubicBezTo>
                  <a:pt x="447480" y="98882"/>
                  <a:pt x="504968" y="110929"/>
                  <a:pt x="504968" y="110929"/>
                </a:cubicBezTo>
                <a:lnTo>
                  <a:pt x="423081" y="138224"/>
                </a:lnTo>
                <a:cubicBezTo>
                  <a:pt x="409433" y="142773"/>
                  <a:pt x="396379" y="149838"/>
                  <a:pt x="382138" y="151872"/>
                </a:cubicBezTo>
                <a:lnTo>
                  <a:pt x="286603" y="165520"/>
                </a:lnTo>
                <a:cubicBezTo>
                  <a:pt x="9104" y="151645"/>
                  <a:pt x="104747" y="151872"/>
                  <a:pt x="0" y="1518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8284191" y="3807725"/>
            <a:ext cx="163773" cy="206125"/>
          </a:xfrm>
          <a:custGeom>
            <a:avLst/>
            <a:gdLst>
              <a:gd name="connsiteX0" fmla="*/ 0 w 163773"/>
              <a:gd name="connsiteY0" fmla="*/ 0 h 206125"/>
              <a:gd name="connsiteX1" fmla="*/ 68239 w 163773"/>
              <a:gd name="connsiteY1" fmla="*/ 13648 h 206125"/>
              <a:gd name="connsiteX2" fmla="*/ 109182 w 163773"/>
              <a:gd name="connsiteY2" fmla="*/ 27296 h 206125"/>
              <a:gd name="connsiteX3" fmla="*/ 122830 w 163773"/>
              <a:gd name="connsiteY3" fmla="*/ 68239 h 206125"/>
              <a:gd name="connsiteX4" fmla="*/ 163773 w 163773"/>
              <a:gd name="connsiteY4" fmla="*/ 95535 h 206125"/>
              <a:gd name="connsiteX5" fmla="*/ 150125 w 163773"/>
              <a:gd name="connsiteY5" fmla="*/ 191069 h 206125"/>
              <a:gd name="connsiteX6" fmla="*/ 109182 w 163773"/>
              <a:gd name="connsiteY6" fmla="*/ 204717 h 206125"/>
              <a:gd name="connsiteX7" fmla="*/ 13648 w 163773"/>
              <a:gd name="connsiteY7" fmla="*/ 204717 h 20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73" h="206125">
                <a:moveTo>
                  <a:pt x="0" y="0"/>
                </a:moveTo>
                <a:cubicBezTo>
                  <a:pt x="22746" y="4549"/>
                  <a:pt x="45735" y="8022"/>
                  <a:pt x="68239" y="13648"/>
                </a:cubicBezTo>
                <a:cubicBezTo>
                  <a:pt x="82195" y="17137"/>
                  <a:pt x="99010" y="17124"/>
                  <a:pt x="109182" y="27296"/>
                </a:cubicBezTo>
                <a:cubicBezTo>
                  <a:pt x="119354" y="37468"/>
                  <a:pt x="113843" y="57005"/>
                  <a:pt x="122830" y="68239"/>
                </a:cubicBezTo>
                <a:cubicBezTo>
                  <a:pt x="133077" y="81047"/>
                  <a:pt x="150125" y="86436"/>
                  <a:pt x="163773" y="95535"/>
                </a:cubicBezTo>
                <a:cubicBezTo>
                  <a:pt x="159224" y="127380"/>
                  <a:pt x="164511" y="162297"/>
                  <a:pt x="150125" y="191069"/>
                </a:cubicBezTo>
                <a:cubicBezTo>
                  <a:pt x="143691" y="203936"/>
                  <a:pt x="123497" y="203286"/>
                  <a:pt x="109182" y="204717"/>
                </a:cubicBezTo>
                <a:cubicBezTo>
                  <a:pt x="77495" y="207886"/>
                  <a:pt x="45493" y="204717"/>
                  <a:pt x="13648" y="204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7847463" y="3862316"/>
            <a:ext cx="303072" cy="163774"/>
          </a:xfrm>
          <a:custGeom>
            <a:avLst/>
            <a:gdLst>
              <a:gd name="connsiteX0" fmla="*/ 272955 w 303072"/>
              <a:gd name="connsiteY0" fmla="*/ 0 h 163774"/>
              <a:gd name="connsiteX1" fmla="*/ 286603 w 303072"/>
              <a:gd name="connsiteY1" fmla="*/ 68239 h 163774"/>
              <a:gd name="connsiteX2" fmla="*/ 300250 w 303072"/>
              <a:gd name="connsiteY2" fmla="*/ 109183 h 163774"/>
              <a:gd name="connsiteX3" fmla="*/ 232012 w 303072"/>
              <a:gd name="connsiteY3" fmla="*/ 122830 h 163774"/>
              <a:gd name="connsiteX4" fmla="*/ 109182 w 303072"/>
              <a:gd name="connsiteY4" fmla="*/ 136478 h 163774"/>
              <a:gd name="connsiteX5" fmla="*/ 0 w 303072"/>
              <a:gd name="connsiteY5" fmla="*/ 163774 h 16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72" h="163774">
                <a:moveTo>
                  <a:pt x="272955" y="0"/>
                </a:moveTo>
                <a:cubicBezTo>
                  <a:pt x="277504" y="22746"/>
                  <a:pt x="280977" y="45735"/>
                  <a:pt x="286603" y="68239"/>
                </a:cubicBezTo>
                <a:cubicBezTo>
                  <a:pt x="290092" y="82196"/>
                  <a:pt x="310423" y="99010"/>
                  <a:pt x="300250" y="109183"/>
                </a:cubicBezTo>
                <a:cubicBezTo>
                  <a:pt x="283848" y="125585"/>
                  <a:pt x="254975" y="119550"/>
                  <a:pt x="232012" y="122830"/>
                </a:cubicBezTo>
                <a:cubicBezTo>
                  <a:pt x="191231" y="128656"/>
                  <a:pt x="150125" y="131929"/>
                  <a:pt x="109182" y="136478"/>
                </a:cubicBezTo>
                <a:lnTo>
                  <a:pt x="0" y="16377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7533543" y="3888043"/>
            <a:ext cx="341215" cy="244853"/>
          </a:xfrm>
          <a:custGeom>
            <a:avLst/>
            <a:gdLst>
              <a:gd name="connsiteX0" fmla="*/ 341215 w 341215"/>
              <a:gd name="connsiteY0" fmla="*/ 151694 h 244853"/>
              <a:gd name="connsiteX1" fmla="*/ 327567 w 341215"/>
              <a:gd name="connsiteY1" fmla="*/ 83456 h 244853"/>
              <a:gd name="connsiteX2" fmla="*/ 272976 w 341215"/>
              <a:gd name="connsiteY2" fmla="*/ 1569 h 244853"/>
              <a:gd name="connsiteX3" fmla="*/ 177442 w 341215"/>
              <a:gd name="connsiteY3" fmla="*/ 15217 h 244853"/>
              <a:gd name="connsiteX4" fmla="*/ 218385 w 341215"/>
              <a:gd name="connsiteY4" fmla="*/ 165342 h 244853"/>
              <a:gd name="connsiteX5" fmla="*/ 232033 w 341215"/>
              <a:gd name="connsiteY5" fmla="*/ 206285 h 244853"/>
              <a:gd name="connsiteX6" fmla="*/ 54612 w 341215"/>
              <a:gd name="connsiteY6" fmla="*/ 219933 h 244853"/>
              <a:gd name="connsiteX7" fmla="*/ 27317 w 341215"/>
              <a:gd name="connsiteY7" fmla="*/ 178990 h 244853"/>
              <a:gd name="connsiteX8" fmla="*/ 21 w 341215"/>
              <a:gd name="connsiteY8" fmla="*/ 15217 h 24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15" h="244853">
                <a:moveTo>
                  <a:pt x="341215" y="151694"/>
                </a:moveTo>
                <a:cubicBezTo>
                  <a:pt x="336666" y="128948"/>
                  <a:pt x="337166" y="104573"/>
                  <a:pt x="327567" y="83456"/>
                </a:cubicBezTo>
                <a:cubicBezTo>
                  <a:pt x="313992" y="53591"/>
                  <a:pt x="272976" y="1569"/>
                  <a:pt x="272976" y="1569"/>
                </a:cubicBezTo>
                <a:cubicBezTo>
                  <a:pt x="241131" y="6118"/>
                  <a:pt x="195285" y="-11548"/>
                  <a:pt x="177442" y="15217"/>
                </a:cubicBezTo>
                <a:cubicBezTo>
                  <a:pt x="135341" y="78369"/>
                  <a:pt x="196587" y="121745"/>
                  <a:pt x="218385" y="165342"/>
                </a:cubicBezTo>
                <a:cubicBezTo>
                  <a:pt x="224819" y="178209"/>
                  <a:pt x="227484" y="192637"/>
                  <a:pt x="232033" y="206285"/>
                </a:cubicBezTo>
                <a:cubicBezTo>
                  <a:pt x="165840" y="250415"/>
                  <a:pt x="171759" y="258982"/>
                  <a:pt x="54612" y="219933"/>
                </a:cubicBezTo>
                <a:cubicBezTo>
                  <a:pt x="39051" y="214746"/>
                  <a:pt x="36415" y="192638"/>
                  <a:pt x="27317" y="178990"/>
                </a:cubicBezTo>
                <a:cubicBezTo>
                  <a:pt x="-1763" y="33590"/>
                  <a:pt x="21" y="88906"/>
                  <a:pt x="21" y="15217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8243248" y="3493827"/>
            <a:ext cx="204716" cy="28099"/>
          </a:xfrm>
          <a:custGeom>
            <a:avLst/>
            <a:gdLst>
              <a:gd name="connsiteX0" fmla="*/ 0 w 204716"/>
              <a:gd name="connsiteY0" fmla="*/ 0 h 28099"/>
              <a:gd name="connsiteX1" fmla="*/ 150125 w 204716"/>
              <a:gd name="connsiteY1" fmla="*/ 27295 h 28099"/>
              <a:gd name="connsiteX2" fmla="*/ 204716 w 204716"/>
              <a:gd name="connsiteY2" fmla="*/ 27295 h 2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16" h="28099">
                <a:moveTo>
                  <a:pt x="0" y="0"/>
                </a:moveTo>
                <a:cubicBezTo>
                  <a:pt x="36831" y="7366"/>
                  <a:pt x="115194" y="23802"/>
                  <a:pt x="150125" y="27295"/>
                </a:cubicBezTo>
                <a:cubicBezTo>
                  <a:pt x="168232" y="29106"/>
                  <a:pt x="186519" y="27295"/>
                  <a:pt x="204716" y="27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8611737" y="3725839"/>
            <a:ext cx="218364" cy="0"/>
          </a:xfrm>
          <a:custGeom>
            <a:avLst/>
            <a:gdLst>
              <a:gd name="connsiteX0" fmla="*/ 0 w 218364"/>
              <a:gd name="connsiteY0" fmla="*/ 0 h 0"/>
              <a:gd name="connsiteX1" fmla="*/ 218364 w 2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364">
                <a:moveTo>
                  <a:pt x="0" y="0"/>
                </a:moveTo>
                <a:lnTo>
                  <a:pt x="21836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Connector 51"/>
          <p:cNvSpPr/>
          <p:nvPr/>
        </p:nvSpPr>
        <p:spPr>
          <a:xfrm flipH="1">
            <a:off x="7649218" y="4218545"/>
            <a:ext cx="45975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8038531" y="4121606"/>
            <a:ext cx="136478" cy="27313"/>
          </a:xfrm>
          <a:custGeom>
            <a:avLst/>
            <a:gdLst>
              <a:gd name="connsiteX0" fmla="*/ 0 w 136478"/>
              <a:gd name="connsiteY0" fmla="*/ 27313 h 27313"/>
              <a:gd name="connsiteX1" fmla="*/ 68239 w 136478"/>
              <a:gd name="connsiteY1" fmla="*/ 13666 h 27313"/>
              <a:gd name="connsiteX2" fmla="*/ 136478 w 136478"/>
              <a:gd name="connsiteY2" fmla="*/ 18 h 2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27313">
                <a:moveTo>
                  <a:pt x="0" y="27313"/>
                </a:moveTo>
                <a:cubicBezTo>
                  <a:pt x="22746" y="22764"/>
                  <a:pt x="45595" y="18698"/>
                  <a:pt x="68239" y="13666"/>
                </a:cubicBezTo>
                <a:cubicBezTo>
                  <a:pt x="134622" y="-1085"/>
                  <a:pt x="102283" y="18"/>
                  <a:pt x="136478" y="1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260" y="0"/>
            <a:ext cx="8611228" cy="108012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990099"/>
                </a:solidFill>
                <a:latin typeface="Comic Sans MS" pitchFamily="66" charset="0"/>
              </a:rPr>
              <a:t>Family and friends </a:t>
            </a:r>
            <a:r>
              <a:rPr lang="en-GB" sz="4800" b="1" dirty="0" smtClean="0">
                <a:latin typeface="Comic Sans MS" pitchFamily="66" charset="0"/>
              </a:rPr>
              <a:t> 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" y="1166842"/>
            <a:ext cx="864096" cy="9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9"/>
            <a:ext cx="995568" cy="93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72" y="2535064"/>
            <a:ext cx="965836" cy="8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" y="2284496"/>
            <a:ext cx="898374" cy="86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72" y="3524639"/>
            <a:ext cx="936104" cy="99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3343737"/>
            <a:ext cx="919392" cy="8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205" y="114569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</a:rPr>
              <a:t>Jadd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</a:rPr>
              <a:t>=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Grandfather </a:t>
            </a: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 err="1" smtClean="0">
                <a:solidFill>
                  <a:srgbClr val="FF0000"/>
                </a:solidFill>
              </a:rPr>
              <a:t>aHmad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</a:p>
          <a:p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7876" y="1287800"/>
            <a:ext cx="339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</a:rPr>
              <a:t>Jadda</a:t>
            </a:r>
            <a:r>
              <a:rPr lang="en-GB" sz="2000" b="1" dirty="0" smtClean="0">
                <a:solidFill>
                  <a:srgbClr val="0000FF"/>
                </a:solidFill>
              </a:rPr>
              <a:t>=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grandmother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a</a:t>
            </a:r>
            <a:r>
              <a:rPr lang="en-GB" sz="2000" b="1" dirty="0" err="1" smtClean="0">
                <a:solidFill>
                  <a:srgbClr val="FF0000"/>
                </a:solidFill>
              </a:rPr>
              <a:t>miina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693" y="2276543"/>
            <a:ext cx="29874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a</a:t>
            </a:r>
            <a:r>
              <a:rPr lang="en-GB" sz="2000" b="1" dirty="0" err="1" smtClean="0">
                <a:solidFill>
                  <a:srgbClr val="0000FF"/>
                </a:solidFill>
              </a:rPr>
              <a:t>b</a:t>
            </a:r>
            <a:r>
              <a:rPr lang="en-GB" sz="2000" b="1" dirty="0" smtClean="0">
                <a:solidFill>
                  <a:srgbClr val="0000FF"/>
                </a:solidFill>
              </a:rPr>
              <a:t> =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Father </a:t>
            </a:r>
            <a:r>
              <a:rPr lang="en-GB" sz="2000" b="1" dirty="0">
                <a:solidFill>
                  <a:srgbClr val="FF0000"/>
                </a:solidFill>
              </a:rPr>
              <a:t>(3umar)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7876" y="2437492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u</a:t>
            </a:r>
            <a:r>
              <a:rPr lang="en-GB" sz="2000" b="1" dirty="0" smtClean="0">
                <a:solidFill>
                  <a:srgbClr val="0000FF"/>
                </a:solidFill>
              </a:rPr>
              <a:t>mm=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mother</a:t>
            </a:r>
          </a:p>
          <a:p>
            <a:r>
              <a:rPr lang="en-GB" sz="2000" b="1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GB" sz="2000" b="1" dirty="0" err="1" smtClean="0">
                <a:solidFill>
                  <a:schemeClr val="bg1">
                    <a:lumMod val="50000"/>
                  </a:schemeClr>
                </a:solidFill>
              </a:rPr>
              <a:t>atima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848" y="3308208"/>
            <a:ext cx="23367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a</a:t>
            </a:r>
            <a:r>
              <a:rPr lang="en-GB" sz="2000" b="1" dirty="0" err="1" smtClean="0">
                <a:solidFill>
                  <a:srgbClr val="0000FF"/>
                </a:solidFill>
              </a:rPr>
              <a:t>kh</a:t>
            </a:r>
            <a:r>
              <a:rPr lang="en-GB" sz="2000" b="1" dirty="0" smtClean="0">
                <a:solidFill>
                  <a:srgbClr val="0000FF"/>
                </a:solidFill>
              </a:rPr>
              <a:t>=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Brother </a:t>
            </a: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 err="1" smtClean="0">
                <a:solidFill>
                  <a:srgbClr val="FF0000"/>
                </a:solidFill>
              </a:rPr>
              <a:t>samiir</a:t>
            </a:r>
            <a:r>
              <a:rPr lang="en-GB" sz="2000" b="1" dirty="0" smtClean="0">
                <a:solidFill>
                  <a:srgbClr val="FF0000"/>
                </a:solidFill>
              </a:rPr>
              <a:t>)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7876" y="3454327"/>
            <a:ext cx="23108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u</a:t>
            </a:r>
            <a:r>
              <a:rPr lang="en-GB" sz="2000" b="1" dirty="0" err="1" smtClean="0">
                <a:solidFill>
                  <a:srgbClr val="0000FF"/>
                </a:solidFill>
              </a:rPr>
              <a:t>kht</a:t>
            </a:r>
            <a:r>
              <a:rPr lang="en-GB" sz="2000" b="1" dirty="0" smtClean="0">
                <a:solidFill>
                  <a:srgbClr val="0000FF"/>
                </a:solidFill>
              </a:rPr>
              <a:t> =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sister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 err="1" smtClean="0">
                <a:solidFill>
                  <a:srgbClr val="FF0000"/>
                </a:solidFill>
              </a:rPr>
              <a:t>maryam</a:t>
            </a:r>
            <a:r>
              <a:rPr lang="en-GB" sz="2000" b="1" dirty="0" smtClean="0">
                <a:solidFill>
                  <a:srgbClr val="FF0000"/>
                </a:solidFill>
              </a:rPr>
              <a:t>)</a:t>
            </a:r>
          </a:p>
          <a:p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72" y="4941168"/>
            <a:ext cx="9361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89120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94116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</a:rPr>
              <a:t>Sadiiq</a:t>
            </a:r>
            <a:r>
              <a:rPr lang="en-GB" sz="2000" b="1" dirty="0" smtClean="0">
                <a:solidFill>
                  <a:srgbClr val="0000FF"/>
                </a:solidFill>
              </a:rPr>
              <a:t>=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boyfriend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(Tom)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7876" y="4913652"/>
            <a:ext cx="231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</a:rPr>
              <a:t>Sadiiqa</a:t>
            </a:r>
            <a:r>
              <a:rPr lang="en-GB" sz="2000" b="1" dirty="0" smtClean="0">
                <a:solidFill>
                  <a:srgbClr val="0000FF"/>
                </a:solidFill>
              </a:rPr>
              <a:t> = </a:t>
            </a:r>
            <a:r>
              <a:rPr lang="en-GB" sz="2000" b="1" dirty="0" smtClean="0">
                <a:solidFill>
                  <a:srgbClr val="000000"/>
                </a:solidFill>
              </a:rPr>
              <a:t>girlfriend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(Lisa)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6" y="5377208"/>
            <a:ext cx="936104" cy="9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91404" y="6284555"/>
            <a:ext cx="260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FF"/>
                </a:solidFill>
              </a:rPr>
              <a:t>a</a:t>
            </a:r>
            <a:r>
              <a:rPr lang="en-GB" sz="2800" b="1" dirty="0" err="1" smtClean="0">
                <a:solidFill>
                  <a:srgbClr val="0000FF"/>
                </a:solidFill>
              </a:rPr>
              <a:t>naa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sz="2000" b="1" dirty="0" smtClean="0">
                <a:solidFill>
                  <a:srgbClr val="000000"/>
                </a:solidFill>
              </a:rPr>
              <a:t>me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Saliim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608" y="1475346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608" y="2615097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049960" y="3575192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926940" y="5210887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968539" y="150809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950342" y="2648851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243834" y="3718913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053315" y="5234357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987280" y="6310707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6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187220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2348880"/>
            <a:ext cx="68762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00FF"/>
                </a:solidFill>
              </a:rPr>
              <a:t>i</a:t>
            </a:r>
            <a:r>
              <a:rPr lang="en-GB" sz="4000" b="1" dirty="0" err="1" smtClean="0">
                <a:solidFill>
                  <a:srgbClr val="0000FF"/>
                </a:solidFill>
              </a:rPr>
              <a:t>sm</a:t>
            </a:r>
            <a:r>
              <a:rPr lang="en-GB" sz="4000" b="1" dirty="0" err="1" smtClean="0">
                <a:solidFill>
                  <a:srgbClr val="FFFF00"/>
                </a:solidFill>
              </a:rPr>
              <a:t>ii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saalim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wa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ha</a:t>
            </a:r>
            <a:r>
              <a:rPr lang="en-GB" sz="4000" b="1" u="sng" dirty="0" err="1" smtClean="0">
                <a:solidFill>
                  <a:srgbClr val="0000FF"/>
                </a:solidFill>
              </a:rPr>
              <a:t>d</a:t>
            </a:r>
            <a:r>
              <a:rPr lang="en-GB" sz="4000" b="1" dirty="0" err="1" smtClean="0">
                <a:solidFill>
                  <a:srgbClr val="0000FF"/>
                </a:solidFill>
              </a:rPr>
              <a:t>ihi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 err="1" smtClean="0">
                <a:solidFill>
                  <a:srgbClr val="0000FF"/>
                </a:solidFill>
              </a:rPr>
              <a:t>usrat</a:t>
            </a:r>
            <a:r>
              <a:rPr lang="en-GB" sz="4000" b="1" dirty="0" err="1" smtClean="0">
                <a:solidFill>
                  <a:srgbClr val="FFFF00"/>
                </a:solidFill>
              </a:rPr>
              <a:t>ii</a:t>
            </a:r>
            <a:endParaRPr lang="en-GB" sz="4000" b="1" dirty="0" smtClean="0">
              <a:solidFill>
                <a:srgbClr val="FFFF00"/>
              </a:solidFill>
            </a:endParaRPr>
          </a:p>
          <a:p>
            <a:endParaRPr lang="en-GB" sz="3200" dirty="0" smtClean="0">
              <a:solidFill>
                <a:srgbClr val="0000FF"/>
              </a:solidFill>
            </a:endParaRPr>
          </a:p>
          <a:p>
            <a:r>
              <a:rPr lang="en-GB" sz="3200" dirty="0" smtClean="0">
                <a:solidFill>
                  <a:srgbClr val="0000FF"/>
                </a:solidFill>
              </a:rPr>
              <a:t>Name-</a:t>
            </a:r>
            <a:r>
              <a:rPr lang="en-GB" sz="3200" dirty="0" smtClean="0">
                <a:solidFill>
                  <a:srgbClr val="FFFF00"/>
                </a:solidFill>
              </a:rPr>
              <a:t>my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 err="1" smtClean="0">
                <a:solidFill>
                  <a:srgbClr val="0000FF"/>
                </a:solidFill>
              </a:rPr>
              <a:t>Salim</a:t>
            </a:r>
            <a:r>
              <a:rPr lang="en-GB" sz="3200" dirty="0" smtClean="0">
                <a:solidFill>
                  <a:srgbClr val="0000FF"/>
                </a:solidFill>
              </a:rPr>
              <a:t> and this is family-</a:t>
            </a:r>
            <a:r>
              <a:rPr lang="en-GB" sz="3200" dirty="0" smtClean="0">
                <a:solidFill>
                  <a:srgbClr val="FFFF00"/>
                </a:solidFill>
              </a:rPr>
              <a:t>my</a:t>
            </a:r>
          </a:p>
          <a:p>
            <a:endParaRPr lang="en-GB" dirty="0" smtClean="0"/>
          </a:p>
          <a:p>
            <a:r>
              <a:rPr lang="en-GB" sz="3200" b="1" dirty="0" smtClean="0">
                <a:solidFill>
                  <a:schemeClr val="bg1"/>
                </a:solidFill>
              </a:rPr>
              <a:t>My name is </a:t>
            </a:r>
            <a:r>
              <a:rPr lang="en-GB" sz="3200" b="1" dirty="0" err="1" smtClean="0">
                <a:solidFill>
                  <a:schemeClr val="bg1"/>
                </a:solidFill>
              </a:rPr>
              <a:t>Salim</a:t>
            </a:r>
            <a:r>
              <a:rPr lang="en-GB" sz="3200" b="1" dirty="0" smtClean="0">
                <a:solidFill>
                  <a:schemeClr val="bg1"/>
                </a:solidFill>
              </a:rPr>
              <a:t> and this my family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1767523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" y="4604130"/>
            <a:ext cx="1251768" cy="16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9805426">
            <a:off x="1418384" y="4309566"/>
            <a:ext cx="1011906" cy="393144"/>
          </a:xfrm>
          <a:prstGeom prst="rightArrow">
            <a:avLst>
              <a:gd name="adj1" fmla="val 50000"/>
              <a:gd name="adj2" fmla="val 8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77" y="1082079"/>
            <a:ext cx="2916323" cy="19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5495" y="2944688"/>
            <a:ext cx="65162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0000FF"/>
                </a:solidFill>
              </a:rPr>
              <a:t> </a:t>
            </a:r>
            <a:r>
              <a:rPr lang="en-GB" sz="6600" b="1" dirty="0" err="1">
                <a:solidFill>
                  <a:srgbClr val="0000FF"/>
                </a:solidFill>
              </a:rPr>
              <a:t>ha</a:t>
            </a:r>
            <a:r>
              <a:rPr lang="en-GB" sz="6600" b="1" u="sng" dirty="0" err="1">
                <a:solidFill>
                  <a:srgbClr val="0000FF"/>
                </a:solidFill>
              </a:rPr>
              <a:t>d</a:t>
            </a:r>
            <a:r>
              <a:rPr lang="en-GB" sz="6600" b="1" dirty="0" err="1">
                <a:solidFill>
                  <a:srgbClr val="0000FF"/>
                </a:solidFill>
              </a:rPr>
              <a:t>aa</a:t>
            </a:r>
            <a:r>
              <a:rPr lang="en-GB" sz="6600" dirty="0"/>
              <a:t> </a:t>
            </a:r>
            <a:r>
              <a:rPr lang="en-GB" sz="6600" b="1" dirty="0" err="1" smtClean="0">
                <a:solidFill>
                  <a:srgbClr val="0000FF"/>
                </a:solidFill>
              </a:rPr>
              <a:t>jadd</a:t>
            </a:r>
            <a:r>
              <a:rPr lang="en-GB" sz="6600" b="1" dirty="0" err="1" smtClean="0">
                <a:solidFill>
                  <a:srgbClr val="FFFF00"/>
                </a:solidFill>
              </a:rPr>
              <a:t>ii</a:t>
            </a:r>
            <a:endParaRPr lang="en-GB" sz="6600" b="1" dirty="0" smtClean="0">
              <a:solidFill>
                <a:srgbClr val="FFFF00"/>
              </a:solidFill>
            </a:endParaRPr>
          </a:p>
          <a:p>
            <a:r>
              <a:rPr lang="en-GB" sz="4000" dirty="0" smtClean="0">
                <a:solidFill>
                  <a:srgbClr val="0000FF"/>
                </a:solidFill>
              </a:rPr>
              <a:t> </a:t>
            </a:r>
            <a:r>
              <a:rPr lang="en-GB" sz="4000" dirty="0">
                <a:solidFill>
                  <a:srgbClr val="0000FF"/>
                </a:solidFill>
              </a:rPr>
              <a:t>this (is) grandfather-</a:t>
            </a:r>
            <a:r>
              <a:rPr lang="en-GB" sz="4000" dirty="0" smtClean="0">
                <a:solidFill>
                  <a:srgbClr val="FFFF00"/>
                </a:solidFill>
              </a:rPr>
              <a:t>my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T</a:t>
            </a:r>
            <a:r>
              <a:rPr lang="en-GB" sz="3600" b="1" dirty="0" smtClean="0">
                <a:solidFill>
                  <a:schemeClr val="bg1"/>
                </a:solidFill>
              </a:rPr>
              <a:t>his is my </a:t>
            </a:r>
            <a:r>
              <a:rPr lang="en-GB" sz="3600" b="1" dirty="0" smtClean="0">
                <a:solidFill>
                  <a:schemeClr val="bg1"/>
                </a:solidFill>
              </a:rPr>
              <a:t>grandfather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327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4400" b="1" dirty="0" smtClean="0">
                <a:solidFill>
                  <a:srgbClr val="FFCCCC"/>
                </a:solidFill>
                <a:cs typeface="+mj-cs"/>
              </a:rPr>
              <a:t>هَذَا</a:t>
            </a:r>
            <a:r>
              <a:rPr lang="ar-MA" sz="4800" b="1" dirty="0" smtClean="0">
                <a:solidFill>
                  <a:srgbClr val="FFCCCC"/>
                </a:solidFill>
              </a:rPr>
              <a:t> </a:t>
            </a:r>
            <a:r>
              <a:rPr lang="en-GB" sz="4800" b="1" dirty="0" smtClean="0"/>
              <a:t>=</a:t>
            </a:r>
            <a:r>
              <a:rPr lang="en-GB" sz="4800" b="1" dirty="0" smtClean="0">
                <a:solidFill>
                  <a:srgbClr val="FFCCCC"/>
                </a:solidFill>
              </a:rPr>
              <a:t> </a:t>
            </a:r>
            <a:r>
              <a:rPr lang="en-GB" sz="6600" b="1" dirty="0" err="1" smtClean="0">
                <a:solidFill>
                  <a:srgbClr val="0000FF"/>
                </a:solidFill>
              </a:rPr>
              <a:t>ha</a:t>
            </a:r>
            <a:r>
              <a:rPr lang="en-GB" sz="6600" b="1" u="sng" dirty="0" err="1" smtClean="0">
                <a:solidFill>
                  <a:srgbClr val="0000FF"/>
                </a:solidFill>
              </a:rPr>
              <a:t>d</a:t>
            </a:r>
            <a:r>
              <a:rPr lang="en-GB" sz="6600" b="1" dirty="0" err="1" smtClean="0">
                <a:solidFill>
                  <a:srgbClr val="0000FF"/>
                </a:solidFill>
              </a:rPr>
              <a:t>aa</a:t>
            </a:r>
            <a:r>
              <a:rPr lang="en-GB" sz="4800" b="1" dirty="0" smtClean="0">
                <a:solidFill>
                  <a:srgbClr val="FFCCCC"/>
                </a:solidFill>
              </a:rPr>
              <a:t> </a:t>
            </a:r>
            <a:r>
              <a:rPr lang="en-GB" sz="4800" b="1" dirty="0" smtClean="0"/>
              <a:t>=</a:t>
            </a:r>
            <a:r>
              <a:rPr lang="en-GB" sz="4800" b="1" dirty="0" smtClean="0">
                <a:solidFill>
                  <a:schemeClr val="bg1"/>
                </a:solidFill>
              </a:rPr>
              <a:t> this (male)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264" y="107184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6122" y="31242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1639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" y="4604130"/>
            <a:ext cx="1251768" cy="16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2138" y="2282249"/>
            <a:ext cx="6624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 </a:t>
            </a:r>
            <a:r>
              <a:rPr lang="en-GB" sz="6600" b="1" dirty="0" err="1" smtClean="0">
                <a:solidFill>
                  <a:srgbClr val="0000FF"/>
                </a:solidFill>
              </a:rPr>
              <a:t>ha</a:t>
            </a:r>
            <a:r>
              <a:rPr lang="en-GB" sz="6600" b="1" u="sng" dirty="0" err="1" smtClean="0">
                <a:solidFill>
                  <a:srgbClr val="0000FF"/>
                </a:solidFill>
              </a:rPr>
              <a:t>d</a:t>
            </a:r>
            <a:r>
              <a:rPr lang="en-GB" sz="6600" b="1" dirty="0" err="1" smtClean="0">
                <a:solidFill>
                  <a:srgbClr val="0000FF"/>
                </a:solidFill>
              </a:rPr>
              <a:t>aa</a:t>
            </a:r>
            <a:r>
              <a:rPr lang="en-GB" sz="6600" dirty="0" smtClean="0"/>
              <a:t> </a:t>
            </a:r>
            <a:r>
              <a:rPr lang="en-GB" sz="6600" b="1" dirty="0" err="1" smtClean="0">
                <a:solidFill>
                  <a:srgbClr val="0000FF"/>
                </a:solidFill>
              </a:rPr>
              <a:t>ab</a:t>
            </a:r>
            <a:r>
              <a:rPr lang="en-GB" sz="6600" b="1" dirty="0" err="1" smtClean="0">
                <a:solidFill>
                  <a:srgbClr val="FFFF00"/>
                </a:solidFill>
              </a:rPr>
              <a:t>ii</a:t>
            </a:r>
            <a:endParaRPr lang="en-GB" sz="6600" b="1" dirty="0" smtClean="0">
              <a:solidFill>
                <a:srgbClr val="FFFF00"/>
              </a:solidFill>
            </a:endParaRPr>
          </a:p>
          <a:p>
            <a:r>
              <a:rPr lang="en-GB" sz="6600" dirty="0" smtClean="0"/>
              <a:t> </a:t>
            </a:r>
            <a:r>
              <a:rPr lang="en-GB" sz="5400" dirty="0" smtClean="0">
                <a:solidFill>
                  <a:srgbClr val="0000FF"/>
                </a:solidFill>
              </a:rPr>
              <a:t>this (is)father-</a:t>
            </a:r>
            <a:r>
              <a:rPr lang="en-GB" sz="5400" dirty="0" smtClean="0">
                <a:solidFill>
                  <a:srgbClr val="FFFF00"/>
                </a:solidFill>
              </a:rPr>
              <a:t>my</a:t>
            </a:r>
          </a:p>
          <a:p>
            <a:r>
              <a:rPr lang="en-GB" sz="5400" b="1" dirty="0" smtClean="0">
                <a:solidFill>
                  <a:schemeClr val="bg1"/>
                </a:solidFill>
              </a:rPr>
              <a:t>This is my father  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805426">
            <a:off x="1340083" y="4309567"/>
            <a:ext cx="1011906" cy="393144"/>
          </a:xfrm>
          <a:prstGeom prst="rightArrow">
            <a:avLst>
              <a:gd name="adj1" fmla="val 50000"/>
              <a:gd name="adj2" fmla="val 8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042" y="3473863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4519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" y="4604130"/>
            <a:ext cx="1251768" cy="16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9805426">
            <a:off x="1340083" y="4309567"/>
            <a:ext cx="1011906" cy="393144"/>
          </a:xfrm>
          <a:prstGeom prst="rightArrow">
            <a:avLst>
              <a:gd name="adj1" fmla="val 50000"/>
              <a:gd name="adj2" fmla="val 8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82621" y="2636912"/>
            <a:ext cx="658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solidFill>
                  <a:srgbClr val="0000FF"/>
                </a:solidFill>
              </a:rPr>
              <a:t>ha</a:t>
            </a:r>
            <a:r>
              <a:rPr lang="en-GB" sz="6600" b="1" u="sng" dirty="0" err="1">
                <a:solidFill>
                  <a:srgbClr val="0000FF"/>
                </a:solidFill>
              </a:rPr>
              <a:t>d</a:t>
            </a:r>
            <a:r>
              <a:rPr lang="en-GB" sz="6600" b="1" dirty="0" err="1">
                <a:solidFill>
                  <a:srgbClr val="0000FF"/>
                </a:solidFill>
              </a:rPr>
              <a:t>aa</a:t>
            </a:r>
            <a:r>
              <a:rPr lang="en-GB" sz="6600" dirty="0"/>
              <a:t> </a:t>
            </a:r>
            <a:r>
              <a:rPr lang="en-GB" sz="6600" b="1" dirty="0" err="1" smtClean="0">
                <a:solidFill>
                  <a:srgbClr val="0000FF"/>
                </a:solidFill>
              </a:rPr>
              <a:t>akh</a:t>
            </a:r>
            <a:r>
              <a:rPr lang="en-GB" sz="6600" b="1" dirty="0" err="1" smtClean="0">
                <a:solidFill>
                  <a:srgbClr val="FFFF00"/>
                </a:solidFill>
              </a:rPr>
              <a:t>ii</a:t>
            </a:r>
            <a:r>
              <a:rPr lang="en-GB" sz="6600" b="1" dirty="0" smtClean="0">
                <a:solidFill>
                  <a:srgbClr val="0000FF"/>
                </a:solidFill>
              </a:rPr>
              <a:t> </a:t>
            </a:r>
          </a:p>
          <a:p>
            <a:endParaRPr lang="en-GB" dirty="0"/>
          </a:p>
          <a:p>
            <a:r>
              <a:rPr lang="en-GB" sz="5400" dirty="0">
                <a:solidFill>
                  <a:srgbClr val="0000FF"/>
                </a:solidFill>
              </a:rPr>
              <a:t>this (is</a:t>
            </a:r>
            <a:r>
              <a:rPr lang="en-GB" sz="5400" dirty="0" smtClean="0">
                <a:solidFill>
                  <a:srgbClr val="0000FF"/>
                </a:solidFill>
              </a:rPr>
              <a:t>) brother-</a:t>
            </a:r>
            <a:r>
              <a:rPr lang="en-GB" sz="5400" dirty="0" smtClean="0">
                <a:solidFill>
                  <a:srgbClr val="FFFF00"/>
                </a:solidFill>
              </a:rPr>
              <a:t>my</a:t>
            </a:r>
          </a:p>
          <a:p>
            <a:r>
              <a:rPr lang="en-GB" sz="5400" b="1" dirty="0" smtClean="0">
                <a:solidFill>
                  <a:schemeClr val="bg1"/>
                </a:solidFill>
              </a:rPr>
              <a:t>This is my </a:t>
            </a:r>
            <a:r>
              <a:rPr lang="en-GB" sz="5400" b="1" dirty="0" smtClean="0">
                <a:solidFill>
                  <a:schemeClr val="bg1"/>
                </a:solidFill>
              </a:rPr>
              <a:t>brother 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436" y="2877403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007" y="2447603"/>
            <a:ext cx="7488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</a:rPr>
              <a:t>How would you say? </a:t>
            </a:r>
          </a:p>
          <a:p>
            <a:endParaRPr lang="en-GB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</a:rPr>
              <a:t>This is my friend (male) </a:t>
            </a:r>
            <a:endParaRPr lang="en-GB" sz="4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9805426">
            <a:off x="1365466" y="4805256"/>
            <a:ext cx="1011906" cy="393144"/>
          </a:xfrm>
          <a:prstGeom prst="rightArrow">
            <a:avLst>
              <a:gd name="adj1" fmla="val 50000"/>
              <a:gd name="adj2" fmla="val 8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9"/>
            <a:ext cx="171564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59766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6600" b="1" dirty="0" smtClean="0">
                <a:solidFill>
                  <a:srgbClr val="FFCCCC"/>
                </a:solidFill>
                <a:cs typeface="+mj-cs"/>
              </a:rPr>
              <a:t>هَذِهِ</a:t>
            </a:r>
            <a:r>
              <a:rPr lang="ar-MA" sz="4400" dirty="0" smtClean="0">
                <a:solidFill>
                  <a:srgbClr val="FFCCCC"/>
                </a:solidFill>
              </a:rPr>
              <a:t> </a:t>
            </a:r>
            <a:r>
              <a:rPr lang="en-GB" sz="4400" dirty="0" smtClean="0"/>
              <a:t>= </a:t>
            </a:r>
            <a:r>
              <a:rPr lang="en-GB" sz="6600" b="1" dirty="0" err="1" smtClean="0">
                <a:solidFill>
                  <a:srgbClr val="0000FF"/>
                </a:solidFill>
              </a:rPr>
              <a:t>ha</a:t>
            </a:r>
            <a:r>
              <a:rPr lang="en-GB" sz="6600" b="1" u="sng" dirty="0" err="1" smtClean="0">
                <a:solidFill>
                  <a:srgbClr val="0000FF"/>
                </a:solidFill>
              </a:rPr>
              <a:t>d</a:t>
            </a:r>
            <a:r>
              <a:rPr lang="en-GB" sz="6600" b="1" dirty="0" err="1" smtClean="0">
                <a:solidFill>
                  <a:srgbClr val="0000FF"/>
                </a:solidFill>
              </a:rPr>
              <a:t>ihi</a:t>
            </a:r>
            <a:r>
              <a:rPr lang="en-GB" sz="4400" dirty="0" smtClean="0"/>
              <a:t> = </a:t>
            </a:r>
            <a:r>
              <a:rPr lang="en-GB" sz="4800" b="1" dirty="0" smtClean="0">
                <a:solidFill>
                  <a:schemeClr val="bg1"/>
                </a:solidFill>
              </a:rPr>
              <a:t>this (female)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1828"/>
            <a:ext cx="1334835" cy="16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3068" y="2780928"/>
            <a:ext cx="62348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solidFill>
                  <a:srgbClr val="0000FF"/>
                </a:solidFill>
              </a:rPr>
              <a:t>h</a:t>
            </a:r>
            <a:r>
              <a:rPr lang="en-GB" sz="6600" b="1" dirty="0" err="1" smtClean="0">
                <a:solidFill>
                  <a:srgbClr val="0000FF"/>
                </a:solidFill>
              </a:rPr>
              <a:t>a</a:t>
            </a:r>
            <a:r>
              <a:rPr lang="en-GB" sz="6600" b="1" u="sng" dirty="0" err="1" smtClean="0">
                <a:solidFill>
                  <a:srgbClr val="0000FF"/>
                </a:solidFill>
              </a:rPr>
              <a:t>d</a:t>
            </a:r>
            <a:r>
              <a:rPr lang="en-GB" sz="6600" b="1" dirty="0" err="1" smtClean="0">
                <a:solidFill>
                  <a:srgbClr val="0000FF"/>
                </a:solidFill>
              </a:rPr>
              <a:t>ihi</a:t>
            </a:r>
            <a:r>
              <a:rPr lang="en-GB" sz="6600" b="1" dirty="0" smtClean="0">
                <a:solidFill>
                  <a:srgbClr val="0000FF"/>
                </a:solidFill>
              </a:rPr>
              <a:t> </a:t>
            </a:r>
            <a:r>
              <a:rPr lang="en-GB" sz="6600" b="1" dirty="0" err="1" smtClean="0">
                <a:solidFill>
                  <a:srgbClr val="0000FF"/>
                </a:solidFill>
              </a:rPr>
              <a:t>jaddat</a:t>
            </a:r>
            <a:r>
              <a:rPr lang="en-GB" sz="6600" b="1" dirty="0" err="1" smtClean="0">
                <a:solidFill>
                  <a:srgbClr val="FFFF00"/>
                </a:solidFill>
              </a:rPr>
              <a:t>ii</a:t>
            </a:r>
            <a:endParaRPr lang="en-GB" sz="6600" b="1" dirty="0" smtClean="0">
              <a:solidFill>
                <a:srgbClr val="FFFF00"/>
              </a:solidFill>
            </a:endParaRPr>
          </a:p>
          <a:p>
            <a:endParaRPr lang="en-GB" dirty="0"/>
          </a:p>
          <a:p>
            <a:r>
              <a:rPr lang="en-GB" sz="4000" dirty="0">
                <a:solidFill>
                  <a:srgbClr val="0000FF"/>
                </a:solidFill>
              </a:rPr>
              <a:t>this (</a:t>
            </a:r>
            <a:r>
              <a:rPr lang="en-GB" sz="4000" dirty="0" smtClean="0">
                <a:solidFill>
                  <a:srgbClr val="0000FF"/>
                </a:solidFill>
              </a:rPr>
              <a:t>is)grandmother-</a:t>
            </a:r>
            <a:r>
              <a:rPr lang="en-GB" sz="4000" dirty="0" smtClean="0">
                <a:solidFill>
                  <a:srgbClr val="FFFF00"/>
                </a:solidFill>
              </a:rPr>
              <a:t>my</a:t>
            </a:r>
          </a:p>
          <a:p>
            <a:endParaRPr lang="en-GB" dirty="0"/>
          </a:p>
          <a:p>
            <a:r>
              <a:rPr lang="en-GB" sz="4400" b="1" dirty="0" smtClean="0">
                <a:solidFill>
                  <a:schemeClr val="bg1"/>
                </a:solidFill>
              </a:rPr>
              <a:t>This is my </a:t>
            </a:r>
            <a:r>
              <a:rPr lang="en-GB" sz="4400" b="1" dirty="0" smtClean="0">
                <a:solidFill>
                  <a:schemeClr val="bg1"/>
                </a:solidFill>
              </a:rPr>
              <a:t>grandmother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617" y="67592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073" y="3182203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1707873" y="6454146"/>
            <a:ext cx="5102352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913</TotalTime>
  <Words>779</Words>
  <Application>Microsoft Office PowerPoint</Application>
  <PresentationFormat>On-screen Show (4:3)</PresentationFormat>
  <Paragraphs>242</Paragraphs>
  <Slides>27</Slides>
  <Notes>1</Notes>
  <HiddenSlides>0</HiddenSlides>
  <MMClips>44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Tradeshow</vt:lpstr>
      <vt:lpstr>Family and friends </vt:lpstr>
      <vt:lpstr>Lesson Objectives</vt:lpstr>
      <vt:lpstr>Family and friends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and friends</dc:title>
  <dc:creator>ghizlane laptop</dc:creator>
  <cp:lastModifiedBy>ghizlane laptop</cp:lastModifiedBy>
  <cp:revision>73</cp:revision>
  <dcterms:created xsi:type="dcterms:W3CDTF">2012-06-09T16:23:38Z</dcterms:created>
  <dcterms:modified xsi:type="dcterms:W3CDTF">2012-06-20T22:23:24Z</dcterms:modified>
</cp:coreProperties>
</file>