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776" r:id="rId3"/>
  </p:sldMasterIdLst>
  <p:notesMasterIdLst>
    <p:notesMasterId r:id="rId12"/>
  </p:notesMasterIdLst>
  <p:handoutMasterIdLst>
    <p:handoutMasterId r:id="rId13"/>
  </p:handoutMasterIdLst>
  <p:sldIdLst>
    <p:sldId id="297" r:id="rId4"/>
    <p:sldId id="283" r:id="rId5"/>
    <p:sldId id="260" r:id="rId6"/>
    <p:sldId id="271" r:id="rId7"/>
    <p:sldId id="263" r:id="rId8"/>
    <p:sldId id="274" r:id="rId9"/>
    <p:sldId id="275" r:id="rId10"/>
    <p:sldId id="268" r:id="rId1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99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721" autoAdjust="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F8ED41F-885F-4DDF-9E55-4C6BF08939E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07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fld id="{D2A0DBFA-655D-475E-8131-C1550CDCE3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538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8A14AC-A678-42EC-BF0B-273C7A0711E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1588"/>
            <a:ext cx="9148763" cy="686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475" y="2651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5163" y="2417763"/>
            <a:ext cx="4592637" cy="1439862"/>
          </a:xfrm>
        </p:spPr>
        <p:txBody>
          <a:bodyPr/>
          <a:lstStyle>
            <a:lvl1pPr>
              <a:defRPr sz="4000">
                <a:solidFill>
                  <a:srgbClr val="69923A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5163" y="5029200"/>
            <a:ext cx="3068637" cy="1239838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rgbClr val="69923A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563"/>
            <a:ext cx="7834313" cy="511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563563"/>
            <a:ext cx="7834313" cy="555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6992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475" y="2651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5163" y="2427288"/>
            <a:ext cx="7851775" cy="1258887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5163" y="2093913"/>
            <a:ext cx="3851275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2093913"/>
            <a:ext cx="3851275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6375" y="563563"/>
            <a:ext cx="1963738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5163" y="563563"/>
            <a:ext cx="57388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69923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0" name="Picture 1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3038" y="6165850"/>
            <a:ext cx="1374775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69923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563563"/>
            <a:ext cx="78549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5163" y="2093913"/>
            <a:ext cx="785495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7544" y="2204864"/>
            <a:ext cx="7585075" cy="1439862"/>
          </a:xfrm>
        </p:spPr>
        <p:txBody>
          <a:bodyPr/>
          <a:lstStyle/>
          <a:p>
            <a:pPr eaLnBrk="1" hangingPunct="1"/>
            <a:r>
              <a:rPr lang="en-US" smtClean="0"/>
              <a:t>Module 6</a:t>
            </a:r>
            <a:br>
              <a:rPr lang="en-US" smtClean="0"/>
            </a:br>
            <a:r>
              <a:rPr lang="en-US" smtClean="0"/>
              <a:t>Note </a:t>
            </a:r>
            <a:r>
              <a:rPr lang="en-US" dirty="0" smtClean="0"/>
              <a:t>Taking and Revision Strategies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076700"/>
            <a:ext cx="4319587" cy="1239838"/>
          </a:xfrm>
        </p:spPr>
        <p:txBody>
          <a:bodyPr/>
          <a:lstStyle/>
          <a:p>
            <a:pPr eaLnBrk="1" hangingPunct="1"/>
            <a:r>
              <a:rPr lang="en-US" dirty="0" smtClean="0"/>
              <a:t>Some keys for successful learning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Part 2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desilvac\Local Settings\Temporary Internet Files\Content.IE5\5WZRCF89\MP90044325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789040"/>
            <a:ext cx="3179267" cy="2115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000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Revision preparation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643063"/>
            <a:ext cx="7834313" cy="4224337"/>
          </a:xfrm>
        </p:spPr>
        <p:txBody>
          <a:bodyPr/>
          <a:lstStyle/>
          <a:p>
            <a:pPr marL="0" indent="0" eaLnBrk="1" hangingPunct="1"/>
            <a:r>
              <a:rPr lang="en-GB" sz="2400" dirty="0" smtClean="0"/>
              <a:t>Know what you are preparing for:</a:t>
            </a:r>
          </a:p>
          <a:p>
            <a:pPr marL="0" indent="0" eaLnBrk="1" hangingPunct="1">
              <a:buFontTx/>
              <a:buNone/>
            </a:pPr>
            <a:endParaRPr lang="en-GB" sz="2400" dirty="0" smtClean="0"/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sz="2400" dirty="0" smtClean="0"/>
              <a:t>What day/time? (and where)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sz="2400" dirty="0" smtClean="0"/>
              <a:t>How many exams?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sz="2400" dirty="0" smtClean="0"/>
              <a:t>How much time for each exam?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sz="2400" dirty="0" smtClean="0"/>
              <a:t>How many questions for each exam?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sz="2400" dirty="0" smtClean="0"/>
              <a:t>How many marks per question?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sz="2400" dirty="0" smtClean="0"/>
              <a:t>What exactly are you being assessed on?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116013" y="5084763"/>
            <a:ext cx="4392612" cy="936625"/>
          </a:xfrm>
          <a:prstGeom prst="wedgeRoundRectCallout">
            <a:avLst>
              <a:gd name="adj1" fmla="val -54102"/>
              <a:gd name="adj2" fmla="val 77220"/>
              <a:gd name="adj3" fmla="val 16667"/>
            </a:avLst>
          </a:prstGeom>
          <a:solidFill>
            <a:srgbClr val="699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 sz="1400" dirty="0"/>
              <a:t>You can find this information from the </a:t>
            </a:r>
            <a:r>
              <a:rPr lang="ca-ES" sz="1400" dirty="0" smtClean="0"/>
              <a:t>VLE </a:t>
            </a:r>
            <a:r>
              <a:rPr lang="ca-ES" sz="1400" dirty="0" smtClean="0">
                <a:solidFill>
                  <a:srgbClr val="00B0F0"/>
                </a:solidFill>
              </a:rPr>
              <a:t>(Virtual Learning Environment </a:t>
            </a:r>
            <a:r>
              <a:rPr lang="ca-ES" sz="1400" dirty="0" smtClean="0">
                <a:solidFill>
                  <a:srgbClr val="00B0F0"/>
                </a:solidFill>
              </a:rPr>
              <a:t>– Blackboard, Moodle,etc) </a:t>
            </a:r>
            <a:r>
              <a:rPr lang="ca-ES" sz="1400" dirty="0" smtClean="0"/>
              <a:t>the </a:t>
            </a:r>
            <a:r>
              <a:rPr lang="ca-ES" sz="1400" dirty="0"/>
              <a:t>examination office, the teacher and the module description. </a:t>
            </a: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Revision strategies or Active revision</a:t>
            </a: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72816"/>
            <a:ext cx="7566025" cy="4024312"/>
          </a:xfrm>
        </p:spPr>
        <p:txBody>
          <a:bodyPr/>
          <a:lstStyle/>
          <a:p>
            <a:pPr marL="0" indent="0"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GB" dirty="0" smtClean="0"/>
              <a:t>Draw up a revision </a:t>
            </a:r>
            <a:r>
              <a:rPr lang="en-GB" b="1" dirty="0" smtClean="0"/>
              <a:t>timetable</a:t>
            </a:r>
            <a:r>
              <a:rPr lang="en-GB" dirty="0" smtClean="0"/>
              <a:t> highlighting time and topics to learn.</a:t>
            </a:r>
          </a:p>
          <a:p>
            <a:pPr marL="0" indent="0" eaLnBrk="1" hangingPunct="1">
              <a:lnSpc>
                <a:spcPct val="98000"/>
              </a:lnSpc>
              <a:buFont typeface="Arial" pitchFamily="34" charset="0"/>
              <a:buChar char="•"/>
            </a:pPr>
            <a:endParaRPr lang="en-GB" dirty="0" smtClean="0"/>
          </a:p>
          <a:p>
            <a:pPr marL="0" indent="0"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GB" dirty="0" smtClean="0"/>
              <a:t>Use the module outcomes as a guide to identifying what you are expected to know.</a:t>
            </a:r>
          </a:p>
          <a:p>
            <a:pPr marL="0" indent="0" eaLnBrk="1" hangingPunct="1">
              <a:lnSpc>
                <a:spcPct val="98000"/>
              </a:lnSpc>
              <a:buFont typeface="Arial" pitchFamily="34" charset="0"/>
              <a:buChar char="•"/>
            </a:pPr>
            <a:endParaRPr lang="en-GB" dirty="0" smtClean="0"/>
          </a:p>
          <a:p>
            <a:pPr marL="0" indent="0"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GB" dirty="0" smtClean="0"/>
              <a:t>Set yourself an active target in every slot of your revision timetable– for example, condense previous notes/identify key ideas of a theory</a:t>
            </a:r>
          </a:p>
          <a:p>
            <a:pPr marL="0" indent="0" eaLnBrk="1" hangingPunct="1">
              <a:lnSpc>
                <a:spcPct val="98000"/>
              </a:lnSpc>
              <a:buFont typeface="Arial" pitchFamily="34" charset="0"/>
              <a:buChar char="•"/>
            </a:pPr>
            <a:endParaRPr lang="en-GB" dirty="0" smtClean="0"/>
          </a:p>
          <a:p>
            <a:pPr marL="0" indent="0"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GB" dirty="0" smtClean="0"/>
              <a:t>Review and </a:t>
            </a:r>
            <a:r>
              <a:rPr lang="en-GB" u="sng" dirty="0" smtClean="0"/>
              <a:t>reflect</a:t>
            </a:r>
            <a:r>
              <a:rPr lang="en-GB" dirty="0" smtClean="0"/>
              <a:t> on your revision progress:</a:t>
            </a:r>
          </a:p>
          <a:p>
            <a:pPr marL="0" indent="0" eaLnBrk="1" hangingPunct="1">
              <a:lnSpc>
                <a:spcPct val="98000"/>
              </a:lnSpc>
              <a:buFont typeface="Arial" pitchFamily="34" charset="0"/>
              <a:buChar char="•"/>
            </a:pPr>
            <a:endParaRPr lang="en-GB" dirty="0" smtClean="0"/>
          </a:p>
          <a:p>
            <a:pPr marL="0" lvl="2" indent="0"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GB" dirty="0" smtClean="0"/>
              <a:t>Identify what did and did not work</a:t>
            </a:r>
          </a:p>
          <a:p>
            <a:pPr marL="0" lvl="2" indent="0"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GB" dirty="0" smtClean="0"/>
              <a:t>Think about why something worked or did not work</a:t>
            </a:r>
          </a:p>
          <a:p>
            <a:pPr marL="0" lvl="2" indent="0" eaLnBrk="1" hangingPunct="1">
              <a:lnSpc>
                <a:spcPct val="98000"/>
              </a:lnSpc>
              <a:buFont typeface="Arial" pitchFamily="34" charset="0"/>
              <a:buChar char="•"/>
            </a:pPr>
            <a:r>
              <a:rPr lang="en-GB" dirty="0" smtClean="0"/>
              <a:t>If something did not work find an alternative</a:t>
            </a:r>
          </a:p>
          <a:p>
            <a:pPr eaLnBrk="1" hangingPunct="1">
              <a:lnSpc>
                <a:spcPct val="98000"/>
              </a:lnSpc>
            </a:pPr>
            <a:endParaRPr lang="en-GB" sz="1800" dirty="0" smtClean="0"/>
          </a:p>
          <a:p>
            <a:pPr eaLnBrk="1" hangingPunct="1">
              <a:lnSpc>
                <a:spcPct val="98000"/>
              </a:lnSpc>
              <a:buFontTx/>
              <a:buNone/>
            </a:pPr>
            <a:endParaRPr lang="en-US" sz="1800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Sample active revision timetable</a:t>
            </a:r>
            <a:endParaRPr lang="en-GB" b="1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720201"/>
              </p:ext>
            </p:extLst>
          </p:nvPr>
        </p:nvGraphicFramePr>
        <p:xfrm>
          <a:off x="323528" y="1628800"/>
          <a:ext cx="8249544" cy="37862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24136"/>
                <a:gridCol w="1368152"/>
                <a:gridCol w="1532484"/>
                <a:gridCol w="1491852"/>
                <a:gridCol w="1257996"/>
                <a:gridCol w="1374924"/>
              </a:tblGrid>
              <a:tr h="464527">
                <a:tc>
                  <a:txBody>
                    <a:bodyPr/>
                    <a:lstStyle/>
                    <a:p>
                      <a:r>
                        <a:rPr lang="en-GB" dirty="0" smtClean="0"/>
                        <a:t>Day/Time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Subject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Topic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Target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Achieved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Reflection</a:t>
                      </a:r>
                      <a:endParaRPr lang="en-GB" dirty="0"/>
                    </a:p>
                  </a:txBody>
                  <a:tcPr/>
                </a:tc>
              </a:tr>
              <a:tr h="2176277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Time slot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00B0F0"/>
                          </a:solidFill>
                        </a:rPr>
                        <a:t>One</a:t>
                      </a:r>
                      <a:r>
                        <a:rPr lang="en-GB" sz="1600" baseline="0" dirty="0" smtClean="0">
                          <a:solidFill>
                            <a:srgbClr val="00B0F0"/>
                          </a:solidFill>
                        </a:rPr>
                        <a:t> area you will concentrate on for this time period</a:t>
                      </a:r>
                      <a:endParaRPr lang="en-GB" sz="16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i.e.</a:t>
                      </a:r>
                      <a:r>
                        <a:rPr lang="en-GB" sz="1600" baseline="0" dirty="0" smtClean="0"/>
                        <a:t> going through lecture notes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</a:t>
                      </a:r>
                      <a:r>
                        <a:rPr lang="en-GB" sz="1600" baseline="0" dirty="0" smtClean="0"/>
                        <a:t> will you refresh your memory on or learn in this time slot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Make</a:t>
                      </a:r>
                      <a:r>
                        <a:rPr lang="en-GB" sz="1600" baseline="0" dirty="0" smtClean="0"/>
                        <a:t> a note of whether you were successful in completing the target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Session went well, though need</a:t>
                      </a:r>
                      <a:r>
                        <a:rPr lang="en-GB" sz="1600" baseline="0" dirty="0" smtClean="0"/>
                        <a:t> to check understanding before the exam</a:t>
                      </a:r>
                      <a:endParaRPr lang="en-GB" sz="1600" dirty="0"/>
                    </a:p>
                  </a:txBody>
                  <a:tcPr/>
                </a:tc>
              </a:tr>
              <a:tr h="114540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Time slot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Another</a:t>
                      </a:r>
                      <a:r>
                        <a:rPr lang="en-GB" sz="1600" baseline="0" dirty="0" smtClean="0"/>
                        <a:t> area to concentrate 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i.e.</a:t>
                      </a:r>
                      <a:r>
                        <a:rPr lang="en-GB" sz="1600" baseline="0" dirty="0" smtClean="0"/>
                        <a:t> re-read a text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i.e.</a:t>
                      </a:r>
                      <a:r>
                        <a:rPr lang="en-GB" sz="1600" baseline="0" dirty="0" smtClean="0"/>
                        <a:t> c</a:t>
                      </a:r>
                      <a:r>
                        <a:rPr lang="en-GB" sz="1600" dirty="0" smtClean="0"/>
                        <a:t>reate summary and mindmap for chapter 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Active revision is the clue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844824"/>
            <a:ext cx="7566025" cy="2919412"/>
          </a:xfrm>
        </p:spPr>
        <p:txBody>
          <a:bodyPr/>
          <a:lstStyle/>
          <a:p>
            <a:pPr marL="0" indent="0" eaLnBrk="1" hangingPunct="1"/>
            <a:r>
              <a:rPr lang="en-US" sz="1800" dirty="0" smtClean="0"/>
              <a:t>An active revision timetable can help you to:</a:t>
            </a:r>
          </a:p>
          <a:p>
            <a:pPr marL="0" indent="0" eaLnBrk="1" hangingPunct="1">
              <a:buFont typeface="Arial" pitchFamily="34" charset="0"/>
              <a:buChar char="•"/>
            </a:pPr>
            <a:endParaRPr lang="en-US" sz="1800" dirty="0" smtClean="0"/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US" sz="1800" dirty="0" smtClean="0"/>
              <a:t>Focus on a particular area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US" sz="1800" dirty="0" smtClean="0"/>
              <a:t>Monitor your progress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US" sz="1800" dirty="0" smtClean="0"/>
              <a:t>Reflect on your learning and understanding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US" sz="1800" dirty="0" smtClean="0"/>
              <a:t>Avoid passive reading of notes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US" sz="1800" dirty="0" smtClean="0"/>
              <a:t>Avoid revising a topic only once – returning to the topic helps retention and improves understanding</a:t>
            </a:r>
          </a:p>
          <a:p>
            <a:pPr lvl="1" eaLnBrk="1" hangingPunct="1"/>
            <a:endParaRPr lang="en-US" dirty="0" smtClean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3568" y="4509120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Summary:</a:t>
            </a: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Revise actively, be involved and engaged, ask questions, </a:t>
            </a:r>
          </a:p>
          <a:p>
            <a:r>
              <a:rPr lang="en-GB" dirty="0" smtClean="0"/>
              <a:t>revise in short manageable time slots, </a:t>
            </a:r>
          </a:p>
          <a:p>
            <a:r>
              <a:rPr lang="en-GB" dirty="0" smtClean="0"/>
              <a:t>explain what you learnt rather than just repeating it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Dealing with the exam</a:t>
            </a:r>
            <a:endParaRPr lang="en-US" smtClean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u="sng" dirty="0" smtClean="0"/>
              <a:t>Avoid writing straight away!</a:t>
            </a:r>
            <a:endParaRPr lang="en-GB" dirty="0" smtClean="0"/>
          </a:p>
          <a:p>
            <a:pPr eaLnBrk="1" hangingPunct="1">
              <a:buFontTx/>
              <a:buNone/>
            </a:pPr>
            <a:endParaRPr lang="en-GB" dirty="0" smtClean="0"/>
          </a:p>
          <a:p>
            <a:pPr eaLnBrk="1" hangingPunct="1"/>
            <a:r>
              <a:rPr lang="en-GB" dirty="0" smtClean="0"/>
              <a:t>Allow time for planning and understanding  </a:t>
            </a:r>
          </a:p>
          <a:p>
            <a:pPr eaLnBrk="1" hangingPunct="1"/>
            <a:r>
              <a:rPr lang="en-GB" dirty="0" smtClean="0"/>
              <a:t>(You always have 5-10 </a:t>
            </a:r>
            <a:r>
              <a:rPr lang="en-GB" dirty="0" err="1" smtClean="0"/>
              <a:t>mins</a:t>
            </a:r>
            <a:r>
              <a:rPr lang="en-GB" dirty="0" smtClean="0"/>
              <a:t>).</a:t>
            </a:r>
          </a:p>
          <a:p>
            <a:pPr eaLnBrk="1" hangingPunct="1"/>
            <a:endParaRPr lang="en-GB" dirty="0" smtClean="0"/>
          </a:p>
          <a:p>
            <a:pPr marL="0" indent="0" eaLnBrk="1" hangingPunct="1"/>
            <a:r>
              <a:rPr lang="en-GB" dirty="0" smtClean="0"/>
              <a:t>Read through the question 2-3 times: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dirty="0" smtClean="0"/>
              <a:t>Underline instruction words/content words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dirty="0" smtClean="0"/>
              <a:t>Brainstorm initial ideas</a:t>
            </a:r>
          </a:p>
          <a:p>
            <a:pPr marL="0" lvl="1" indent="0" eaLnBrk="1" hangingPunct="1">
              <a:buFont typeface="Arial" pitchFamily="34" charset="0"/>
              <a:buChar char="•"/>
            </a:pPr>
            <a:r>
              <a:rPr lang="en-GB" dirty="0" smtClean="0"/>
              <a:t>Put ideas into an order</a:t>
            </a:r>
          </a:p>
          <a:p>
            <a:pPr lvl="1" eaLnBrk="1" hangingPunct="1"/>
            <a:endParaRPr lang="en-GB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7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7566025" cy="511175"/>
          </a:xfrm>
        </p:spPr>
        <p:txBody>
          <a:bodyPr/>
          <a:lstStyle/>
          <a:p>
            <a:pPr eaLnBrk="1" hangingPunct="1"/>
            <a:r>
              <a:rPr lang="en-GB" dirty="0" smtClean="0"/>
              <a:t>Dealing with an essay exam: the structure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88840"/>
            <a:ext cx="7566025" cy="4024312"/>
          </a:xfrm>
        </p:spPr>
        <p:txBody>
          <a:bodyPr/>
          <a:lstStyle/>
          <a:p>
            <a:pPr eaLnBrk="1" hangingPunct="1"/>
            <a:r>
              <a:rPr lang="en-GB" dirty="0" smtClean="0"/>
              <a:t>Keep your exam essay simple:</a:t>
            </a:r>
          </a:p>
          <a:p>
            <a:pPr marL="0" indent="0" eaLnBrk="1" hangingPunct="1"/>
            <a:endParaRPr lang="en-GB" dirty="0" smtClean="0"/>
          </a:p>
          <a:p>
            <a:pPr marL="0" lvl="1" indent="0" eaLnBrk="1" hangingPunct="1"/>
            <a:r>
              <a:rPr lang="en-GB" dirty="0" smtClean="0"/>
              <a:t>Write a short but focused introduction</a:t>
            </a:r>
          </a:p>
          <a:p>
            <a:pPr marL="0" lvl="1" indent="0" eaLnBrk="1" hangingPunct="1"/>
            <a:endParaRPr lang="en-GB" dirty="0" smtClean="0"/>
          </a:p>
          <a:p>
            <a:pPr marL="0" lvl="1" indent="0" eaLnBrk="1" hangingPunct="1"/>
            <a:r>
              <a:rPr lang="en-GB" dirty="0" smtClean="0"/>
              <a:t>Write about one idea/topic per paragraph</a:t>
            </a:r>
          </a:p>
          <a:p>
            <a:pPr marL="0" lvl="1" indent="0" eaLnBrk="1" hangingPunct="1">
              <a:buFontTx/>
              <a:buNone/>
            </a:pPr>
            <a:endParaRPr lang="en-GB" dirty="0" smtClean="0"/>
          </a:p>
          <a:p>
            <a:pPr marL="0" lvl="1" indent="0" eaLnBrk="1" hangingPunct="1"/>
            <a:r>
              <a:rPr lang="en-GB" dirty="0" smtClean="0"/>
              <a:t>Keep sentences clear and straightforward</a:t>
            </a:r>
          </a:p>
          <a:p>
            <a:pPr marL="0" lvl="1" indent="0" eaLnBrk="1" hangingPunct="1">
              <a:buFontTx/>
              <a:buNone/>
            </a:pPr>
            <a:endParaRPr lang="en-GB" dirty="0" smtClean="0"/>
          </a:p>
          <a:p>
            <a:pPr marL="0" lvl="1" indent="0" eaLnBrk="1" hangingPunct="1"/>
            <a:r>
              <a:rPr lang="en-GB" dirty="0" smtClean="0"/>
              <a:t>Write a short but focused conclusion</a:t>
            </a:r>
          </a:p>
          <a:p>
            <a:pPr marL="0" lvl="1" indent="0" eaLnBrk="1" hangingPunct="1">
              <a:buFontTx/>
              <a:buNone/>
            </a:pPr>
            <a:endParaRPr lang="en-GB" dirty="0" smtClean="0"/>
          </a:p>
          <a:p>
            <a:pPr marL="0" lvl="1" indent="0" eaLnBrk="1" hangingPunct="1"/>
            <a:r>
              <a:rPr lang="en-GB" dirty="0" smtClean="0"/>
              <a:t>Allow time to check your essay</a:t>
            </a:r>
          </a:p>
          <a:p>
            <a:pPr lvl="1" eaLnBrk="1" hangingPunct="1">
              <a:buFontTx/>
              <a:buNone/>
            </a:pPr>
            <a:endParaRPr lang="en-GB" dirty="0" smtClean="0"/>
          </a:p>
          <a:p>
            <a:pPr eaLnBrk="1" hangingPunct="1">
              <a:buFontTx/>
              <a:buNone/>
            </a:pPr>
            <a:endParaRPr lang="en-GB" dirty="0" smtClean="0"/>
          </a:p>
        </p:txBody>
      </p:sp>
      <p:sp>
        <p:nvSpPr>
          <p:cNvPr id="5" name="Rectangular Callout 4"/>
          <p:cNvSpPr/>
          <p:nvPr/>
        </p:nvSpPr>
        <p:spPr>
          <a:xfrm>
            <a:off x="4716016" y="1628800"/>
            <a:ext cx="3816424" cy="720080"/>
          </a:xfrm>
          <a:prstGeom prst="wedgeRectCallout">
            <a:avLst>
              <a:gd name="adj1" fmla="val 19137"/>
              <a:gd name="adj2" fmla="val -136035"/>
            </a:avLst>
          </a:prstGeom>
          <a:solidFill>
            <a:srgbClr val="69923A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/>
              <a:t>More advice on this topic is provided in </a:t>
            </a:r>
            <a:r>
              <a:rPr lang="ca-ES" sz="1600" smtClean="0"/>
              <a:t>MODULE 5.</a:t>
            </a:r>
            <a:endParaRPr lang="ca-ES" sz="1600" dirty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good exam paper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GB" dirty="0" smtClean="0"/>
              <a:t>Focuses on the title</a:t>
            </a:r>
          </a:p>
          <a:p>
            <a:pPr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GB" dirty="0" smtClean="0"/>
              <a:t>Focuses on the most important points/issues</a:t>
            </a:r>
          </a:p>
          <a:p>
            <a:pPr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GB" dirty="0" smtClean="0"/>
              <a:t>Is clear and structured (coherent/well-planned)</a:t>
            </a:r>
            <a:endParaRPr lang="en-GB" strike="sngStrike" dirty="0" smtClean="0"/>
          </a:p>
          <a:p>
            <a:pPr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GB" dirty="0" smtClean="0"/>
              <a:t>Uses evidence and shows analysis</a:t>
            </a:r>
          </a:p>
          <a:p>
            <a:pPr eaLnBrk="1" hangingPunct="1">
              <a:buFont typeface="Arial" pitchFamily="34" charset="0"/>
              <a:buChar char="•"/>
            </a:pPr>
            <a:endParaRPr lang="en-GB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GB" dirty="0" smtClean="0"/>
              <a:t>Does not just describe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469</Words>
  <Application>Microsoft Office PowerPoint</Application>
  <PresentationFormat>On-screen Show (4:3)</PresentationFormat>
  <Paragraphs>92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Default Design</vt:lpstr>
      <vt:lpstr>1_Default Design</vt:lpstr>
      <vt:lpstr>AstonPPTblue</vt:lpstr>
      <vt:lpstr>Module 6 Note Taking and Revision Strategies</vt:lpstr>
      <vt:lpstr>Revision preparation</vt:lpstr>
      <vt:lpstr>Revision strategies or Active revision</vt:lpstr>
      <vt:lpstr>Sample active revision timetable</vt:lpstr>
      <vt:lpstr>Active revision is the clue</vt:lpstr>
      <vt:lpstr>Dealing with the exam</vt:lpstr>
      <vt:lpstr>Dealing with an essay exam: the structure</vt:lpstr>
      <vt:lpstr>A good exam paper</vt:lpstr>
    </vt:vector>
  </TitlesOfParts>
  <Company>뿿좐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Wilson</dc:creator>
  <cp:lastModifiedBy>stevenke</cp:lastModifiedBy>
  <cp:revision>84</cp:revision>
  <dcterms:created xsi:type="dcterms:W3CDTF">2007-11-16T13:56:05Z</dcterms:created>
  <dcterms:modified xsi:type="dcterms:W3CDTF">2012-06-28T07:51:10Z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-275872923</vt:i4>
  </property>
  <property fmtid="{D5CDD505-2E9C-101B-9397-08002B2CF9AE}" pid="3" name="_NewReviewCycle">
    <vt:lpwstr/>
  </property>
  <property fmtid="{D5CDD505-2E9C-101B-9397-08002B2CF9AE}" pid="4" name="_EmailSubject">
    <vt:lpwstr>Module 6</vt:lpwstr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-543097448</vt:i4>
  </property>
</Properties>
</file>