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313" r:id="rId3"/>
    <p:sldId id="267" r:id="rId4"/>
    <p:sldId id="270" r:id="rId5"/>
    <p:sldId id="293" r:id="rId6"/>
    <p:sldId id="29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2AC"/>
    <a:srgbClr val="95B5F5"/>
    <a:srgbClr val="002642"/>
    <a:srgbClr val="99CCFF"/>
    <a:srgbClr val="CCFFFF"/>
    <a:srgbClr val="02B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66976-04D9-4012-A203-5E2578859476}" type="datetimeFigureOut">
              <a:rPr lang="de-DE" smtClean="0"/>
              <a:pPr/>
              <a:t>17.05.2012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496EEA-0DCD-4B2B-A2C4-4289CFCC3083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2062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D9639-A937-4F08-9622-63F2F006757D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FB4F1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7225" y="2417763"/>
            <a:ext cx="7875588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7225" y="5908675"/>
            <a:ext cx="7875588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4" name="Picture 12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5" y="252413"/>
            <a:ext cx="2162175" cy="88106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19200"/>
            <a:ext cx="1890713" cy="4899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1219200"/>
            <a:ext cx="5522912" cy="489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5400000">
            <a:off x="8402637" y="6116638"/>
            <a:ext cx="720725" cy="762000"/>
          </a:xfrm>
          <a:prstGeom prst="rtTriangle">
            <a:avLst/>
          </a:prstGeom>
          <a:solidFill>
            <a:srgbClr val="FB4F14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1219200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35" name="Picture 11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38125" y="252413"/>
            <a:ext cx="2162175" cy="8810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highered.mcgraw-hill.com/sites/0072491329/student_view0/chapter_1-999/exercise_5.html" TargetMode="External"/><Relationship Id="rId2" Type="http://schemas.openxmlformats.org/officeDocument/2006/relationships/hyperlink" Target="http://www.nclrc.org/essentials/reading/stratread.htm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844824"/>
            <a:ext cx="8280920" cy="792088"/>
          </a:xfrm>
        </p:spPr>
        <p:txBody>
          <a:bodyPr/>
          <a:lstStyle/>
          <a:p>
            <a:r>
              <a:rPr lang="de-DE" b="1" smtClean="0">
                <a:latin typeface="Berlin Sans FB Demi" pitchFamily="34" charset="0"/>
              </a:rPr>
              <a:t>Module 3</a:t>
            </a:r>
            <a:br>
              <a:rPr lang="de-DE" b="1" smtClean="0">
                <a:latin typeface="Berlin Sans FB Demi" pitchFamily="34" charset="0"/>
              </a:rPr>
            </a:br>
            <a:r>
              <a:rPr lang="de-DE" b="1" smtClean="0">
                <a:latin typeface="Berlin Sans FB Demi" pitchFamily="34" charset="0"/>
              </a:rPr>
              <a:t>Developing </a:t>
            </a:r>
            <a:r>
              <a:rPr lang="de-DE" b="1" dirty="0" smtClean="0">
                <a:latin typeface="Berlin Sans FB Demi" pitchFamily="34" charset="0"/>
              </a:rPr>
              <a:t>Reading Skills</a:t>
            </a:r>
            <a:br>
              <a:rPr lang="de-DE" b="1" dirty="0" smtClean="0">
                <a:latin typeface="Berlin Sans FB Demi" pitchFamily="34" charset="0"/>
              </a:rPr>
            </a:br>
            <a:r>
              <a:rPr lang="de-DE" b="1" dirty="0" smtClean="0">
                <a:latin typeface="Berlin Sans FB Demi" pitchFamily="34" charset="0"/>
              </a:rPr>
              <a:t>Part 4:</a:t>
            </a:r>
            <a:br>
              <a:rPr lang="de-DE" b="1" dirty="0" smtClean="0">
                <a:latin typeface="Berlin Sans FB Demi" pitchFamily="34" charset="0"/>
              </a:rPr>
            </a:br>
            <a:r>
              <a:rPr lang="de-DE" b="1" dirty="0" smtClean="0">
                <a:latin typeface="Berlin Sans FB Demi" pitchFamily="34" charset="0"/>
              </a:rPr>
              <a:t>Academic Reading</a:t>
            </a:r>
            <a:endParaRPr lang="de-DE" b="1" dirty="0">
              <a:latin typeface="Berlin Sans FB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Transition Module 3 		developed byElisabeth Wielander</a:t>
            </a:r>
            <a:endParaRPr lang="de-DE" dirty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rinkerman.com/images/readi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140968"/>
            <a:ext cx="1910600" cy="22239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11560" y="397546"/>
            <a:ext cx="5904656" cy="511175"/>
          </a:xfrm>
        </p:spPr>
        <p:txBody>
          <a:bodyPr/>
          <a:lstStyle/>
          <a:p>
            <a:r>
              <a:rPr lang="de-DE" dirty="0" smtClean="0"/>
              <a:t>Academic reading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124579" cy="4824536"/>
          </a:xfrm>
        </p:spPr>
        <p:txBody>
          <a:bodyPr/>
          <a:lstStyle/>
          <a:p>
            <a:pPr marL="0" indent="0"/>
            <a:r>
              <a:rPr lang="en-US" dirty="0" smtClean="0"/>
              <a:t>University assignments generally require you to research the topic and consult a number of different sources. It is therefore important to develop an active reading strategy. </a:t>
            </a:r>
            <a:r>
              <a:rPr lang="en-US" dirty="0"/>
              <a:t> </a:t>
            </a:r>
            <a:r>
              <a:rPr lang="en-US" dirty="0" smtClean="0"/>
              <a:t>Asking yourself the following questions will help you focus and engage with the material:</a:t>
            </a:r>
          </a:p>
          <a:p>
            <a:pPr marL="0" indent="0"/>
            <a:endParaRPr lang="en-US" dirty="0" smtClean="0"/>
          </a:p>
          <a:p>
            <a:pPr lvl="1"/>
            <a:endParaRPr lang="en-GB" sz="1800" dirty="0" smtClean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ular Callout 1"/>
          <p:cNvSpPr/>
          <p:nvPr/>
        </p:nvSpPr>
        <p:spPr>
          <a:xfrm>
            <a:off x="3060089" y="3335771"/>
            <a:ext cx="2520280" cy="936104"/>
          </a:xfrm>
          <a:prstGeom prst="wedgeRoundRectCallout">
            <a:avLst/>
          </a:prstGeom>
          <a:noFill/>
          <a:ln w="57150">
            <a:solidFill>
              <a:srgbClr val="0062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4"/>
                </a:solidFill>
              </a:rPr>
              <a:t>Why am I </a:t>
            </a:r>
          </a:p>
          <a:p>
            <a:pPr algn="ctr"/>
            <a:r>
              <a:rPr lang="en-GB" dirty="0" smtClean="0">
                <a:solidFill>
                  <a:schemeClr val="accent4"/>
                </a:solidFill>
              </a:rPr>
              <a:t>reading this?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Rounded Rectangular Callout 5"/>
          <p:cNvSpPr/>
          <p:nvPr/>
        </p:nvSpPr>
        <p:spPr>
          <a:xfrm rot="765739">
            <a:off x="6228440" y="3335771"/>
            <a:ext cx="2520280" cy="936104"/>
          </a:xfrm>
          <a:prstGeom prst="wedgeRoundRectCallout">
            <a:avLst/>
          </a:prstGeom>
          <a:noFill/>
          <a:ln w="57150">
            <a:solidFill>
              <a:srgbClr val="0062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4"/>
                </a:solidFill>
              </a:rPr>
              <a:t>Where should I start?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7" name="Rounded Rectangular Callout 6"/>
          <p:cNvSpPr/>
          <p:nvPr/>
        </p:nvSpPr>
        <p:spPr>
          <a:xfrm rot="765739">
            <a:off x="4931783" y="4818373"/>
            <a:ext cx="2520280" cy="936104"/>
          </a:xfrm>
          <a:prstGeom prst="wedgeRoundRectCallout">
            <a:avLst/>
          </a:prstGeom>
          <a:noFill/>
          <a:ln w="57150">
            <a:solidFill>
              <a:srgbClr val="0062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4"/>
                </a:solidFill>
              </a:rPr>
              <a:t>Which parts will be most useful?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8" name="Rounded Rectangular Callout 7"/>
          <p:cNvSpPr/>
          <p:nvPr/>
        </p:nvSpPr>
        <p:spPr>
          <a:xfrm rot="20441594">
            <a:off x="191387" y="3531281"/>
            <a:ext cx="2520280" cy="936104"/>
          </a:xfrm>
          <a:prstGeom prst="wedgeRoundRectCallout">
            <a:avLst/>
          </a:prstGeom>
          <a:noFill/>
          <a:ln w="57150">
            <a:solidFill>
              <a:srgbClr val="0062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4"/>
                </a:solidFill>
              </a:rPr>
              <a:t>How can this text </a:t>
            </a:r>
          </a:p>
          <a:p>
            <a:pPr algn="ctr"/>
            <a:r>
              <a:rPr lang="en-GB" dirty="0" smtClean="0">
                <a:solidFill>
                  <a:schemeClr val="accent4"/>
                </a:solidFill>
              </a:rPr>
              <a:t>help me?</a:t>
            </a:r>
            <a:endParaRPr lang="en-GB" dirty="0"/>
          </a:p>
        </p:txBody>
      </p:sp>
      <p:sp>
        <p:nvSpPr>
          <p:cNvPr id="9" name="Rounded Rectangular Callout 8"/>
          <p:cNvSpPr/>
          <p:nvPr/>
        </p:nvSpPr>
        <p:spPr>
          <a:xfrm rot="20847336">
            <a:off x="1475913" y="4857698"/>
            <a:ext cx="2520280" cy="936104"/>
          </a:xfrm>
          <a:prstGeom prst="wedgeRoundRectCallout">
            <a:avLst/>
          </a:prstGeom>
          <a:noFill/>
          <a:ln w="57150">
            <a:solidFill>
              <a:srgbClr val="0062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accent4"/>
                </a:solidFill>
              </a:rPr>
              <a:t>What notes should I take?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397546"/>
            <a:ext cx="5904656" cy="511175"/>
          </a:xfrm>
        </p:spPr>
        <p:txBody>
          <a:bodyPr/>
          <a:lstStyle/>
          <a:p>
            <a:r>
              <a:rPr lang="de-DE" dirty="0" smtClean="0"/>
              <a:t>Reading strategies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1" y="1484784"/>
            <a:ext cx="7908554" cy="4608511"/>
          </a:xfrm>
        </p:spPr>
        <p:txBody>
          <a:bodyPr/>
          <a:lstStyle/>
          <a:p>
            <a:pPr>
              <a:buNone/>
            </a:pPr>
            <a:endParaRPr lang="en-GB" sz="1000" dirty="0" smtClean="0"/>
          </a:p>
          <a:p>
            <a:pPr>
              <a:buAutoNum type="arabicPeriod"/>
            </a:pPr>
            <a:r>
              <a:rPr lang="en-US" sz="1800" b="1" dirty="0" smtClean="0"/>
              <a:t>Skim</a:t>
            </a:r>
            <a:r>
              <a:rPr lang="en-US" sz="1800" dirty="0" smtClean="0"/>
              <a:t> – Read through the text quickly to get a general idea of what it is about and decide whether it will be useful. </a:t>
            </a:r>
          </a:p>
          <a:p>
            <a:pPr marL="0" indent="0"/>
            <a:endParaRPr lang="en-GB" sz="1000" dirty="0" smtClean="0"/>
          </a:p>
          <a:p>
            <a:r>
              <a:rPr lang="en-US" sz="1800" b="1" dirty="0" smtClean="0"/>
              <a:t>2. Interrogate the text</a:t>
            </a:r>
            <a:r>
              <a:rPr lang="en-US" sz="1800" dirty="0" smtClean="0"/>
              <a:t> – Does it proivde any useful information?  Will it support my assignment? If the answer to both of these questions is yes then continue to read the text in more detail.</a:t>
            </a:r>
          </a:p>
          <a:p>
            <a:endParaRPr lang="en-GB" sz="1000" dirty="0" smtClean="0"/>
          </a:p>
          <a:p>
            <a:r>
              <a:rPr lang="en-US" sz="1800" b="1" dirty="0" smtClean="0"/>
              <a:t>3. Take notes</a:t>
            </a:r>
            <a:r>
              <a:rPr lang="en-US" sz="1800" dirty="0" smtClean="0"/>
              <a:t> – Read the text in detail and note down any key information for your assignment and highlight any points which need clarification.</a:t>
            </a:r>
          </a:p>
          <a:p>
            <a:endParaRPr lang="en-US" sz="1800" dirty="0"/>
          </a:p>
          <a:p>
            <a:pPr>
              <a:buAutoNum type="arabicPeriod" startAt="4"/>
            </a:pPr>
            <a:r>
              <a:rPr lang="en-US" sz="1800" b="1" dirty="0" smtClean="0"/>
              <a:t>Re-read </a:t>
            </a:r>
            <a:r>
              <a:rPr lang="en-US" sz="1800" dirty="0" smtClean="0"/>
              <a:t>– Read the text again, fill in any gaps in your notes, ensure you have a thorough understanding of the text and its relevance to your assignment.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 smtClean="0"/>
              <a:t>Although this strategy will mean you spend longer on your research it will be time well-spent and will ensure you use source materials effectively.</a:t>
            </a:r>
            <a:endParaRPr lang="en-GB" sz="1800" dirty="0" smtClean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9552" y="397546"/>
            <a:ext cx="5904656" cy="511175"/>
          </a:xfrm>
        </p:spPr>
        <p:txBody>
          <a:bodyPr/>
          <a:lstStyle/>
          <a:p>
            <a:r>
              <a:rPr lang="de-DE" dirty="0" smtClean="0"/>
              <a:t>Academic reading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7908554" cy="4608511"/>
          </a:xfrm>
        </p:spPr>
        <p:txBody>
          <a:bodyPr/>
          <a:lstStyle/>
          <a:p>
            <a:pPr>
              <a:buNone/>
            </a:pPr>
            <a:endParaRPr lang="de-DE" sz="1800" dirty="0" smtClean="0"/>
          </a:p>
          <a:p>
            <a:r>
              <a:rPr lang="en-US" sz="1800" b="1" dirty="0" smtClean="0"/>
              <a:t>Critical reading</a:t>
            </a:r>
            <a:r>
              <a:rPr lang="en-US" sz="1800" dirty="0" smtClean="0"/>
              <a:t> </a:t>
            </a:r>
          </a:p>
          <a:p>
            <a:pPr marL="0" indent="0"/>
            <a:r>
              <a:rPr lang="en-US" sz="1800" dirty="0" smtClean="0"/>
              <a:t>When you read critically you need to continuously</a:t>
            </a:r>
            <a:r>
              <a:rPr lang="en-US" sz="1800" dirty="0" smtClean="0">
                <a:solidFill>
                  <a:srgbClr val="00B0F0"/>
                </a:solidFill>
              </a:rPr>
              <a:t> </a:t>
            </a:r>
            <a:r>
              <a:rPr lang="en-US" sz="1800" dirty="0" err="1" smtClean="0"/>
              <a:t>analyse</a:t>
            </a:r>
            <a:r>
              <a:rPr lang="en-US" sz="1800" dirty="0" smtClean="0"/>
              <a:t>, question and evaluate what you are reading.  </a:t>
            </a:r>
            <a:r>
              <a:rPr lang="de-DE" sz="1800" dirty="0" smtClean="0"/>
              <a:t>Some useful questions include asking yourself:</a:t>
            </a:r>
          </a:p>
          <a:p>
            <a:pPr marL="0" indent="0"/>
            <a:endParaRPr lang="en-GB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800" dirty="0" smtClean="0"/>
              <a:t>What is the main argument?</a:t>
            </a:r>
            <a:endParaRPr lang="en-GB" sz="18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800" dirty="0" smtClean="0"/>
              <a:t>What evidence does the author use to support and develop this argument?</a:t>
            </a:r>
            <a:endParaRPr lang="en-GB" sz="18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800" dirty="0" smtClean="0"/>
              <a:t>Is the evidence valid? (Is it up to date / relevant / biased?)</a:t>
            </a:r>
            <a:endParaRPr lang="en-GB" sz="18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800" dirty="0" smtClean="0"/>
              <a:t>Is the author’s argument similar to</a:t>
            </a:r>
            <a:r>
              <a:rPr lang="en-US" sz="1800" dirty="0" smtClean="0">
                <a:solidFill>
                  <a:srgbClr val="00B0F0"/>
                </a:solidFill>
              </a:rPr>
              <a:t> </a:t>
            </a:r>
            <a:r>
              <a:rPr lang="en-US" sz="1800" dirty="0" smtClean="0"/>
              <a:t>or different from others you have read?</a:t>
            </a:r>
            <a:endParaRPr lang="en-GB" sz="18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800" dirty="0" smtClean="0"/>
              <a:t>How does the author’s argument develop this particular area of study?</a:t>
            </a:r>
            <a:endParaRPr lang="en-GB" sz="18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800" dirty="0" smtClean="0"/>
              <a:t>Do you agree with the author? </a:t>
            </a:r>
            <a:r>
              <a:rPr lang="de-DE" sz="1800" dirty="0" smtClean="0"/>
              <a:t>(Why? Why not?)</a:t>
            </a:r>
            <a:endParaRPr lang="en-GB" sz="18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800" dirty="0" smtClean="0"/>
              <a:t>How can you use this information? (e.g. in an essay / report / presentation)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800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397546"/>
            <a:ext cx="5904656" cy="511175"/>
          </a:xfrm>
        </p:spPr>
        <p:txBody>
          <a:bodyPr/>
          <a:lstStyle/>
          <a:p>
            <a:r>
              <a:rPr lang="de-DE" dirty="0" smtClean="0"/>
              <a:t>Research Skills, Note taking and Referencing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3"/>
            <a:ext cx="7908554" cy="4608511"/>
          </a:xfrm>
        </p:spPr>
        <p:txBody>
          <a:bodyPr/>
          <a:lstStyle/>
          <a:p>
            <a:pPr marL="0" indent="0"/>
            <a:r>
              <a:rPr lang="en-US" dirty="0" smtClean="0"/>
              <a:t>Research, Note-taking and Referencing skills go hand in hand with reading skills and it is important that you allocate enough time to go through each of the processes.</a:t>
            </a:r>
          </a:p>
          <a:p>
            <a:endParaRPr lang="en-US" sz="1000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ight Arrow 1"/>
          <p:cNvSpPr/>
          <p:nvPr/>
        </p:nvSpPr>
        <p:spPr>
          <a:xfrm>
            <a:off x="1547664" y="3356992"/>
            <a:ext cx="6336704" cy="2664296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0062A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smtClean="0">
              <a:solidFill>
                <a:schemeClr val="accent4"/>
              </a:solidFill>
            </a:endParaRPr>
          </a:p>
          <a:p>
            <a:pPr algn="ctr"/>
            <a:r>
              <a:rPr lang="en-US" sz="1400" dirty="0" smtClean="0">
                <a:solidFill>
                  <a:schemeClr val="accent4"/>
                </a:solidFill>
              </a:rPr>
              <a:t>For </a:t>
            </a:r>
            <a:r>
              <a:rPr lang="en-US" sz="1400" dirty="0">
                <a:solidFill>
                  <a:schemeClr val="accent4"/>
                </a:solidFill>
              </a:rPr>
              <a:t>more </a:t>
            </a:r>
            <a:r>
              <a:rPr lang="en-US" sz="1400" dirty="0" smtClean="0">
                <a:solidFill>
                  <a:schemeClr val="accent4"/>
                </a:solidFill>
              </a:rPr>
              <a:t>information on each skill refer to the following modules:</a:t>
            </a:r>
          </a:p>
          <a:p>
            <a:pPr algn="ctr"/>
            <a:r>
              <a:rPr lang="en-US" sz="1400" b="1" dirty="0" smtClean="0">
                <a:solidFill>
                  <a:schemeClr val="accent4"/>
                </a:solidFill>
              </a:rPr>
              <a:t>Transition Module 2: Research &amp; Library Skills</a:t>
            </a:r>
          </a:p>
          <a:p>
            <a:pPr algn="ctr"/>
            <a:r>
              <a:rPr lang="en-US" sz="1400" dirty="0" smtClean="0">
                <a:solidFill>
                  <a:schemeClr val="accent4"/>
                </a:solidFill>
              </a:rPr>
              <a:t> </a:t>
            </a:r>
            <a:r>
              <a:rPr lang="en-US" sz="1400" b="1" dirty="0">
                <a:solidFill>
                  <a:schemeClr val="accent4"/>
                </a:solidFill>
              </a:rPr>
              <a:t>Transition Module 4: Referencing</a:t>
            </a:r>
            <a:r>
              <a:rPr lang="en-US" sz="1400" dirty="0" smtClean="0">
                <a:solidFill>
                  <a:schemeClr val="accent4"/>
                </a:solidFill>
              </a:rPr>
              <a:t>.</a:t>
            </a:r>
          </a:p>
          <a:p>
            <a:pPr algn="ctr"/>
            <a:r>
              <a:rPr lang="en-US" sz="1400" b="1" dirty="0" smtClean="0">
                <a:solidFill>
                  <a:schemeClr val="accent4"/>
                </a:solidFill>
              </a:rPr>
              <a:t>Transition </a:t>
            </a:r>
            <a:r>
              <a:rPr lang="en-US" sz="1400" b="1" dirty="0">
                <a:solidFill>
                  <a:schemeClr val="accent4"/>
                </a:solidFill>
              </a:rPr>
              <a:t>Module 6: Note taking and revision</a:t>
            </a:r>
            <a:r>
              <a:rPr lang="en-US" sz="1400" b="1" dirty="0" smtClean="0">
                <a:solidFill>
                  <a:schemeClr val="accent4"/>
                </a:solidFill>
              </a:rPr>
              <a:t>.</a:t>
            </a:r>
          </a:p>
          <a:p>
            <a:pPr algn="ctr"/>
            <a:endParaRPr lang="en-US" sz="1400" b="1" dirty="0">
              <a:solidFill>
                <a:schemeClr val="accent4"/>
              </a:solidFill>
            </a:endParaRPr>
          </a:p>
          <a:p>
            <a:pPr algn="ctr"/>
            <a:endParaRPr lang="en-US" b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9552" y="397546"/>
            <a:ext cx="5904656" cy="511175"/>
          </a:xfrm>
        </p:spPr>
        <p:txBody>
          <a:bodyPr/>
          <a:lstStyle/>
          <a:p>
            <a:r>
              <a:rPr lang="de-DE" dirty="0" smtClean="0"/>
              <a:t>Sources used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1" y="1484784"/>
            <a:ext cx="7908554" cy="4608511"/>
          </a:xfrm>
        </p:spPr>
        <p:txBody>
          <a:bodyPr/>
          <a:lstStyle/>
          <a:p>
            <a:pPr marL="0" indent="0"/>
            <a:r>
              <a:rPr lang="en-US" dirty="0" smtClean="0"/>
              <a:t>Aston University Learning Development Centre, </a:t>
            </a:r>
            <a:r>
              <a:rPr lang="en-US" i="1" dirty="0" smtClean="0"/>
              <a:t>Developing Academic Reading</a:t>
            </a:r>
          </a:p>
          <a:p>
            <a:pPr marL="0" indent="0"/>
            <a:r>
              <a:rPr lang="en-GB" dirty="0" smtClean="0"/>
              <a:t>Cottrell, S. (2003): </a:t>
            </a:r>
            <a:r>
              <a:rPr lang="en-GB" i="1" dirty="0" smtClean="0"/>
              <a:t>The Study Skills Handbook</a:t>
            </a:r>
            <a:r>
              <a:rPr lang="en-GB" dirty="0" smtClean="0"/>
              <a:t>. New York / Basingstoke: Palgrave Macmillan.</a:t>
            </a:r>
          </a:p>
          <a:p>
            <a:pPr marL="0" indent="0"/>
            <a:r>
              <a:rPr lang="en-US" dirty="0" smtClean="0"/>
              <a:t>Dodd, B. / Coles, W. (1997): </a:t>
            </a:r>
            <a:r>
              <a:rPr lang="en-US" i="1" dirty="0" smtClean="0"/>
              <a:t>Reading German</a:t>
            </a:r>
            <a:r>
              <a:rPr lang="en-US" dirty="0" smtClean="0"/>
              <a:t>. Oxford: OUP.</a:t>
            </a:r>
          </a:p>
          <a:p>
            <a:pPr marL="0" indent="0"/>
            <a:r>
              <a:rPr lang="en-US" dirty="0" err="1" smtClean="0"/>
              <a:t>Eichheim</a:t>
            </a:r>
            <a:r>
              <a:rPr lang="en-US" dirty="0" smtClean="0"/>
              <a:t>, H. et al. (2002). </a:t>
            </a:r>
            <a:r>
              <a:rPr lang="en-US" i="1" dirty="0" err="1" smtClean="0"/>
              <a:t>Blaue</a:t>
            </a:r>
            <a:r>
              <a:rPr lang="en-US" i="1" dirty="0" smtClean="0"/>
              <a:t> </a:t>
            </a:r>
            <a:r>
              <a:rPr lang="en-US" i="1" dirty="0" err="1" smtClean="0"/>
              <a:t>Blume</a:t>
            </a:r>
            <a:r>
              <a:rPr lang="en-US" i="1" dirty="0" smtClean="0"/>
              <a:t>. </a:t>
            </a:r>
            <a:r>
              <a:rPr lang="de-DE" i="1" dirty="0" smtClean="0"/>
              <a:t>Kursbuch Deutsch als Fremdsprache.</a:t>
            </a:r>
            <a:r>
              <a:rPr lang="de-DE" dirty="0" smtClean="0"/>
              <a:t> Englische Ausgabe. Ismaning: Max Hueber Verlag.</a:t>
            </a:r>
          </a:p>
          <a:p>
            <a:pPr marL="0" indent="0"/>
            <a:r>
              <a:rPr lang="en-US" dirty="0" smtClean="0"/>
              <a:t>National Capital Language Resource Center (NCLRC) – </a:t>
            </a:r>
            <a:r>
              <a:rPr lang="en-US" i="1" dirty="0" smtClean="0"/>
              <a:t>The Essentials of Language Teaching</a:t>
            </a:r>
            <a:r>
              <a:rPr lang="en-US" dirty="0" smtClean="0"/>
              <a:t>, </a:t>
            </a:r>
            <a:r>
              <a:rPr lang="en-US" sz="1200" u="sng" dirty="0" smtClean="0">
                <a:hlinkClick r:id="rId2"/>
              </a:rPr>
              <a:t>http://www.nclrc.org/essentials/reading/stratread.htm</a:t>
            </a:r>
            <a:r>
              <a:rPr lang="en-US" sz="1200" dirty="0" smtClean="0"/>
              <a:t> </a:t>
            </a:r>
            <a:endParaRPr lang="en-GB" dirty="0" smtClean="0"/>
          </a:p>
          <a:p>
            <a:pPr marL="0" indent="0"/>
            <a:r>
              <a:rPr lang="en-US" dirty="0" smtClean="0"/>
              <a:t>Spears, Deanne (2003): Developing Critical Reading Skills. New York: McGraw-Hill.</a:t>
            </a:r>
            <a:r>
              <a:rPr lang="en-GB" dirty="0" smtClean="0"/>
              <a:t> </a:t>
            </a:r>
            <a:r>
              <a:rPr lang="en-US" sz="1200" u="sng" dirty="0" smtClean="0">
                <a:hlinkClick r:id="rId3"/>
              </a:rPr>
              <a:t>http://highered.mcgraw-hill.com/sites/0072491329/student_view0/chapter_1-999/exercise_5.html</a:t>
            </a:r>
            <a:r>
              <a:rPr lang="en-US" sz="1200" dirty="0" smtClean="0"/>
              <a:t> </a:t>
            </a:r>
            <a:endParaRPr lang="en-US" dirty="0" smtClean="0"/>
          </a:p>
          <a:p>
            <a:pPr marL="0" indent="0"/>
            <a:r>
              <a:rPr lang="en-US" dirty="0" smtClean="0"/>
              <a:t>Wilson, A. (2007). </a:t>
            </a:r>
            <a:r>
              <a:rPr lang="en-US" i="1" dirty="0" smtClean="0"/>
              <a:t>German Quickly. A Grammar for Reading German</a:t>
            </a:r>
            <a:r>
              <a:rPr lang="en-US" dirty="0" smtClean="0"/>
              <a:t>. New York / Frankfurt: Peter Lang.</a:t>
            </a:r>
            <a:endParaRPr lang="en-GB" dirty="0" smtClean="0"/>
          </a:p>
          <a:p>
            <a:endParaRPr lang="en-GB" dirty="0" smtClean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ton PPTorange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563</Words>
  <Application>Microsoft Office PowerPoint</Application>
  <PresentationFormat>On-screen Show (4:3)</PresentationFormat>
  <Paragraphs>51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Aston PPTorange</vt:lpstr>
      <vt:lpstr>AstonPPTblue</vt:lpstr>
      <vt:lpstr>Module 3 Developing Reading Skills Part 4: Academic Reading</vt:lpstr>
      <vt:lpstr>Academic reading</vt:lpstr>
      <vt:lpstr>Reading strategies</vt:lpstr>
      <vt:lpstr>Academic reading</vt:lpstr>
      <vt:lpstr>Research Skills, Note taking and Referencing</vt:lpstr>
      <vt:lpstr>Sources used</vt:lpstr>
    </vt:vector>
  </TitlesOfParts>
  <Company>Aston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Reading Skills</dc:title>
  <dc:creator>wielande</dc:creator>
  <cp:lastModifiedBy>Angela Morris</cp:lastModifiedBy>
  <cp:revision>57</cp:revision>
  <dcterms:created xsi:type="dcterms:W3CDTF">2011-08-19T09:34:28Z</dcterms:created>
  <dcterms:modified xsi:type="dcterms:W3CDTF">2012-05-17T13:46:07Z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-830958001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</Properties>
</file>