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312" r:id="rId3"/>
    <p:sldId id="280" r:id="rId4"/>
    <p:sldId id="287" r:id="rId5"/>
    <p:sldId id="28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lvac" initials="c"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2AC"/>
    <a:srgbClr val="95B5F5"/>
    <a:srgbClr val="002642"/>
    <a:srgbClr val="99CCFF"/>
    <a:srgbClr val="CCFFFF"/>
    <a:srgbClr val="02BB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966976-04D9-4012-A203-5E2578859476}" type="datetimeFigureOut">
              <a:rPr lang="de-DE" smtClean="0"/>
              <a:pPr/>
              <a:t>17.05.2012</a:t>
            </a:fld>
            <a:endParaRPr lang="de-D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496EEA-0DCD-4B2B-A2C4-4289CFCC3083}" type="slidenum">
              <a:rPr lang="de-DE" smtClean="0"/>
              <a:pPr/>
              <a:t>‹#›</a:t>
            </a:fld>
            <a:endParaRPr lang="de-DE"/>
          </a:p>
        </p:txBody>
      </p:sp>
    </p:spTree>
    <p:extLst>
      <p:ext uri="{BB962C8B-B14F-4D97-AF65-F5344CB8AC3E}">
        <p14:creationId xmlns:p14="http://schemas.microsoft.com/office/powerpoint/2010/main" val="772062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1BAD9639-A937-4F08-9622-63F2F006757D}" type="slidenum">
              <a:rPr lang="de-DE" smtClean="0"/>
              <a:pPr/>
              <a:t>1</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FB4F14"/>
          </a:solidFill>
          <a:ln w="9525">
            <a:noFill/>
            <a:miter lim="800000"/>
            <a:headEnd/>
            <a:tailEnd/>
          </a:ln>
          <a:effectLst/>
        </p:spPr>
        <p:txBody>
          <a:bodyPr wrap="none" anchor="ctr"/>
          <a:lstStyle/>
          <a:p>
            <a:endParaRPr lang="de-DE"/>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lgn="ctr">
            <a:noFill/>
            <a:miter lim="800000"/>
            <a:headEnd/>
            <a:tailEnd/>
          </a:ln>
          <a:effectLst/>
        </p:spPr>
        <p:txBody>
          <a:bodyPr wrap="none" anchor="ctr"/>
          <a:lstStyle/>
          <a:p>
            <a:endParaRPr lang="de-DE"/>
          </a:p>
        </p:txBody>
      </p:sp>
      <p:sp>
        <p:nvSpPr>
          <p:cNvPr id="3074" name="Rectangle 2"/>
          <p:cNvSpPr>
            <a:spLocks noGrp="1" noChangeArrowheads="1"/>
          </p:cNvSpPr>
          <p:nvPr>
            <p:ph type="ctrTitle"/>
          </p:nvPr>
        </p:nvSpPr>
        <p:spPr>
          <a:xfrm>
            <a:off x="657225" y="2417763"/>
            <a:ext cx="7875588" cy="1439862"/>
          </a:xfrm>
        </p:spPr>
        <p:txBody>
          <a:bodyPr/>
          <a:lstStyle>
            <a:lvl1pPr>
              <a:defRPr sz="4000">
                <a:solidFill>
                  <a:schemeClr val="bg1"/>
                </a:solidFill>
              </a:defRPr>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657225" y="5908675"/>
            <a:ext cx="7875588" cy="360363"/>
          </a:xfrm>
        </p:spPr>
        <p:txBody>
          <a:bodyPr/>
          <a:lstStyle>
            <a:lvl1pPr marL="0" indent="0">
              <a:lnSpc>
                <a:spcPct val="100000"/>
              </a:lnSpc>
              <a:buFontTx/>
              <a:buNone/>
              <a:defRPr>
                <a:solidFill>
                  <a:schemeClr val="tx2"/>
                </a:solidFill>
              </a:defRPr>
            </a:lvl1pPr>
          </a:lstStyle>
          <a:p>
            <a:r>
              <a:rPr lang="en-US" smtClean="0"/>
              <a:t>Click to edit Master subtitle style</a:t>
            </a:r>
            <a:endParaRPr lang="en-GB"/>
          </a:p>
        </p:txBody>
      </p:sp>
      <p:pic>
        <p:nvPicPr>
          <p:cNvPr id="3084" name="Picture 12" descr="aston_uni_birm_p1655_RGB.bmp                                   000F5E2APowerBook G4                   C3232463:"/>
          <p:cNvPicPr>
            <a:picLocks noChangeAspect="1" noChangeArrowheads="1"/>
          </p:cNvPicPr>
          <p:nvPr/>
        </p:nvPicPr>
        <p:blipFill>
          <a:blip r:embed="rId2" cstate="print"/>
          <a:srcRect/>
          <a:stretch>
            <a:fillRect/>
          </a:stretch>
        </p:blipFill>
        <p:spPr bwMode="auto">
          <a:xfrm>
            <a:off x="238125" y="252413"/>
            <a:ext cx="2162175" cy="881062"/>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19200"/>
            <a:ext cx="1890713" cy="4899025"/>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954088" y="1219200"/>
            <a:ext cx="5522912" cy="4899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noFill/>
            <a:miter lim="800000"/>
            <a:headEnd/>
            <a:tailEnd/>
          </a:ln>
          <a:effectLst/>
        </p:spPr>
        <p:txBody>
          <a:bodyPr wrap="none" anchor="ctr">
            <a:prstTxWarp prst="textNoShape">
              <a:avLst/>
            </a:prstTxWarp>
          </a:bodyPr>
          <a:lstStyle/>
          <a:p>
            <a:endParaRPr lang="fr-FR"/>
          </a:p>
        </p:txBody>
      </p:sp>
      <p:sp>
        <p:nvSpPr>
          <p:cNvPr id="3074" name="Rectangle 2"/>
          <p:cNvSpPr>
            <a:spLocks noGrp="1" noChangeArrowheads="1"/>
          </p:cNvSpPr>
          <p:nvPr>
            <p:ph type="ctrTitle"/>
          </p:nvPr>
        </p:nvSpPr>
        <p:spPr>
          <a:xfrm>
            <a:off x="947738" y="2417763"/>
            <a:ext cx="7585075" cy="1439862"/>
          </a:xfrm>
        </p:spPr>
        <p:txBody>
          <a:bodyPr/>
          <a:lstStyle>
            <a:lvl1pPr>
              <a:defRPr sz="4000"/>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947738" y="5908675"/>
            <a:ext cx="7585075" cy="360363"/>
          </a:xfrm>
        </p:spPr>
        <p:txBody>
          <a:bodyPr/>
          <a:lstStyle>
            <a:lvl1pPr marL="0" indent="0">
              <a:lnSpc>
                <a:spcPct val="100000"/>
              </a:lnSpc>
              <a:defRPr>
                <a:solidFill>
                  <a:schemeClr val="tx2"/>
                </a:solidFill>
              </a:defRPr>
            </a:lvl1pPr>
          </a:lstStyle>
          <a:p>
            <a:r>
              <a:rPr lang="en-US" smtClean="0"/>
              <a:t>Click to edit Master subtitle style</a:t>
            </a:r>
            <a:endParaRPr lang="en-GB"/>
          </a:p>
        </p:txBody>
      </p:sp>
      <p:pic>
        <p:nvPicPr>
          <p:cNvPr id="3083" name="Picture 11"/>
          <p:cNvPicPr>
            <a:picLocks noChangeAspect="1" noChangeArrowheads="1"/>
          </p:cNvPicPr>
          <p:nvPr/>
        </p:nvPicPr>
        <p:blipFill>
          <a:blip r:embed="rId2" cstate="print"/>
          <a:srcRect/>
          <a:stretch>
            <a:fillRect/>
          </a:stretch>
        </p:blipFill>
        <p:spPr bwMode="auto">
          <a:xfrm>
            <a:off x="239713" y="254000"/>
            <a:ext cx="2162175" cy="881063"/>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5400000">
            <a:off x="8402637" y="6116638"/>
            <a:ext cx="720725" cy="762000"/>
          </a:xfrm>
          <a:prstGeom prst="rtTriangle">
            <a:avLst/>
          </a:prstGeom>
          <a:solidFill>
            <a:srgbClr val="FB4F14"/>
          </a:solidFill>
          <a:ln w="9525" algn="ctr">
            <a:noFill/>
            <a:miter lim="800000"/>
            <a:headEnd/>
            <a:tailEnd/>
          </a:ln>
          <a:effectLst/>
        </p:spPr>
        <p:txBody>
          <a:bodyPr wrap="none" anchor="ctr"/>
          <a:lstStyle/>
          <a:p>
            <a:endParaRPr lang="de-DE"/>
          </a:p>
        </p:txBody>
      </p:sp>
      <p:sp>
        <p:nvSpPr>
          <p:cNvPr id="1026" name="Rectangle 2"/>
          <p:cNvSpPr>
            <a:spLocks noGrp="1" noChangeArrowheads="1"/>
          </p:cNvSpPr>
          <p:nvPr>
            <p:ph type="title"/>
          </p:nvPr>
        </p:nvSpPr>
        <p:spPr bwMode="auto">
          <a:xfrm>
            <a:off x="954088" y="1219200"/>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1035" name="Picture 11" descr="aston_uni_birm_p1655_RGB.bmp                                   000F5E2APowerBook G4                   C3232463:"/>
          <p:cNvPicPr>
            <a:picLocks noChangeAspect="1" noChangeArrowheads="1"/>
          </p:cNvPicPr>
          <p:nvPr/>
        </p:nvPicPr>
        <p:blipFill>
          <a:blip r:embed="rId13" cstate="print"/>
          <a:srcRect/>
          <a:stretch>
            <a:fillRect/>
          </a:stretch>
        </p:blipFill>
        <p:spPr bwMode="auto">
          <a:xfrm>
            <a:off x="238125" y="252413"/>
            <a:ext cx="2162175" cy="881062"/>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000">
          <a:solidFill>
            <a:srgbClr val="FB4F14"/>
          </a:solidFill>
          <a:latin typeface="+mj-lt"/>
          <a:ea typeface="+mj-ea"/>
          <a:cs typeface="+mj-cs"/>
        </a:defRPr>
      </a:lvl1pPr>
      <a:lvl2pPr algn="l" rtl="0" eaLnBrk="1" fontAlgn="base" hangingPunct="1">
        <a:spcBef>
          <a:spcPct val="0"/>
        </a:spcBef>
        <a:spcAft>
          <a:spcPct val="0"/>
        </a:spcAft>
        <a:defRPr sz="3000">
          <a:solidFill>
            <a:srgbClr val="FB4F14"/>
          </a:solidFill>
          <a:latin typeface="Arial" charset="0"/>
        </a:defRPr>
      </a:lvl2pPr>
      <a:lvl3pPr algn="l" rtl="0" eaLnBrk="1" fontAlgn="base" hangingPunct="1">
        <a:spcBef>
          <a:spcPct val="0"/>
        </a:spcBef>
        <a:spcAft>
          <a:spcPct val="0"/>
        </a:spcAft>
        <a:defRPr sz="3000">
          <a:solidFill>
            <a:srgbClr val="FB4F14"/>
          </a:solidFill>
          <a:latin typeface="Arial" charset="0"/>
        </a:defRPr>
      </a:lvl3pPr>
      <a:lvl4pPr algn="l" rtl="0" eaLnBrk="1" fontAlgn="base" hangingPunct="1">
        <a:spcBef>
          <a:spcPct val="0"/>
        </a:spcBef>
        <a:spcAft>
          <a:spcPct val="0"/>
        </a:spcAft>
        <a:defRPr sz="3000">
          <a:solidFill>
            <a:srgbClr val="FB4F14"/>
          </a:solidFill>
          <a:latin typeface="Arial" charset="0"/>
        </a:defRPr>
      </a:lvl4pPr>
      <a:lvl5pPr algn="l" rtl="0" eaLnBrk="1" fontAlgn="base" hangingPunct="1">
        <a:spcBef>
          <a:spcPct val="0"/>
        </a:spcBef>
        <a:spcAft>
          <a:spcPct val="0"/>
        </a:spcAft>
        <a:defRPr sz="3000">
          <a:solidFill>
            <a:srgbClr val="FB4F14"/>
          </a:solidFill>
          <a:latin typeface="Arial" charset="0"/>
        </a:defRPr>
      </a:lvl5pPr>
      <a:lvl6pPr marL="457200" algn="l" rtl="0" eaLnBrk="1" fontAlgn="base" hangingPunct="1">
        <a:spcBef>
          <a:spcPct val="0"/>
        </a:spcBef>
        <a:spcAft>
          <a:spcPct val="0"/>
        </a:spcAft>
        <a:defRPr sz="3000">
          <a:solidFill>
            <a:srgbClr val="FB4F14"/>
          </a:solidFill>
          <a:latin typeface="Arial" charset="0"/>
        </a:defRPr>
      </a:lvl6pPr>
      <a:lvl7pPr marL="914400" algn="l" rtl="0" eaLnBrk="1" fontAlgn="base" hangingPunct="1">
        <a:spcBef>
          <a:spcPct val="0"/>
        </a:spcBef>
        <a:spcAft>
          <a:spcPct val="0"/>
        </a:spcAft>
        <a:defRPr sz="3000">
          <a:solidFill>
            <a:srgbClr val="FB4F14"/>
          </a:solidFill>
          <a:latin typeface="Arial" charset="0"/>
        </a:defRPr>
      </a:lvl7pPr>
      <a:lvl8pPr marL="1371600" algn="l" rtl="0" eaLnBrk="1" fontAlgn="base" hangingPunct="1">
        <a:spcBef>
          <a:spcPct val="0"/>
        </a:spcBef>
        <a:spcAft>
          <a:spcPct val="0"/>
        </a:spcAft>
        <a:defRPr sz="3000">
          <a:solidFill>
            <a:srgbClr val="FB4F14"/>
          </a:solidFill>
          <a:latin typeface="Arial" charset="0"/>
        </a:defRPr>
      </a:lvl8pPr>
      <a:lvl9pPr marL="1828800" algn="l" rtl="0" eaLnBrk="1" fontAlgn="base" hangingPunct="1">
        <a:spcBef>
          <a:spcPct val="0"/>
        </a:spcBef>
        <a:spcAft>
          <a:spcPct val="0"/>
        </a:spcAft>
        <a:defRPr sz="3000">
          <a:solidFill>
            <a:srgbClr val="FB4F14"/>
          </a:solidFill>
          <a:latin typeface="Arial" charset="0"/>
        </a:defRPr>
      </a:lvl9pPr>
    </p:titleStyle>
    <p:bodyStyle>
      <a:lvl1pPr marL="342900" indent="-342900" algn="l" rtl="0" eaLnBrk="1" fontAlgn="base" hangingPunct="1">
        <a:lnSpc>
          <a:spcPct val="108000"/>
        </a:lnSpc>
        <a:spcBef>
          <a:spcPct val="0"/>
        </a:spcBef>
        <a:spcAft>
          <a:spcPct val="0"/>
        </a:spcAft>
        <a:buBlip>
          <a:blip r:embed="rId14"/>
        </a:buBlip>
        <a:defRPr sz="2000">
          <a:solidFill>
            <a:srgbClr val="000000"/>
          </a:solidFill>
          <a:latin typeface="+mn-lt"/>
          <a:ea typeface="+mn-ea"/>
          <a:cs typeface="+mn-cs"/>
        </a:defRPr>
      </a:lvl1pPr>
      <a:lvl2pPr marL="742950" indent="-285750" algn="l" rtl="0" eaLnBrk="1" fontAlgn="base" hangingPunct="1">
        <a:lnSpc>
          <a:spcPct val="108000"/>
        </a:lnSpc>
        <a:spcBef>
          <a:spcPct val="0"/>
        </a:spcBef>
        <a:spcAft>
          <a:spcPct val="0"/>
        </a:spcAft>
        <a:buBlip>
          <a:blip r:embed="rId14"/>
        </a:buBlip>
        <a:defRPr sz="2000">
          <a:solidFill>
            <a:srgbClr val="000000"/>
          </a:solidFill>
          <a:latin typeface="+mn-lt"/>
        </a:defRPr>
      </a:lvl2pPr>
      <a:lvl3pPr marL="1143000" indent="-228600" algn="l" rtl="0" eaLnBrk="1" fontAlgn="base" hangingPunct="1">
        <a:lnSpc>
          <a:spcPct val="108000"/>
        </a:lnSpc>
        <a:spcBef>
          <a:spcPct val="0"/>
        </a:spcBef>
        <a:spcAft>
          <a:spcPct val="0"/>
        </a:spcAft>
        <a:buBlip>
          <a:blip r:embed="rId14"/>
        </a:buBlip>
        <a:defRPr sz="2000">
          <a:solidFill>
            <a:srgbClr val="000000"/>
          </a:solidFill>
          <a:latin typeface="+mn-lt"/>
        </a:defRPr>
      </a:lvl3pPr>
      <a:lvl4pPr marL="1600200" indent="-228600" algn="l" rtl="0" eaLnBrk="1" fontAlgn="base" hangingPunct="1">
        <a:lnSpc>
          <a:spcPct val="108000"/>
        </a:lnSpc>
        <a:spcBef>
          <a:spcPct val="0"/>
        </a:spcBef>
        <a:spcAft>
          <a:spcPct val="0"/>
        </a:spcAft>
        <a:buBlip>
          <a:blip r:embed="rId14"/>
        </a:buBlip>
        <a:defRPr sz="2000">
          <a:solidFill>
            <a:srgbClr val="000000"/>
          </a:solidFill>
          <a:latin typeface="+mn-lt"/>
        </a:defRPr>
      </a:lvl4pPr>
      <a:lvl5pPr marL="2057400" indent="-228600" algn="l" rtl="0" eaLnBrk="1" fontAlgn="base" hangingPunct="1">
        <a:lnSpc>
          <a:spcPct val="108000"/>
        </a:lnSpc>
        <a:spcBef>
          <a:spcPct val="0"/>
        </a:spcBef>
        <a:spcAft>
          <a:spcPct val="0"/>
        </a:spcAft>
        <a:buBlip>
          <a:blip r:embed="rId14"/>
        </a:buBlip>
        <a:defRPr sz="2000">
          <a:solidFill>
            <a:srgbClr val="000000"/>
          </a:solidFill>
          <a:latin typeface="+mn-lt"/>
        </a:defRPr>
      </a:lvl5pPr>
      <a:lvl6pPr marL="2514600" indent="-228600" algn="l" rtl="0" eaLnBrk="1" fontAlgn="base" hangingPunct="1">
        <a:lnSpc>
          <a:spcPct val="108000"/>
        </a:lnSpc>
        <a:spcBef>
          <a:spcPct val="0"/>
        </a:spcBef>
        <a:spcAft>
          <a:spcPct val="0"/>
        </a:spcAft>
        <a:buBlip>
          <a:blip r:embed="rId14"/>
        </a:buBlip>
        <a:defRPr sz="2000">
          <a:solidFill>
            <a:srgbClr val="000000"/>
          </a:solidFill>
          <a:latin typeface="+mn-lt"/>
        </a:defRPr>
      </a:lvl6pPr>
      <a:lvl7pPr marL="2971800" indent="-228600" algn="l" rtl="0" eaLnBrk="1" fontAlgn="base" hangingPunct="1">
        <a:lnSpc>
          <a:spcPct val="108000"/>
        </a:lnSpc>
        <a:spcBef>
          <a:spcPct val="0"/>
        </a:spcBef>
        <a:spcAft>
          <a:spcPct val="0"/>
        </a:spcAft>
        <a:buBlip>
          <a:blip r:embed="rId14"/>
        </a:buBlip>
        <a:defRPr sz="2000">
          <a:solidFill>
            <a:srgbClr val="000000"/>
          </a:solidFill>
          <a:latin typeface="+mn-lt"/>
        </a:defRPr>
      </a:lvl7pPr>
      <a:lvl8pPr marL="3429000" indent="-228600" algn="l" rtl="0" eaLnBrk="1" fontAlgn="base" hangingPunct="1">
        <a:lnSpc>
          <a:spcPct val="108000"/>
        </a:lnSpc>
        <a:spcBef>
          <a:spcPct val="0"/>
        </a:spcBef>
        <a:spcAft>
          <a:spcPct val="0"/>
        </a:spcAft>
        <a:buBlip>
          <a:blip r:embed="rId14"/>
        </a:buBlip>
        <a:defRPr sz="2000">
          <a:solidFill>
            <a:srgbClr val="000000"/>
          </a:solidFill>
          <a:latin typeface="+mn-lt"/>
        </a:defRPr>
      </a:lvl8pPr>
      <a:lvl9pPr marL="3886200" indent="-228600" algn="l" rtl="0" eaLnBrk="1" fontAlgn="base" hangingPunct="1">
        <a:lnSpc>
          <a:spcPct val="108000"/>
        </a:lnSpc>
        <a:spcBef>
          <a:spcPct val="0"/>
        </a:spcBef>
        <a:spcAft>
          <a:spcPct val="0"/>
        </a:spcAft>
        <a:buBlip>
          <a:blip r:embed="rId14"/>
        </a:buBlip>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1034" name="Picture 10"/>
          <p:cNvPicPr>
            <a:picLocks noChangeAspect="1" noChangeArrowheads="1"/>
          </p:cNvPicPr>
          <p:nvPr/>
        </p:nvPicPr>
        <p:blipFill>
          <a:blip r:embed="rId13" cstate="print"/>
          <a:srcRect/>
          <a:stretch>
            <a:fillRect/>
          </a:stretch>
        </p:blipFill>
        <p:spPr bwMode="auto">
          <a:xfrm>
            <a:off x="171450" y="6164263"/>
            <a:ext cx="1366838" cy="557212"/>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3000">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Arial" charset="0"/>
        </a:defRPr>
      </a:lvl2pPr>
      <a:lvl3pPr algn="l" rtl="0" eaLnBrk="1" fontAlgn="base" hangingPunct="1">
        <a:spcBef>
          <a:spcPct val="0"/>
        </a:spcBef>
        <a:spcAft>
          <a:spcPct val="0"/>
        </a:spcAft>
        <a:defRPr sz="3000">
          <a:solidFill>
            <a:schemeClr val="tx2"/>
          </a:solidFill>
          <a:latin typeface="Arial" charset="0"/>
        </a:defRPr>
      </a:lvl3pPr>
      <a:lvl4pPr algn="l" rtl="0" eaLnBrk="1" fontAlgn="base" hangingPunct="1">
        <a:spcBef>
          <a:spcPct val="0"/>
        </a:spcBef>
        <a:spcAft>
          <a:spcPct val="0"/>
        </a:spcAft>
        <a:defRPr sz="3000">
          <a:solidFill>
            <a:schemeClr val="tx2"/>
          </a:solidFill>
          <a:latin typeface="Arial" charset="0"/>
        </a:defRPr>
      </a:lvl4pPr>
      <a:lvl5pPr algn="l" rtl="0" eaLnBrk="1" fontAlgn="base" hangingPunct="1">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1" fontAlgn="base" hangingPunct="1">
        <a:lnSpc>
          <a:spcPct val="108000"/>
        </a:lnSpc>
        <a:spcBef>
          <a:spcPct val="0"/>
        </a:spcBef>
        <a:spcAft>
          <a:spcPct val="0"/>
        </a:spcAft>
        <a:defRPr sz="2000">
          <a:solidFill>
            <a:schemeClr val="tx1"/>
          </a:solidFill>
          <a:latin typeface="+mn-lt"/>
          <a:ea typeface="+mn-ea"/>
          <a:cs typeface="+mn-cs"/>
        </a:defRPr>
      </a:lvl1pPr>
      <a:lvl2pPr marL="742950" indent="-285750" algn="l" rtl="0" eaLnBrk="1" fontAlgn="base" hangingPunct="1">
        <a:lnSpc>
          <a:spcPct val="108000"/>
        </a:lnSpc>
        <a:spcBef>
          <a:spcPct val="0"/>
        </a:spcBef>
        <a:spcAft>
          <a:spcPct val="0"/>
        </a:spcAft>
        <a:defRPr sz="2000">
          <a:solidFill>
            <a:schemeClr val="tx1"/>
          </a:solidFill>
          <a:latin typeface="+mn-lt"/>
          <a:ea typeface="ＭＳ Ｐゴシック" charset="-128"/>
        </a:defRPr>
      </a:lvl2pPr>
      <a:lvl3pPr marL="1143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3pPr>
      <a:lvl4pPr marL="1600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4pPr>
      <a:lvl5pPr marL="20574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5pPr>
      <a:lvl6pPr marL="25146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6pPr>
      <a:lvl7pPr marL="29718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7pPr>
      <a:lvl8pPr marL="3429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8pPr>
      <a:lvl9pPr marL="3886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1916832"/>
            <a:ext cx="8280920" cy="792088"/>
          </a:xfrm>
        </p:spPr>
        <p:txBody>
          <a:bodyPr/>
          <a:lstStyle/>
          <a:p>
            <a:r>
              <a:rPr lang="de-DE" b="1" smtClean="0">
                <a:latin typeface="Berlin Sans FB Demi" pitchFamily="34" charset="0"/>
              </a:rPr>
              <a:t>Module 3</a:t>
            </a:r>
            <a:br>
              <a:rPr lang="de-DE" b="1" smtClean="0">
                <a:latin typeface="Berlin Sans FB Demi" pitchFamily="34" charset="0"/>
              </a:rPr>
            </a:br>
            <a:r>
              <a:rPr lang="de-DE" b="1" smtClean="0">
                <a:latin typeface="Berlin Sans FB Demi" pitchFamily="34" charset="0"/>
              </a:rPr>
              <a:t>Developing </a:t>
            </a:r>
            <a:r>
              <a:rPr lang="de-DE" b="1" dirty="0" smtClean="0">
                <a:latin typeface="Berlin Sans FB Demi" pitchFamily="34" charset="0"/>
              </a:rPr>
              <a:t>Reading Skills</a:t>
            </a:r>
            <a:br>
              <a:rPr lang="de-DE" b="1" dirty="0" smtClean="0">
                <a:latin typeface="Berlin Sans FB Demi" pitchFamily="34" charset="0"/>
              </a:rPr>
            </a:br>
            <a:r>
              <a:rPr lang="de-DE" b="1" dirty="0" smtClean="0">
                <a:latin typeface="Berlin Sans FB Demi" pitchFamily="34" charset="0"/>
              </a:rPr>
              <a:t>Part 3</a:t>
            </a:r>
            <a:endParaRPr lang="de-DE" b="1" dirty="0">
              <a:latin typeface="Berlin Sans FB Demi" pitchFamily="34" charset="0"/>
            </a:endParaRPr>
          </a:p>
        </p:txBody>
      </p:sp>
      <p:sp>
        <p:nvSpPr>
          <p:cNvPr id="3" name="Subtitle 2"/>
          <p:cNvSpPr>
            <a:spLocks noGrp="1"/>
          </p:cNvSpPr>
          <p:nvPr>
            <p:ph type="subTitle" idx="1"/>
          </p:nvPr>
        </p:nvSpPr>
        <p:spPr/>
        <p:txBody>
          <a:bodyPr/>
          <a:lstStyle/>
          <a:p>
            <a:r>
              <a:rPr lang="de-DE" dirty="0" smtClean="0"/>
              <a:t>Transition Module 3 		developed byElisabeth Wielander</a:t>
            </a:r>
            <a:endParaRPr lang="de-DE" dirty="0"/>
          </a:p>
        </p:txBody>
      </p:sp>
      <p:pic>
        <p:nvPicPr>
          <p:cNvPr id="4" name="Picture 4" descr="routes_into_languages_cmyk"/>
          <p:cNvPicPr>
            <a:picLocks noChangeAspect="1" noChangeArrowheads="1"/>
          </p:cNvPicPr>
          <p:nvPr/>
        </p:nvPicPr>
        <p:blipFill>
          <a:blip r:embed="rId3" cstate="print"/>
          <a:srcRect/>
          <a:stretch>
            <a:fillRect/>
          </a:stretch>
        </p:blipFill>
        <p:spPr bwMode="auto">
          <a:xfrm>
            <a:off x="7236296" y="260648"/>
            <a:ext cx="1187451" cy="957263"/>
          </a:xfrm>
          <a:prstGeom prst="rect">
            <a:avLst/>
          </a:prstGeom>
          <a:noFill/>
          <a:ln w="9525">
            <a:noFill/>
            <a:miter lim="800000"/>
            <a:headEnd/>
            <a:tailEnd/>
          </a:ln>
        </p:spPr>
      </p:pic>
      <p:pic>
        <p:nvPicPr>
          <p:cNvPr id="5" name="Picture 2" descr="http://rinkerman.com/images/reading.jpg"/>
          <p:cNvPicPr>
            <a:picLocks noChangeAspect="1" noChangeArrowheads="1"/>
          </p:cNvPicPr>
          <p:nvPr/>
        </p:nvPicPr>
        <p:blipFill>
          <a:blip r:embed="rId4" cstate="print"/>
          <a:srcRect/>
          <a:stretch>
            <a:fillRect/>
          </a:stretch>
        </p:blipFill>
        <p:spPr bwMode="auto">
          <a:xfrm>
            <a:off x="4860032" y="3140968"/>
            <a:ext cx="1910600" cy="222391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51520" y="397546"/>
            <a:ext cx="5904656" cy="511175"/>
          </a:xfrm>
        </p:spPr>
        <p:txBody>
          <a:bodyPr/>
          <a:lstStyle/>
          <a:p>
            <a:r>
              <a:rPr lang="en-US" dirty="0" smtClean="0"/>
              <a:t>Reading strategy</a:t>
            </a:r>
            <a:endParaRPr lang="de-D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77911548"/>
              </p:ext>
            </p:extLst>
          </p:nvPr>
        </p:nvGraphicFramePr>
        <p:xfrm>
          <a:off x="107503" y="1772816"/>
          <a:ext cx="8712969" cy="4253096"/>
        </p:xfrm>
        <a:graphic>
          <a:graphicData uri="http://schemas.openxmlformats.org/drawingml/2006/table">
            <a:tbl>
              <a:tblPr firstRow="1" bandRow="1">
                <a:tableStyleId>{EB9631B5-78F2-41C9-869B-9F39066F8104}</a:tableStyleId>
              </a:tblPr>
              <a:tblGrid>
                <a:gridCol w="2904323"/>
                <a:gridCol w="2904323"/>
                <a:gridCol w="2904323"/>
              </a:tblGrid>
              <a:tr h="504056">
                <a:tc>
                  <a:txBody>
                    <a:bodyPr/>
                    <a:lstStyle/>
                    <a:p>
                      <a:r>
                        <a:rPr lang="de-DE" dirty="0" smtClean="0"/>
                        <a:t>Before</a:t>
                      </a:r>
                      <a:r>
                        <a:rPr lang="de-DE" baseline="0" dirty="0" smtClean="0"/>
                        <a:t> you start</a:t>
                      </a:r>
                      <a:endParaRPr lang="de-DE" b="1" dirty="0" smtClean="0"/>
                    </a:p>
                  </a:txBody>
                  <a:tcPr>
                    <a:solidFill>
                      <a:srgbClr val="002060"/>
                    </a:solidFill>
                  </a:tcPr>
                </a:tc>
                <a:tc>
                  <a:txBody>
                    <a:bodyPr/>
                    <a:lstStyle/>
                    <a:p>
                      <a:r>
                        <a:rPr lang="de-DE" dirty="0" smtClean="0"/>
                        <a:t>Whilst</a:t>
                      </a:r>
                      <a:r>
                        <a:rPr lang="de-DE" baseline="0" dirty="0" smtClean="0"/>
                        <a:t> reading</a:t>
                      </a:r>
                      <a:endParaRPr lang="de-DE" b="0" dirty="0" smtClean="0"/>
                    </a:p>
                  </a:txBody>
                  <a:tcPr>
                    <a:solidFill>
                      <a:srgbClr val="002060"/>
                    </a:solidFill>
                  </a:tcPr>
                </a:tc>
                <a:tc>
                  <a:txBody>
                    <a:bodyPr/>
                    <a:lstStyle/>
                    <a:p>
                      <a:r>
                        <a:rPr lang="de-DE" dirty="0" smtClean="0"/>
                        <a:t>Once</a:t>
                      </a:r>
                      <a:r>
                        <a:rPr lang="de-DE" baseline="0" dirty="0" smtClean="0"/>
                        <a:t> you have finished</a:t>
                      </a:r>
                      <a:endParaRPr lang="de-DE" b="0" dirty="0" smtClean="0"/>
                    </a:p>
                  </a:txBody>
                  <a:tcPr>
                    <a:solidFill>
                      <a:srgbClr val="002060"/>
                    </a:solidFill>
                  </a:tcPr>
                </a:tc>
              </a:tr>
              <a:tr h="3612401">
                <a:tc>
                  <a:txBody>
                    <a:bodyPr/>
                    <a:lstStyle/>
                    <a:p>
                      <a:r>
                        <a:rPr lang="en-US" sz="1600" kern="1200" dirty="0" smtClean="0"/>
                        <a:t>★ What do I already know?</a:t>
                      </a:r>
                      <a:endParaRPr lang="en-GB" sz="1600" kern="1200" dirty="0" smtClean="0"/>
                    </a:p>
                    <a:p>
                      <a:r>
                        <a:rPr lang="en-US" sz="1600" kern="1200" dirty="0" smtClean="0"/>
                        <a:t>★ What do I want to know?</a:t>
                      </a:r>
                      <a:endParaRPr lang="en-GB" sz="1600" kern="1200" dirty="0" smtClean="0"/>
                    </a:p>
                    <a:p>
                      <a:r>
                        <a:rPr lang="en-US" sz="1600" kern="1200" dirty="0" smtClean="0"/>
                        <a:t>★ </a:t>
                      </a:r>
                      <a:r>
                        <a:rPr lang="en-GB" sz="1600" kern="1200" dirty="0" smtClean="0"/>
                        <a:t>What are my expectations from</a:t>
                      </a:r>
                      <a:r>
                        <a:rPr lang="en-GB" sz="1600" kern="1200" baseline="0" dirty="0" smtClean="0"/>
                        <a:t> the text</a:t>
                      </a:r>
                      <a:endParaRPr lang="en-GB" sz="1600" kern="1200" dirty="0" smtClean="0"/>
                    </a:p>
                    <a:p>
                      <a:r>
                        <a:rPr lang="en-US" sz="1600" kern="1200" dirty="0" smtClean="0"/>
                        <a:t>★ Are</a:t>
                      </a:r>
                      <a:r>
                        <a:rPr lang="en-US" sz="1600" kern="1200" baseline="0" dirty="0" smtClean="0"/>
                        <a:t> there any pictures that give me a clue about the content?</a:t>
                      </a:r>
                    </a:p>
                    <a:p>
                      <a:r>
                        <a:rPr lang="en-US" sz="1600" kern="1200" dirty="0" smtClean="0"/>
                        <a:t>★ What</a:t>
                      </a:r>
                      <a:r>
                        <a:rPr lang="en-US" sz="1600" kern="1200" baseline="0" dirty="0" smtClean="0"/>
                        <a:t> does the title/subtitles tell me about the content?</a:t>
                      </a:r>
                      <a:endParaRPr lang="en-GB" sz="1600" dirty="0"/>
                    </a:p>
                  </a:txBody>
                  <a:tcPr/>
                </a:tc>
                <a:tc>
                  <a:txBody>
                    <a:bodyPr/>
                    <a:lstStyle/>
                    <a:p>
                      <a:r>
                        <a:rPr lang="en-US" sz="1600" kern="1200" dirty="0" smtClean="0"/>
                        <a:t>★ Take notes</a:t>
                      </a:r>
                    </a:p>
                    <a:p>
                      <a:r>
                        <a:rPr lang="en-US" sz="1600" kern="1200" dirty="0" smtClean="0"/>
                        <a:t>★ Don’t let difficult</a:t>
                      </a:r>
                      <a:r>
                        <a:rPr lang="en-US" sz="1600" kern="1200" baseline="0" dirty="0" smtClean="0"/>
                        <a:t> words deter you – what can you do to help you understand them</a:t>
                      </a:r>
                      <a:r>
                        <a:rPr lang="en-US" sz="1600" kern="1200" dirty="0" smtClean="0"/>
                        <a:t>.</a:t>
                      </a:r>
                      <a:endParaRPr lang="en-GB" sz="1600" kern="1200" dirty="0" smtClean="0"/>
                    </a:p>
                    <a:p>
                      <a:r>
                        <a:rPr lang="en-US" sz="1600" kern="1200" dirty="0" smtClean="0"/>
                        <a:t>★ Check comprehension regularly refer</a:t>
                      </a:r>
                      <a:r>
                        <a:rPr lang="en-US" sz="1600" kern="1200" baseline="0" dirty="0" smtClean="0"/>
                        <a:t> back to the earlier paragraphs if necessary</a:t>
                      </a:r>
                      <a:endParaRPr lang="en-US" sz="1600" kern="1200" dirty="0" smtClean="0"/>
                    </a:p>
                    <a:p>
                      <a:r>
                        <a:rPr lang="en-US" sz="1600" kern="1200" dirty="0" smtClean="0"/>
                        <a:t>★ </a:t>
                      </a:r>
                      <a:r>
                        <a:rPr lang="en-GB" sz="1600" kern="1200" dirty="0" smtClean="0"/>
                        <a:t>Are there any links to anything</a:t>
                      </a:r>
                      <a:r>
                        <a:rPr lang="en-GB" sz="1600" kern="1200" baseline="0" dirty="0" smtClean="0"/>
                        <a:t> you have read previously, in this text or another</a:t>
                      </a:r>
                      <a:endParaRPr lang="en-GB" sz="1600" kern="1200" dirty="0" smtClean="0"/>
                    </a:p>
                    <a:p>
                      <a:r>
                        <a:rPr lang="en-US" sz="1600" kern="1200" dirty="0" smtClean="0"/>
                        <a:t>★ Re-read</a:t>
                      </a:r>
                      <a:endParaRPr lang="en-GB" sz="1600" kern="1200" dirty="0" smtClean="0"/>
                    </a:p>
                    <a:p>
                      <a:r>
                        <a:rPr lang="en-US" sz="1600" kern="1200" dirty="0" smtClean="0"/>
                        <a:t>★ Discuss with colleagues to check your</a:t>
                      </a:r>
                      <a:r>
                        <a:rPr lang="en-US" sz="1600" kern="1200" baseline="0" dirty="0" smtClean="0"/>
                        <a:t> understanding</a:t>
                      </a:r>
                      <a:r>
                        <a:rPr lang="en-US" sz="1600" kern="1200" dirty="0" smtClean="0"/>
                        <a:t>.</a:t>
                      </a:r>
                      <a:endParaRPr lang="en-GB" sz="1600" dirty="0"/>
                    </a:p>
                  </a:txBody>
                  <a:tcPr/>
                </a:tc>
                <a:tc>
                  <a:txBody>
                    <a:bodyPr/>
                    <a:lstStyle/>
                    <a:p>
                      <a:r>
                        <a:rPr lang="en-US" sz="1600" kern="1200" dirty="0" smtClean="0"/>
                        <a:t>★ </a:t>
                      </a:r>
                      <a:r>
                        <a:rPr lang="en-GB" sz="1600" kern="1200" dirty="0" smtClean="0"/>
                        <a:t>Discuss with colleagues, focussing on your opinions and</a:t>
                      </a:r>
                      <a:r>
                        <a:rPr lang="en-GB" sz="1600" kern="1200" baseline="0" dirty="0" smtClean="0"/>
                        <a:t> feelings, or write these down if you are working alone</a:t>
                      </a:r>
                      <a:endParaRPr lang="en-GB" sz="1600" kern="1200" dirty="0" smtClean="0"/>
                    </a:p>
                    <a:p>
                      <a:r>
                        <a:rPr lang="en-US" sz="1600" kern="1200" dirty="0" smtClean="0"/>
                        <a:t>★ Summarise</a:t>
                      </a:r>
                      <a:r>
                        <a:rPr lang="en-US" sz="1600" kern="1200" baseline="0" dirty="0" smtClean="0"/>
                        <a:t> the text</a:t>
                      </a:r>
                      <a:endParaRPr lang="en-GB" sz="1600" kern="1200" dirty="0" smtClean="0"/>
                    </a:p>
                    <a:p>
                      <a:r>
                        <a:rPr lang="en-US" sz="1600" kern="1200" dirty="0" smtClean="0"/>
                        <a:t>★ </a:t>
                      </a:r>
                      <a:r>
                        <a:rPr lang="en-GB" sz="1600" kern="1200" dirty="0" smtClean="0"/>
                        <a:t>Check to see if your original questions</a:t>
                      </a:r>
                      <a:r>
                        <a:rPr lang="en-GB" sz="1600" kern="1200" baseline="0" dirty="0" smtClean="0"/>
                        <a:t> have been answered</a:t>
                      </a:r>
                      <a:endParaRPr lang="en-GB" sz="1600" kern="1200" dirty="0" smtClean="0"/>
                    </a:p>
                    <a:p>
                      <a:r>
                        <a:rPr lang="en-US" sz="1600" kern="1200" dirty="0" smtClean="0"/>
                        <a:t>★ Is there anything else you</a:t>
                      </a:r>
                      <a:r>
                        <a:rPr lang="en-US" sz="1600" kern="1200" baseline="0" dirty="0" smtClean="0"/>
                        <a:t> need/want to learn from the text?</a:t>
                      </a:r>
                      <a:endParaRPr lang="en-GB" sz="1600" dirty="0"/>
                    </a:p>
                  </a:txBody>
                  <a:tcPr/>
                </a:tc>
              </a:tr>
            </a:tbl>
          </a:graphicData>
        </a:graphic>
      </p:graphicFrame>
      <p:pic>
        <p:nvPicPr>
          <p:cNvPr id="7" name="Picture 6"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67544" y="397546"/>
            <a:ext cx="5904656" cy="511175"/>
          </a:xfrm>
        </p:spPr>
        <p:txBody>
          <a:bodyPr/>
          <a:lstStyle/>
          <a:p>
            <a:r>
              <a:rPr lang="de-DE" dirty="0" smtClean="0"/>
              <a:t>Reading difficult material</a:t>
            </a:r>
            <a:endParaRPr lang="de-DE" dirty="0"/>
          </a:p>
        </p:txBody>
      </p:sp>
      <p:sp>
        <p:nvSpPr>
          <p:cNvPr id="3" name="Content Placeholder 2"/>
          <p:cNvSpPr>
            <a:spLocks noGrp="1"/>
          </p:cNvSpPr>
          <p:nvPr>
            <p:ph idx="1"/>
          </p:nvPr>
        </p:nvSpPr>
        <p:spPr>
          <a:xfrm>
            <a:off x="251520" y="1628801"/>
            <a:ext cx="8208912" cy="4608511"/>
          </a:xfrm>
        </p:spPr>
        <p:txBody>
          <a:bodyPr/>
          <a:lstStyle/>
          <a:p>
            <a:pPr marL="0" indent="0"/>
            <a:r>
              <a:rPr lang="en-GB" sz="1800" dirty="0" smtClean="0"/>
              <a:t>Tackling difficult material in one go requires a high level of concentration.  </a:t>
            </a:r>
            <a:r>
              <a:rPr lang="en-GB" sz="1800" dirty="0"/>
              <a:t>Y</a:t>
            </a:r>
            <a:r>
              <a:rPr lang="en-GB" sz="1800" dirty="0" smtClean="0"/>
              <a:t>ou can make the task easier by breaking it down into smaller stages.</a:t>
            </a:r>
          </a:p>
          <a:p>
            <a:pPr marL="0" indent="0"/>
            <a:endParaRPr lang="en-GB" sz="1800" dirty="0" smtClean="0"/>
          </a:p>
          <a:p>
            <a:pPr>
              <a:buFont typeface="Arial" pitchFamily="34" charset="0"/>
              <a:buChar char="•"/>
            </a:pPr>
            <a:r>
              <a:rPr lang="en-GB" sz="1800" dirty="0" smtClean="0"/>
              <a:t>Select a section of text to start with, this could be a chapter or just a few pages</a:t>
            </a:r>
          </a:p>
          <a:p>
            <a:pPr lvl="1">
              <a:buFont typeface="Arial" pitchFamily="34" charset="0"/>
              <a:buChar char="•"/>
            </a:pPr>
            <a:r>
              <a:rPr lang="en-GB" sz="1600" dirty="0" smtClean="0"/>
              <a:t>Look at the layout of the text – do titles and sub-headings provide you with any clues, are there any graphs and diagrams to help your understanding</a:t>
            </a:r>
          </a:p>
          <a:p>
            <a:pPr lvl="1">
              <a:buFont typeface="Arial" pitchFamily="34" charset="0"/>
              <a:buChar char="•"/>
            </a:pPr>
            <a:r>
              <a:rPr lang="en-GB" sz="1600" dirty="0" smtClean="0"/>
              <a:t>Is there a synopsis of the chapter?</a:t>
            </a:r>
          </a:p>
          <a:p>
            <a:pPr lvl="1">
              <a:buFont typeface="Arial" pitchFamily="34" charset="0"/>
              <a:buChar char="•"/>
            </a:pPr>
            <a:r>
              <a:rPr lang="en-GB" sz="1600" dirty="0" smtClean="0"/>
              <a:t>Scan the chapter and make notes on what you have understood, read right through to the end of the section as some later points may help contextualise and develop your understanding </a:t>
            </a:r>
          </a:p>
          <a:p>
            <a:pPr lvl="1">
              <a:buFont typeface="Arial" pitchFamily="34" charset="0"/>
              <a:buChar char="•"/>
            </a:pPr>
            <a:r>
              <a:rPr lang="en-GB" sz="1600" dirty="0" smtClean="0"/>
              <a:t>Highlight anything you do not understand and review once you have finished the chapter, looking up any necessary words</a:t>
            </a:r>
          </a:p>
          <a:p>
            <a:pPr lvl="1">
              <a:buFont typeface="Arial" pitchFamily="34" charset="0"/>
              <a:buChar char="•"/>
            </a:pPr>
            <a:r>
              <a:rPr lang="en-GB" sz="1600" dirty="0" smtClean="0"/>
              <a:t>Review your notes, organise your ideas and key themes and check that this results in a thorough understanding of the text</a:t>
            </a:r>
            <a:endParaRPr lang="en-GB" sz="1600" dirty="0"/>
          </a:p>
          <a:p>
            <a:endParaRPr lang="en-GB" dirty="0" smtClean="0"/>
          </a:p>
          <a:p>
            <a:endParaRPr lang="en-GB" dirty="0" smtClean="0"/>
          </a:p>
        </p:txBody>
      </p:sp>
      <p:pic>
        <p:nvPicPr>
          <p:cNvPr id="6" name="Picture 5"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95536" y="397546"/>
            <a:ext cx="5904656" cy="511175"/>
          </a:xfrm>
        </p:spPr>
        <p:txBody>
          <a:bodyPr/>
          <a:lstStyle/>
          <a:p>
            <a:r>
              <a:rPr lang="de-DE" smtClean="0"/>
              <a:t>Analysing </a:t>
            </a:r>
            <a:r>
              <a:rPr lang="de-DE" dirty="0" smtClean="0"/>
              <a:t>Paragraphs</a:t>
            </a:r>
            <a:endParaRPr lang="de-DE" dirty="0"/>
          </a:p>
        </p:txBody>
      </p:sp>
      <p:sp>
        <p:nvSpPr>
          <p:cNvPr id="3" name="Content Placeholder 2"/>
          <p:cNvSpPr>
            <a:spLocks noGrp="1"/>
          </p:cNvSpPr>
          <p:nvPr>
            <p:ph idx="1"/>
          </p:nvPr>
        </p:nvSpPr>
        <p:spPr>
          <a:xfrm>
            <a:off x="539552" y="1772816"/>
            <a:ext cx="7908554" cy="1152128"/>
          </a:xfrm>
        </p:spPr>
        <p:txBody>
          <a:bodyPr/>
          <a:lstStyle/>
          <a:p>
            <a:pPr>
              <a:buNone/>
            </a:pPr>
            <a:endParaRPr lang="en-GB" i="1" dirty="0" smtClean="0"/>
          </a:p>
          <a:p>
            <a:pPr marL="0" indent="0"/>
            <a:r>
              <a:rPr lang="en-US" b="1" dirty="0" smtClean="0"/>
              <a:t>Task</a:t>
            </a:r>
            <a:r>
              <a:rPr lang="en-US" dirty="0" smtClean="0"/>
              <a:t>: </a:t>
            </a:r>
            <a:r>
              <a:rPr lang="en-GB" dirty="0" smtClean="0"/>
              <a:t>Choose a challenging text you have not read before and test out the strategy suggested on the previous slide.  Give yourself as much time as you need to work through the stages.</a:t>
            </a:r>
          </a:p>
          <a:p>
            <a:pPr marL="0" indent="0"/>
            <a:endParaRPr lang="en-GB" i="1" dirty="0"/>
          </a:p>
          <a:p>
            <a:pPr marL="0" indent="0"/>
            <a:r>
              <a:rPr lang="en-GB" dirty="0" smtClean="0"/>
              <a:t>Once you have done this ask yourself the following questions:</a:t>
            </a:r>
          </a:p>
          <a:p>
            <a:pPr>
              <a:buFont typeface="Arial" pitchFamily="34" charset="0"/>
              <a:buChar char="•"/>
            </a:pPr>
            <a:r>
              <a:rPr lang="en-GB" dirty="0" smtClean="0"/>
              <a:t>Can you come up with a sentence that best expresses the main idea of each paragraph</a:t>
            </a:r>
          </a:p>
          <a:p>
            <a:pPr>
              <a:buFont typeface="Arial" pitchFamily="34" charset="0"/>
              <a:buChar char="•"/>
            </a:pPr>
            <a:r>
              <a:rPr lang="en-GB" dirty="0" smtClean="0"/>
              <a:t>Can you come up with a good title for the text? If it already has one, can you think of a better one?</a:t>
            </a:r>
          </a:p>
          <a:p>
            <a:pPr>
              <a:buFont typeface="Arial" pitchFamily="34" charset="0"/>
              <a:buChar char="•"/>
            </a:pPr>
            <a:r>
              <a:rPr lang="en-GB" dirty="0" smtClean="0"/>
              <a:t>What do you think the author’s purpose is?</a:t>
            </a:r>
          </a:p>
          <a:p>
            <a:pPr>
              <a:buFont typeface="Arial" pitchFamily="34" charset="0"/>
              <a:buChar char="•"/>
            </a:pPr>
            <a:endParaRPr lang="en-GB" dirty="0" smtClean="0"/>
          </a:p>
          <a:p>
            <a:endParaRPr lang="en-GB" i="1" dirty="0" smtClean="0"/>
          </a:p>
        </p:txBody>
      </p:sp>
      <p:pic>
        <p:nvPicPr>
          <p:cNvPr id="7" name="Picture 6"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Aston PPTorange">
  <a:themeElements>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stonPPTblue">
  <a:themeElements>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878</TotalTime>
  <Words>279</Words>
  <Application>Microsoft Office PowerPoint</Application>
  <PresentationFormat>On-screen Show (4:3)</PresentationFormat>
  <Paragraphs>39</Paragraphs>
  <Slides>4</Slides>
  <Notes>1</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Aston PPTorange</vt:lpstr>
      <vt:lpstr>AstonPPTblue</vt:lpstr>
      <vt:lpstr>Module 3 Developing Reading Skills Part 3</vt:lpstr>
      <vt:lpstr>Reading strategy</vt:lpstr>
      <vt:lpstr>Reading difficult material</vt:lpstr>
      <vt:lpstr>Analysing Paragraphs</vt:lpstr>
    </vt:vector>
  </TitlesOfParts>
  <Company>Aston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Reading Skills</dc:title>
  <dc:creator>wielande</dc:creator>
  <cp:lastModifiedBy>Angela Morris</cp:lastModifiedBy>
  <cp:revision>58</cp:revision>
  <dcterms:created xsi:type="dcterms:W3CDTF">2011-08-19T09:34:28Z</dcterms:created>
  <dcterms:modified xsi:type="dcterms:W3CDTF">2012-05-17T13:45:48Z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-830958001</vt:i4>
  </property>
  <property fmtid="{D5CDD505-2E9C-101B-9397-08002B2CF9AE}" pid="3" name="_NewReviewCycle">
    <vt:lpwstr/>
  </property>
  <property fmtid="{D5CDD505-2E9C-101B-9397-08002B2CF9AE}" pid="4" name="_EmailSubject">
    <vt:lpwstr/>
  </property>
  <property fmtid="{D5CDD505-2E9C-101B-9397-08002B2CF9AE}" pid="5" name="_AuthorEmail">
    <vt:lpwstr>C.DE-SILVA@aston.ac.uk</vt:lpwstr>
  </property>
  <property fmtid="{D5CDD505-2E9C-101B-9397-08002B2CF9AE}" pid="6" name="_AuthorEmailDisplayName">
    <vt:lpwstr>De-Silva, Chantal</vt:lpwstr>
  </property>
</Properties>
</file>