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310" r:id="rId3"/>
    <p:sldId id="261" r:id="rId4"/>
    <p:sldId id="279" r:id="rId5"/>
    <p:sldId id="264" r:id="rId6"/>
    <p:sldId id="265" r:id="rId7"/>
    <p:sldId id="315" r:id="rId8"/>
    <p:sldId id="276" r:id="rId9"/>
    <p:sldId id="31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AC"/>
    <a:srgbClr val="95B5F5"/>
    <a:srgbClr val="002642"/>
    <a:srgbClr val="99CCFF"/>
    <a:srgbClr val="CCFFFF"/>
    <a:srgbClr val="02B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66976-04D9-4012-A203-5E2578859476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96EEA-0DCD-4B2B-A2C4-4289CFCC308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06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96EEA-0DCD-4B2B-A2C4-4289CFCC3083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5" y="5908675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0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7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1219200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916832"/>
            <a:ext cx="8280920" cy="792088"/>
          </a:xfrm>
        </p:spPr>
        <p:txBody>
          <a:bodyPr/>
          <a:lstStyle/>
          <a:p>
            <a:r>
              <a:rPr lang="de-DE" b="1" smtClean="0">
                <a:latin typeface="Berlin Sans FB Demi" pitchFamily="34" charset="0"/>
              </a:rPr>
              <a:t>Module 3</a:t>
            </a:r>
            <a:br>
              <a:rPr lang="de-DE" b="1" smtClean="0">
                <a:latin typeface="Berlin Sans FB Demi" pitchFamily="34" charset="0"/>
              </a:rPr>
            </a:br>
            <a:r>
              <a:rPr lang="de-DE" b="1" smtClean="0">
                <a:latin typeface="Berlin Sans FB Demi" pitchFamily="34" charset="0"/>
              </a:rPr>
              <a:t>Developing </a:t>
            </a:r>
            <a:r>
              <a:rPr lang="de-DE" b="1" dirty="0" smtClean="0">
                <a:latin typeface="Berlin Sans FB Demi" pitchFamily="34" charset="0"/>
              </a:rPr>
              <a:t>Reading Skills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Part 2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3 		developed byElisabeth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rinkerman.com/images/read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140968"/>
            <a:ext cx="1910600" cy="2223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5904656" cy="511175"/>
          </a:xfrm>
        </p:spPr>
        <p:txBody>
          <a:bodyPr/>
          <a:lstStyle/>
          <a:p>
            <a:r>
              <a:rPr lang="de-DE" dirty="0" smtClean="0"/>
              <a:t>Dealing with the unknown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908554" cy="4464495"/>
          </a:xfrm>
        </p:spPr>
        <p:txBody>
          <a:bodyPr/>
          <a:lstStyle/>
          <a:p>
            <a:endParaRPr lang="de-DE" dirty="0" smtClean="0"/>
          </a:p>
          <a:p>
            <a:pPr marL="0" indent="0"/>
            <a:endParaRPr lang="de-DE" dirty="0" smtClean="0"/>
          </a:p>
          <a:p>
            <a:pPr marL="0" indent="0"/>
            <a:endParaRPr lang="de-DE" dirty="0" smtClean="0"/>
          </a:p>
          <a:p>
            <a:pPr marL="0" indent="0"/>
            <a:endParaRPr lang="de-DE" dirty="0" smtClean="0"/>
          </a:p>
          <a:p>
            <a:pPr marL="0" indent="0"/>
            <a:endParaRPr lang="de-DE" dirty="0" smtClean="0"/>
          </a:p>
          <a:p>
            <a:pPr marL="0" indent="0"/>
            <a:r>
              <a:rPr lang="de-DE" dirty="0" smtClean="0"/>
              <a:t>There are strategies you can use to quickly work out the meaning of texts and sentences that include unfamiliar language. </a:t>
            </a:r>
          </a:p>
          <a:p>
            <a:pPr marL="0" indent="0"/>
            <a:r>
              <a:rPr lang="de-DE" dirty="0" smtClean="0"/>
              <a:t>These include:</a:t>
            </a:r>
          </a:p>
          <a:p>
            <a:pPr marL="400050" lvl="2" indent="0">
              <a:buFont typeface="Wingdings" pitchFamily="2" charset="2"/>
              <a:buChar char="§"/>
            </a:pPr>
            <a:r>
              <a:rPr lang="de-DE" dirty="0" smtClean="0"/>
              <a:t>recognising the word class, its form and function (e.g. the subject of a sentence will always be a noun or pronoun)</a:t>
            </a:r>
          </a:p>
          <a:p>
            <a:pPr marL="400050" lvl="2" indent="0">
              <a:buFont typeface="Wingdings" pitchFamily="2" charset="2"/>
              <a:buChar char="§"/>
            </a:pPr>
            <a:r>
              <a:rPr lang="de-DE" dirty="0" smtClean="0"/>
              <a:t>working out the meanings from the context and other factors</a:t>
            </a:r>
          </a:p>
          <a:p>
            <a:pPr marL="400050" lvl="2" indent="0">
              <a:buFont typeface="Wingdings" pitchFamily="2" charset="2"/>
              <a:buChar char="§"/>
            </a:pPr>
            <a:r>
              <a:rPr lang="de-DE" dirty="0" smtClean="0"/>
              <a:t>accessing any missing information in a dictionary.</a:t>
            </a:r>
            <a:endParaRPr lang="en-GB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611560" y="1988840"/>
            <a:ext cx="7848872" cy="1008112"/>
          </a:xfrm>
          <a:prstGeom prst="wedgeRoundRectCallout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When reading a text in a foreign language, don‘t be put off when you come across a word you do not understand.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5904656" cy="511175"/>
          </a:xfrm>
        </p:spPr>
        <p:txBody>
          <a:bodyPr/>
          <a:lstStyle/>
          <a:p>
            <a:r>
              <a:rPr lang="de-DE" dirty="0" smtClean="0"/>
              <a:t>Dealing with the unknown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862" y="1472211"/>
            <a:ext cx="7908554" cy="4968552"/>
          </a:xfrm>
        </p:spPr>
        <p:txBody>
          <a:bodyPr/>
          <a:lstStyle/>
          <a:p>
            <a:r>
              <a:rPr lang="en-GB" sz="1800" dirty="0" smtClean="0"/>
              <a:t>The following can help you prepare for a close reading of the text: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pPr marL="452438" lvl="1" indent="4763"/>
            <a:endParaRPr lang="en-GB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desilvac\Local Settings\Temporary Internet Files\Content.IE5\54RWJVR3\MP90044431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260648"/>
            <a:ext cx="1584176" cy="1049912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021310"/>
              </p:ext>
            </p:extLst>
          </p:nvPr>
        </p:nvGraphicFramePr>
        <p:xfrm>
          <a:off x="827584" y="1988840"/>
          <a:ext cx="7267768" cy="425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530"/>
                <a:gridCol w="5694238"/>
              </a:tblGrid>
              <a:tr h="763297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accent4"/>
                          </a:solidFill>
                        </a:rPr>
                        <a:t>Title</a:t>
                      </a:r>
                      <a:endParaRPr lang="en-GB" sz="120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accent4"/>
                          </a:solidFill>
                        </a:rPr>
                        <a:t>Very often, the title will give you an idea of the topic covered in the text – a topic you are likely to be familiar with already.</a:t>
                      </a:r>
                    </a:p>
                    <a:p>
                      <a:endParaRPr lang="en-GB" sz="1200" b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5198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Pictures</a:t>
                      </a:r>
                      <a:endParaRPr lang="en-GB" sz="1200" dirty="0"/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Many types of texts come with illustrations which add to the linguistic content and meaning of the text.</a:t>
                      </a:r>
                    </a:p>
                    <a:p>
                      <a:endParaRPr lang="en-GB" sz="1200" dirty="0"/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8705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Key words</a:t>
                      </a:r>
                      <a:endParaRPr lang="en-GB" sz="1200" dirty="0"/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These are the words that are most important in a text. They can help you gain a global understanding of the text and to gauge its main arguments.</a:t>
                      </a:r>
                    </a:p>
                    <a:p>
                      <a:endParaRPr lang="en-GB" sz="1200" dirty="0"/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25719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Internationalisms</a:t>
                      </a:r>
                      <a:r>
                        <a:rPr lang="en-GB" sz="1200" dirty="0" smtClean="0"/>
                        <a:t>: </a:t>
                      </a:r>
                      <a:endParaRPr lang="en-GB" sz="1200" dirty="0"/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Many languages contain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words which are similar in spelling, meaning</a:t>
                      </a:r>
                      <a:r>
                        <a:rPr lang="en-GB" sz="1200" baseline="0" dirty="0" smtClean="0"/>
                        <a:t> and/or sound</a:t>
                      </a:r>
                      <a:r>
                        <a:rPr lang="en-GB" sz="1200" dirty="0" smtClean="0"/>
                        <a:t>(so-called </a:t>
                      </a:r>
                      <a:r>
                        <a:rPr lang="en-GB" sz="1200" i="1" dirty="0" smtClean="0"/>
                        <a:t>cognates</a:t>
                      </a:r>
                      <a:r>
                        <a:rPr lang="en-GB" sz="1200" dirty="0" smtClean="0"/>
                        <a:t>). These can help you understand the meaning of the text. Note:</a:t>
                      </a:r>
                      <a:r>
                        <a:rPr lang="en-GB" sz="1200" baseline="0" dirty="0" smtClean="0"/>
                        <a:t> watch out for 'false</a:t>
                      </a:r>
                      <a:r>
                        <a:rPr lang="en-GB" sz="1200" dirty="0" smtClean="0"/>
                        <a:t> friends’ (words that whilst looking similar to a word you know from English or another language but who actually have different meanings).</a:t>
                      </a:r>
                    </a:p>
                    <a:p>
                      <a:endParaRPr lang="en-GB" sz="1200" dirty="0"/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8705"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Context</a:t>
                      </a:r>
                      <a:endParaRPr lang="en-GB" sz="1200" dirty="0"/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When you come across</a:t>
                      </a:r>
                      <a:r>
                        <a:rPr lang="de-DE" sz="1200" baseline="0" dirty="0" smtClean="0"/>
                        <a:t> a new word that you are not familiar with</a:t>
                      </a:r>
                      <a:r>
                        <a:rPr lang="de-DE" sz="1200" dirty="0" smtClean="0"/>
                        <a:t>, look at the sentence it appears</a:t>
                      </a:r>
                      <a:r>
                        <a:rPr lang="de-DE" sz="1200" baseline="0" dirty="0" smtClean="0"/>
                        <a:t> in</a:t>
                      </a:r>
                      <a:r>
                        <a:rPr lang="de-DE" sz="1200" dirty="0" smtClean="0"/>
                        <a:t>. It is often not necessary to understand the exact meaning of a word in order to understand </a:t>
                      </a:r>
                      <a:r>
                        <a:rPr lang="de-DE" sz="1200" baseline="0" dirty="0" smtClean="0"/>
                        <a:t> what is happening in the text.</a:t>
                      </a:r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>
                    <a:lnL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5904656" cy="511175"/>
          </a:xfrm>
        </p:spPr>
        <p:txBody>
          <a:bodyPr/>
          <a:lstStyle/>
          <a:p>
            <a:r>
              <a:rPr lang="de-DE" dirty="0" smtClean="0"/>
              <a:t>Getting started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628800"/>
            <a:ext cx="8190568" cy="4896544"/>
          </a:xfrm>
        </p:spPr>
        <p:txBody>
          <a:bodyPr/>
          <a:lstStyle/>
          <a:p>
            <a:pPr marL="0" indent="0"/>
            <a:r>
              <a:rPr lang="de-DE" sz="1800" dirty="0" smtClean="0"/>
              <a:t>Even before you start reading a text, you will probably have a rough idea of what it is about. Therefore, it is advisable to first gather your thoughts and make a few elementary predictions about the content and the key themes and vocabulary of the text you are about to read.</a:t>
            </a:r>
          </a:p>
          <a:p>
            <a:endParaRPr lang="en-US" sz="1800" dirty="0" smtClean="0"/>
          </a:p>
          <a:p>
            <a:pPr marL="0" indent="0"/>
            <a:r>
              <a:rPr lang="en-US" sz="1800" dirty="0" smtClean="0"/>
              <a:t>Different types of written materials are structured in different ways. They have different ‘layouts’. </a:t>
            </a:r>
            <a:r>
              <a:rPr lang="de-DE" sz="1800" dirty="0" smtClean="0"/>
              <a:t>Analysing the external form and layout of the text will give you</a:t>
            </a:r>
          </a:p>
          <a:p>
            <a:pPr marL="0" indent="0"/>
            <a:r>
              <a:rPr lang="de-DE" sz="1800" dirty="0" smtClean="0"/>
              <a:t>information about the text type and, thus, about the likely content of the text   (e.g. front page of a newspaper → current affairs).</a:t>
            </a:r>
          </a:p>
          <a:p>
            <a:endParaRPr lang="de-DE" sz="1800" dirty="0" smtClean="0"/>
          </a:p>
          <a:p>
            <a:r>
              <a:rPr lang="de-DE" sz="1800" dirty="0" smtClean="0"/>
              <a:t>Questions you could ask are:</a:t>
            </a:r>
          </a:p>
          <a:p>
            <a:pPr lvl="1">
              <a:buFont typeface="Arial" pitchFamily="34" charset="0"/>
              <a:buChar char="•"/>
            </a:pPr>
            <a:r>
              <a:rPr lang="de-DE" sz="1800" dirty="0" smtClean="0"/>
              <a:t>Who wrote the text? (=author)</a:t>
            </a:r>
          </a:p>
          <a:p>
            <a:pPr lvl="1">
              <a:buFont typeface="Arial" pitchFamily="34" charset="0"/>
              <a:buChar char="•"/>
            </a:pPr>
            <a:r>
              <a:rPr lang="de-DE" sz="1800" dirty="0" smtClean="0"/>
              <a:t>Who are the intended readers? (=target audience)</a:t>
            </a:r>
          </a:p>
          <a:p>
            <a:pPr lvl="1">
              <a:buFont typeface="Arial" pitchFamily="34" charset="0"/>
              <a:buChar char="•"/>
            </a:pPr>
            <a:r>
              <a:rPr lang="de-DE" sz="1800" dirty="0" smtClean="0"/>
              <a:t>What does the author want to achieve with the text? (=purpose)</a:t>
            </a:r>
          </a:p>
          <a:p>
            <a:pPr>
              <a:buNone/>
            </a:pPr>
            <a:endParaRPr lang="en-GB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5904656" cy="511175"/>
          </a:xfrm>
        </p:spPr>
        <p:txBody>
          <a:bodyPr/>
          <a:lstStyle/>
          <a:p>
            <a:r>
              <a:rPr lang="de-DE" dirty="0" smtClean="0"/>
              <a:t>Pre-reading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7908554" cy="4752527"/>
          </a:xfrm>
        </p:spPr>
        <p:txBody>
          <a:bodyPr/>
          <a:lstStyle/>
          <a:p>
            <a:pPr marL="0" indent="0"/>
            <a:r>
              <a:rPr lang="de-DE" dirty="0" smtClean="0"/>
              <a:t>Any time you tackle a new text (either in your first or second/third language), it is best to do so in three main phases: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de-DE" dirty="0" smtClean="0"/>
              <a:t>pre-reading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de-DE" dirty="0" smtClean="0"/>
              <a:t>intensive reading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de-DE" dirty="0" smtClean="0"/>
              <a:t>post-reading</a:t>
            </a:r>
          </a:p>
          <a:p>
            <a:endParaRPr lang="de-DE" dirty="0" smtClean="0"/>
          </a:p>
          <a:p>
            <a:r>
              <a:rPr lang="de-DE" dirty="0" smtClean="0"/>
              <a:t>The following pre-reading routine can help you get started: </a:t>
            </a:r>
            <a:endParaRPr lang="en-GB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GB" dirty="0" smtClean="0"/>
              <a:t>Spend a minute or two calling to mind everything you know about the topic being discussed in the text. 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GB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GB" dirty="0" smtClean="0"/>
              <a:t>Focus particularly on the important vocabulary that comes to mind when you do this.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Pre-reading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566025" cy="4024312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endParaRPr lang="en-GB" sz="1800" dirty="0" smtClean="0"/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Look over the text (do not try to close-read it) and note any special features that strike you. These can include subheadings, graphs, highlighted words, brackets, numbers.</a:t>
            </a:r>
          </a:p>
          <a:p>
            <a:pPr lvl="1">
              <a:buFont typeface="Arial" pitchFamily="34" charset="0"/>
              <a:buChar char="•"/>
            </a:pPr>
            <a:endParaRPr lang="en-GB" sz="1800" dirty="0" smtClean="0"/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Skim the text again, this time looking for any words which ‘jump out’ because they are already familiar, or look as though you could guess their meaning.</a:t>
            </a:r>
          </a:p>
          <a:p>
            <a:endParaRPr lang="en-GB" dirty="0"/>
          </a:p>
        </p:txBody>
      </p:sp>
      <p:pic>
        <p:nvPicPr>
          <p:cNvPr id="1030" name="Picture 6" descr="C:\Documents and Settings\morrisa\Local Settings\Temporary Internet Files\Content.IE5\RX2P23D3\MP90042778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6056" y="4005064"/>
            <a:ext cx="1710771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5904656" cy="511175"/>
          </a:xfrm>
        </p:spPr>
        <p:txBody>
          <a:bodyPr/>
          <a:lstStyle/>
          <a:p>
            <a:r>
              <a:rPr lang="de-DE" dirty="0" smtClean="0"/>
              <a:t>Intensive reading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17440"/>
            <a:ext cx="7908554" cy="5040560"/>
          </a:xfrm>
        </p:spPr>
        <p:txBody>
          <a:bodyPr/>
          <a:lstStyle/>
          <a:p>
            <a:r>
              <a:rPr lang="de-DE" dirty="0" smtClean="0"/>
              <a:t>In this phase, your aim is to take in the meaning of the whole text. </a:t>
            </a:r>
          </a:p>
          <a:p>
            <a:endParaRPr lang="de-DE" dirty="0" smtClean="0"/>
          </a:p>
          <a:p>
            <a:r>
              <a:rPr lang="de-DE" dirty="0" smtClean="0"/>
              <a:t>That means that you will have to do both bottom-up and top-down reading -  </a:t>
            </a:r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analyse the grammatical information in the text 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check your comprehension of its content against what you have read before  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check your comprehension of its content against the predictions you make regarding what comes next.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Documents and Settings\desilvac\Local Settings\Temporary Internet Files\Content.IE5\54RWJVR3\MP90044316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869160"/>
            <a:ext cx="1224136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63563"/>
            <a:ext cx="7566025" cy="511175"/>
          </a:xfrm>
        </p:spPr>
        <p:txBody>
          <a:bodyPr/>
          <a:lstStyle/>
          <a:p>
            <a:r>
              <a:rPr lang="de-DE" dirty="0"/>
              <a:t>Intensive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80952"/>
            <a:ext cx="8136904" cy="4024312"/>
          </a:xfrm>
        </p:spPr>
        <p:txBody>
          <a:bodyPr/>
          <a:lstStyle/>
          <a:p>
            <a:r>
              <a:rPr lang="de-DE" dirty="0" smtClean="0"/>
              <a:t>The purpose for reading determines the appropriate type and level</a:t>
            </a:r>
          </a:p>
          <a:p>
            <a:r>
              <a:rPr lang="de-DE" dirty="0" smtClean="0"/>
              <a:t>of comprehension.</a:t>
            </a:r>
          </a:p>
          <a:p>
            <a:pPr lvl="1"/>
            <a:endParaRPr lang="de-DE" sz="1000" dirty="0" smtClean="0"/>
          </a:p>
          <a:p>
            <a:pPr marL="0" lvl="1" indent="0"/>
            <a:r>
              <a:rPr lang="de-DE" dirty="0" smtClean="0"/>
              <a:t>When reading </a:t>
            </a:r>
            <a:r>
              <a:rPr lang="en-US" dirty="0" smtClean="0"/>
              <a:t>for specific information, you need to ask yourself: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Have I obtained the information I was looking for? </a:t>
            </a:r>
            <a:endParaRPr lang="en-GB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marL="0" lvl="1" indent="0"/>
            <a:r>
              <a:rPr lang="en-US" dirty="0" smtClean="0"/>
              <a:t>When reading for pleasure, you will ask yourself: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Do I understand the story line well enough to enjoy reading this? </a:t>
            </a:r>
            <a:endParaRPr lang="en-GB" dirty="0" smtClean="0"/>
          </a:p>
          <a:p>
            <a:pPr lvl="1"/>
            <a:endParaRPr lang="en-US" sz="1000" dirty="0" smtClean="0"/>
          </a:p>
          <a:p>
            <a:pPr marL="0" lvl="1" indent="0"/>
            <a:r>
              <a:rPr lang="en-US" dirty="0" smtClean="0"/>
              <a:t>When reading for thorough understanding, you need to ask yourself: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Do I understand each main idea and how the author supports it?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Does what I'm reading agree with my predictions, and, if not, how does it differ?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3568" y="397546"/>
            <a:ext cx="5904656" cy="511175"/>
          </a:xfrm>
        </p:spPr>
        <p:txBody>
          <a:bodyPr/>
          <a:lstStyle/>
          <a:p>
            <a:r>
              <a:rPr lang="de-DE" dirty="0" smtClean="0"/>
              <a:t>Consolidating what you have read 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908554" cy="4608511"/>
          </a:xfrm>
        </p:spPr>
        <p:txBody>
          <a:bodyPr/>
          <a:lstStyle/>
          <a:p>
            <a:pPr marL="0" indent="0"/>
            <a:r>
              <a:rPr lang="de-DE" dirty="0" smtClean="0"/>
              <a:t>Once you have finished your close reading of the text, you should go back over sections of the text to make sure you have understood it correctly. 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 smtClean="0"/>
              <a:t>You may be able to recall particular pieces of information, and you should be able to find the place in the text where a particular piece of information is contained.</a:t>
            </a:r>
          </a:p>
          <a:p>
            <a:endParaRPr lang="de-DE" dirty="0" smtClean="0"/>
          </a:p>
          <a:p>
            <a:pPr marL="0" indent="0"/>
            <a:r>
              <a:rPr lang="de-DE" dirty="0" smtClean="0"/>
              <a:t>Another useful technique is to paraphrase – in one sentence – the content of each paragraph you have read. </a:t>
            </a:r>
            <a:endParaRPr lang="en-GB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863</Words>
  <Application>Microsoft Office PowerPoint</Application>
  <PresentationFormat>On-screen Show (4:3)</PresentationFormat>
  <Paragraphs>82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Aston PPTorange</vt:lpstr>
      <vt:lpstr>AstonPPTblue</vt:lpstr>
      <vt:lpstr>Module 3 Developing Reading Skills Part 2</vt:lpstr>
      <vt:lpstr>Dealing with the unknown</vt:lpstr>
      <vt:lpstr>Dealing with the unknown</vt:lpstr>
      <vt:lpstr>Getting started</vt:lpstr>
      <vt:lpstr>Pre-reading</vt:lpstr>
      <vt:lpstr>Pre-reading</vt:lpstr>
      <vt:lpstr>Intensive reading</vt:lpstr>
      <vt:lpstr>Intensive reading</vt:lpstr>
      <vt:lpstr>Consolidating what you have read  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Reading Skills</dc:title>
  <dc:creator>wielande</dc:creator>
  <cp:lastModifiedBy>Angela Morris</cp:lastModifiedBy>
  <cp:revision>58</cp:revision>
  <dcterms:created xsi:type="dcterms:W3CDTF">2011-08-19T09:34:28Z</dcterms:created>
  <dcterms:modified xsi:type="dcterms:W3CDTF">2012-05-17T13:45:34Z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-830958001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