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57" r:id="rId3"/>
    <p:sldId id="296" r:id="rId4"/>
    <p:sldId id="258" r:id="rId5"/>
    <p:sldId id="259" r:id="rId6"/>
    <p:sldId id="260" r:id="rId7"/>
    <p:sldId id="269" r:id="rId8"/>
    <p:sldId id="311" r:id="rId9"/>
    <p:sldId id="297" r:id="rId10"/>
    <p:sldId id="29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silvac" initials="c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2AC"/>
    <a:srgbClr val="95B5F5"/>
    <a:srgbClr val="002642"/>
    <a:srgbClr val="99CCFF"/>
    <a:srgbClr val="CCFFFF"/>
    <a:srgbClr val="02BB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66976-04D9-4012-A203-5E2578859476}" type="datetimeFigureOut">
              <a:rPr lang="de-DE" smtClean="0"/>
              <a:pPr/>
              <a:t>17.05.2012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496EEA-0DCD-4B2B-A2C4-4289CFCC3083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2062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D9639-A937-4F08-9622-63F2F006757D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FB4F1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7225" y="2417763"/>
            <a:ext cx="7875588" cy="143986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57225" y="5908675"/>
            <a:ext cx="7875588" cy="36036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4" name="Picture 12" descr="aston_uni_birm_p1655_RGB.bmp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25" y="252413"/>
            <a:ext cx="2162175" cy="88106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19200"/>
            <a:ext cx="1890713" cy="4899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1219200"/>
            <a:ext cx="5522912" cy="4899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5400000">
            <a:off x="8402637" y="6116638"/>
            <a:ext cx="720725" cy="762000"/>
          </a:xfrm>
          <a:prstGeom prst="rtTriangle">
            <a:avLst/>
          </a:prstGeom>
          <a:solidFill>
            <a:srgbClr val="FB4F14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1219200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1035" name="Picture 11" descr="aston_uni_birm_p1655_RGB.bmp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38125" y="252413"/>
            <a:ext cx="2162175" cy="8810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1916832"/>
            <a:ext cx="8280920" cy="792088"/>
          </a:xfrm>
        </p:spPr>
        <p:txBody>
          <a:bodyPr/>
          <a:lstStyle/>
          <a:p>
            <a:r>
              <a:rPr lang="de-DE" b="1" smtClean="0">
                <a:latin typeface="Berlin Sans FB Demi" pitchFamily="34" charset="0"/>
              </a:rPr>
              <a:t>Module 3</a:t>
            </a:r>
            <a:br>
              <a:rPr lang="de-DE" b="1" smtClean="0">
                <a:latin typeface="Berlin Sans FB Demi" pitchFamily="34" charset="0"/>
              </a:rPr>
            </a:br>
            <a:r>
              <a:rPr lang="de-DE" b="1" smtClean="0">
                <a:latin typeface="Berlin Sans FB Demi" pitchFamily="34" charset="0"/>
              </a:rPr>
              <a:t>Developing </a:t>
            </a:r>
            <a:r>
              <a:rPr lang="de-DE" b="1" dirty="0" smtClean="0">
                <a:latin typeface="Berlin Sans FB Demi" pitchFamily="34" charset="0"/>
              </a:rPr>
              <a:t>Reading Skills</a:t>
            </a:r>
            <a:br>
              <a:rPr lang="de-DE" b="1" dirty="0" smtClean="0">
                <a:latin typeface="Berlin Sans FB Demi" pitchFamily="34" charset="0"/>
              </a:rPr>
            </a:br>
            <a:r>
              <a:rPr lang="de-DE" b="1" dirty="0" smtClean="0">
                <a:latin typeface="Berlin Sans FB Demi" pitchFamily="34" charset="0"/>
              </a:rPr>
              <a:t>Part 1</a:t>
            </a:r>
            <a:endParaRPr lang="de-DE" b="1" dirty="0">
              <a:latin typeface="Berlin Sans FB Dem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Transition Module 3 		developed byElisabeth Wielander</a:t>
            </a:r>
            <a:endParaRPr lang="de-DE" dirty="0"/>
          </a:p>
        </p:txBody>
      </p:sp>
      <p:pic>
        <p:nvPicPr>
          <p:cNvPr id="4" name="Picture 4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260648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://rinkerman.com/images/readin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3140968"/>
            <a:ext cx="1910600" cy="22239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5904656" cy="511175"/>
          </a:xfrm>
        </p:spPr>
        <p:txBody>
          <a:bodyPr/>
          <a:lstStyle/>
          <a:p>
            <a:r>
              <a:rPr lang="de-DE" dirty="0" smtClean="0"/>
              <a:t>Learning objectives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844824"/>
            <a:ext cx="7957392" cy="4417417"/>
          </a:xfrm>
        </p:spPr>
        <p:txBody>
          <a:bodyPr/>
          <a:lstStyle/>
          <a:p>
            <a:pPr>
              <a:buNone/>
            </a:pPr>
            <a:r>
              <a:rPr lang="en-GB" sz="2400" dirty="0" smtClean="0"/>
              <a:t>By the end of this module, you will...</a:t>
            </a:r>
          </a:p>
          <a:p>
            <a:endParaRPr lang="en-GB" sz="2400" dirty="0" smtClean="0"/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2400" dirty="0" smtClean="0"/>
              <a:t>be familiar with different reading styles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2400" dirty="0" smtClean="0"/>
              <a:t>know how to deal with difficult reading material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2400" dirty="0" smtClean="0"/>
              <a:t>know the difference between ‘normal’ and academic reading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2400" dirty="0" smtClean="0"/>
              <a:t>be able to apply different reading strategies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2400" dirty="0" smtClean="0"/>
              <a:t>have acquired note-taking skills for reading</a:t>
            </a:r>
          </a:p>
        </p:txBody>
      </p:sp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95536" y="397546"/>
            <a:ext cx="5904656" cy="511175"/>
          </a:xfrm>
        </p:spPr>
        <p:txBody>
          <a:bodyPr/>
          <a:lstStyle/>
          <a:p>
            <a:r>
              <a:rPr lang="de-DE" dirty="0" smtClean="0"/>
              <a:t>Reading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1" y="1700808"/>
            <a:ext cx="7908554" cy="4392487"/>
          </a:xfrm>
        </p:spPr>
        <p:txBody>
          <a:bodyPr/>
          <a:lstStyle/>
          <a:p>
            <a:r>
              <a:rPr lang="en-US" dirty="0" smtClean="0"/>
              <a:t>Reading is one of the four skills involved in language acquisition and</a:t>
            </a:r>
          </a:p>
          <a:p>
            <a:r>
              <a:rPr lang="en-US" dirty="0" smtClean="0"/>
              <a:t>production.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Effective reading is a combination of two processes which involve</a:t>
            </a:r>
          </a:p>
          <a:p>
            <a:r>
              <a:rPr lang="en-US" dirty="0" smtClean="0"/>
              <a:t>looking at the specifics from the bottom up (trees) and the general</a:t>
            </a:r>
          </a:p>
          <a:p>
            <a:r>
              <a:rPr lang="en-US" dirty="0" smtClean="0"/>
              <a:t>meaning from the top down (forest) of a passage. </a:t>
            </a:r>
          </a:p>
          <a:p>
            <a:endParaRPr lang="en-US" dirty="0" smtClean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ular Callout 5"/>
          <p:cNvSpPr/>
          <p:nvPr/>
        </p:nvSpPr>
        <p:spPr>
          <a:xfrm>
            <a:off x="467544" y="2420888"/>
            <a:ext cx="8136904" cy="2232248"/>
          </a:xfrm>
          <a:prstGeom prst="wedgeRoundRectCallout">
            <a:avLst/>
          </a:prstGeom>
          <a:solidFill>
            <a:srgbClr val="CCFFFF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dirty="0" smtClean="0">
                <a:solidFill>
                  <a:schemeClr val="tx1"/>
                </a:solidFill>
              </a:rPr>
              <a:t>Research suggests that learners with good reading skills in their first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language are able to transfer these skills to reading in the foreign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language.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Thus, being aware of your reading techniques in English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can help you to become a more effective reader in the foreign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language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1520" y="397546"/>
            <a:ext cx="5904656" cy="511175"/>
          </a:xfrm>
        </p:spPr>
        <p:txBody>
          <a:bodyPr/>
          <a:lstStyle/>
          <a:p>
            <a:r>
              <a:rPr lang="en-GB" dirty="0" smtClean="0"/>
              <a:t>“Tree” or “bottom-up” reading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00808"/>
            <a:ext cx="7908554" cy="4752528"/>
          </a:xfrm>
        </p:spPr>
        <p:txBody>
          <a:bodyPr/>
          <a:lstStyle/>
          <a:p>
            <a:r>
              <a:rPr lang="en-GB" dirty="0" smtClean="0"/>
              <a:t>In individual (“tree”, “bottom-up”) sentences, you need to focus on</a:t>
            </a:r>
          </a:p>
          <a:p>
            <a:r>
              <a:rPr lang="en-GB" dirty="0" smtClean="0"/>
              <a:t>specific grammatical constructions. T</a:t>
            </a:r>
            <a:r>
              <a:rPr lang="de-DE" dirty="0" smtClean="0"/>
              <a:t>his process helps you to learn</a:t>
            </a:r>
          </a:p>
          <a:p>
            <a:r>
              <a:rPr lang="de-DE" dirty="0" smtClean="0"/>
              <a:t>the principles of the language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Focus on the forms and structures at a very basic level, by</a:t>
            </a:r>
          </a:p>
          <a:p>
            <a:r>
              <a:rPr lang="en-GB" dirty="0" smtClean="0"/>
              <a:t>identifying parts of speech (nouns, verbs, pronouns, etc.), and then</a:t>
            </a:r>
          </a:p>
          <a:p>
            <a:r>
              <a:rPr lang="en-GB" dirty="0" smtClean="0"/>
              <a:t>build the meaning of the text from these units.</a:t>
            </a:r>
          </a:p>
          <a:p>
            <a:endParaRPr lang="en-GB" dirty="0" smtClean="0"/>
          </a:p>
          <a:p>
            <a:r>
              <a:rPr lang="de-DE" dirty="0" smtClean="0"/>
              <a:t>In order to do so, you must first identify the grammatical units of a</a:t>
            </a:r>
          </a:p>
          <a:p>
            <a:r>
              <a:rPr lang="de-DE" dirty="0" smtClean="0"/>
              <a:t>sentence by 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 smtClean="0"/>
              <a:t>determining the subject and identifying the verb of each clause;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 smtClean="0"/>
              <a:t>recognising structures such as phrases and clauses;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 smtClean="0"/>
              <a:t>breaking up longer sentences into reasonable units.</a:t>
            </a:r>
          </a:p>
          <a:p>
            <a:pPr lvl="1"/>
            <a:endParaRPr lang="de-DE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pic>
        <p:nvPicPr>
          <p:cNvPr id="4" name="Picture 5" descr="ecology,environmental conservation,greens,growths,iStockphoto,leaves,Scott Heiner,springs,summers,tre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16632"/>
            <a:ext cx="1052736" cy="1052736"/>
          </a:xfrm>
          <a:prstGeom prst="rect">
            <a:avLst/>
          </a:prstGeom>
          <a:noFill/>
        </p:spPr>
      </p:pic>
      <p:pic>
        <p:nvPicPr>
          <p:cNvPr id="6" name="Picture 5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1520" y="397546"/>
            <a:ext cx="5904656" cy="511175"/>
          </a:xfrm>
        </p:spPr>
        <p:txBody>
          <a:bodyPr/>
          <a:lstStyle/>
          <a:p>
            <a:r>
              <a:rPr lang="en-GB" dirty="0" smtClean="0"/>
              <a:t>“Forest” or “top-down” reading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72816"/>
            <a:ext cx="7908554" cy="4392487"/>
          </a:xfrm>
        </p:spPr>
        <p:txBody>
          <a:bodyPr/>
          <a:lstStyle/>
          <a:p>
            <a:r>
              <a:rPr lang="en-GB" dirty="0" smtClean="0"/>
              <a:t>In “forest” or “top-down” mode, you need to take all the information</a:t>
            </a:r>
          </a:p>
          <a:p>
            <a:r>
              <a:rPr lang="en-GB" dirty="0" smtClean="0"/>
              <a:t>within a passage into consideration. </a:t>
            </a:r>
          </a:p>
          <a:p>
            <a:endParaRPr lang="en-GB" dirty="0" smtClean="0"/>
          </a:p>
          <a:p>
            <a:r>
              <a:rPr lang="en-GB" dirty="0" smtClean="0"/>
              <a:t>You “read for meaning” by </a:t>
            </a:r>
          </a:p>
          <a:p>
            <a:endParaRPr lang="en-GB" dirty="0" smtClean="0"/>
          </a:p>
          <a:p>
            <a:pPr lvl="1">
              <a:buFont typeface="Wingdings" pitchFamily="2" charset="2"/>
              <a:buChar char="§"/>
            </a:pPr>
            <a:r>
              <a:rPr lang="en-GB" dirty="0" smtClean="0"/>
              <a:t>Focussing on the meaning, </a:t>
            </a:r>
          </a:p>
          <a:p>
            <a:pPr lvl="1">
              <a:buFont typeface="Wingdings" pitchFamily="2" charset="2"/>
              <a:buChar char="§"/>
            </a:pPr>
            <a:r>
              <a:rPr lang="en-GB" dirty="0" smtClean="0"/>
              <a:t>Remembering the meanings which have been expressed so far </a:t>
            </a:r>
          </a:p>
          <a:p>
            <a:pPr lvl="1">
              <a:buFont typeface="Wingdings" pitchFamily="2" charset="2"/>
              <a:buChar char="§"/>
            </a:pPr>
            <a:r>
              <a:rPr lang="en-GB" dirty="0" smtClean="0"/>
              <a:t>Make predictions about what meanings might be expressed next</a:t>
            </a:r>
          </a:p>
          <a:p>
            <a:endParaRPr lang="en-GB" dirty="0" smtClean="0"/>
          </a:p>
          <a:p>
            <a:r>
              <a:rPr lang="en-GB" dirty="0" smtClean="0"/>
              <a:t>You use “forest” processing to check the accuracy of your</a:t>
            </a:r>
          </a:p>
          <a:p>
            <a:r>
              <a:rPr lang="en-GB" dirty="0" smtClean="0"/>
              <a:t>assumptions about the “tree” sentences within the text.</a:t>
            </a:r>
          </a:p>
          <a:p>
            <a:endParaRPr lang="en-GB" dirty="0" smtClean="0"/>
          </a:p>
        </p:txBody>
      </p:sp>
      <p:pic>
        <p:nvPicPr>
          <p:cNvPr id="4" name="Picture 2" descr="clouds,forests,nature,pine trees,plants,tre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887" y="260648"/>
            <a:ext cx="1079401" cy="1079401"/>
          </a:xfrm>
          <a:prstGeom prst="rect">
            <a:avLst/>
          </a:prstGeom>
          <a:noFill/>
        </p:spPr>
      </p:pic>
      <p:pic>
        <p:nvPicPr>
          <p:cNvPr id="6" name="Picture 5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5904656" cy="511175"/>
          </a:xfrm>
        </p:spPr>
        <p:txBody>
          <a:bodyPr/>
          <a:lstStyle/>
          <a:p>
            <a:r>
              <a:rPr lang="de-DE" dirty="0" smtClean="0"/>
              <a:t>Ways of reading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89448"/>
            <a:ext cx="8064896" cy="4968552"/>
          </a:xfrm>
        </p:spPr>
        <p:txBody>
          <a:bodyPr/>
          <a:lstStyle/>
          <a:p>
            <a:r>
              <a:rPr lang="en-US" dirty="0" smtClean="0"/>
              <a:t>The way we read depends on the material we are reading and our</a:t>
            </a:r>
          </a:p>
          <a:p>
            <a:r>
              <a:rPr lang="en-US" dirty="0" smtClean="0"/>
              <a:t>purpose for reading it.  The different approaches to reading include:</a:t>
            </a:r>
          </a:p>
          <a:p>
            <a:pPr lvl="1"/>
            <a:endParaRPr lang="en-US" sz="1000" dirty="0" smtClean="0"/>
          </a:p>
          <a:p>
            <a:pPr lvl="1"/>
            <a:endParaRPr lang="en-US" sz="1000" dirty="0" smtClean="0"/>
          </a:p>
          <a:p>
            <a:pPr lvl="1"/>
            <a:endParaRPr lang="en-US" sz="1000" dirty="0" smtClean="0"/>
          </a:p>
          <a:p>
            <a:pPr marL="342900" lvl="1" indent="-342900">
              <a:buAutoNum type="arabicPeriod"/>
            </a:pPr>
            <a:r>
              <a:rPr lang="en-US" sz="1800" b="1" dirty="0" smtClean="0"/>
              <a:t>Skimming</a:t>
            </a:r>
            <a:r>
              <a:rPr lang="en-US" sz="1800" dirty="0" smtClean="0"/>
              <a:t> – reading to form a general impression of the text.  </a:t>
            </a:r>
          </a:p>
          <a:p>
            <a:pPr marL="742950" lvl="2" indent="-342900"/>
            <a:endParaRPr lang="en-US" sz="1800" dirty="0" smtClean="0"/>
          </a:p>
          <a:p>
            <a:pPr marL="400050" lvl="2" indent="0">
              <a:buFont typeface="Wingdings" pitchFamily="2" charset="2"/>
              <a:buChar char="§"/>
            </a:pPr>
            <a:r>
              <a:rPr lang="en-US" sz="1800" dirty="0" smtClean="0"/>
              <a:t>Do not try to read every word or in too much depth or detail. </a:t>
            </a:r>
          </a:p>
          <a:p>
            <a:pPr marL="400050" lvl="2" indent="0">
              <a:buFont typeface="Wingdings" pitchFamily="2" charset="2"/>
              <a:buChar char="§"/>
            </a:pPr>
            <a:endParaRPr lang="en-US" sz="1800" dirty="0" smtClean="0"/>
          </a:p>
          <a:p>
            <a:pPr marL="400050" lvl="2" indent="0">
              <a:buFont typeface="Wingdings" pitchFamily="2" charset="2"/>
              <a:buChar char="§"/>
            </a:pPr>
            <a:r>
              <a:rPr lang="en-US" sz="1800" dirty="0" smtClean="0"/>
              <a:t>Skim the introduction and conclusion to a book, or the opening and closing paragraph to a chapter or article. </a:t>
            </a:r>
          </a:p>
          <a:p>
            <a:pPr marL="400050" lvl="2" indent="0">
              <a:buFont typeface="Wingdings" pitchFamily="2" charset="2"/>
              <a:buChar char="§"/>
            </a:pPr>
            <a:endParaRPr lang="en-US" sz="1800" dirty="0" smtClean="0"/>
          </a:p>
          <a:p>
            <a:pPr marL="400050" lvl="2" indent="0">
              <a:buFont typeface="Wingdings" pitchFamily="2" charset="2"/>
              <a:buChar char="§"/>
            </a:pPr>
            <a:r>
              <a:rPr lang="en-US" sz="1800" dirty="0" smtClean="0"/>
              <a:t>Quickly skim through the content page, index or chapter sub-headings. The main purpose when skimming is to get the gist. </a:t>
            </a:r>
          </a:p>
          <a:p>
            <a:pPr marL="0" lvl="1" indent="0">
              <a:buNone/>
            </a:pPr>
            <a:endParaRPr lang="en-GB" sz="1000" dirty="0" smtClean="0"/>
          </a:p>
          <a:p>
            <a:pPr marL="0" lvl="1" indent="0"/>
            <a:r>
              <a:rPr lang="en-US" sz="1800" dirty="0" smtClean="0"/>
              <a:t>. </a:t>
            </a:r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Ways of reading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88840"/>
            <a:ext cx="7566025" cy="4024312"/>
          </a:xfrm>
        </p:spPr>
        <p:txBody>
          <a:bodyPr/>
          <a:lstStyle/>
          <a:p>
            <a:pPr marL="0" lvl="1" indent="0"/>
            <a:r>
              <a:rPr lang="en-US" sz="1800" b="1" dirty="0" smtClean="0"/>
              <a:t>2. Scanning</a:t>
            </a:r>
            <a:r>
              <a:rPr lang="en-US" sz="1800" dirty="0" smtClean="0"/>
              <a:t> – looking for a particular piece of information.</a:t>
            </a:r>
          </a:p>
          <a:p>
            <a:pPr marL="0" lvl="1" indent="0"/>
            <a:r>
              <a:rPr lang="en-US" sz="1800" dirty="0" smtClean="0"/>
              <a:t>  </a:t>
            </a:r>
          </a:p>
          <a:p>
            <a:pPr marL="400050" lvl="2" indent="0">
              <a:buFont typeface="Wingdings" pitchFamily="2" charset="2"/>
              <a:buChar char="§"/>
            </a:pPr>
            <a:r>
              <a:rPr lang="en-US" sz="1800" dirty="0" smtClean="0"/>
              <a:t>When you scan you ignore all the other information and focus on     finding what you want.</a:t>
            </a:r>
          </a:p>
          <a:p>
            <a:pPr marL="400050" lvl="2" indent="0">
              <a:buFont typeface="Wingdings" pitchFamily="2" charset="2"/>
              <a:buChar char="§"/>
            </a:pPr>
            <a:endParaRPr lang="en-US" sz="1800" dirty="0" smtClean="0"/>
          </a:p>
          <a:p>
            <a:pPr marL="400050" lvl="2" indent="0">
              <a:buFont typeface="Wingdings" pitchFamily="2" charset="2"/>
              <a:buChar char="§"/>
            </a:pPr>
            <a:r>
              <a:rPr lang="en-US" sz="1800" dirty="0" smtClean="0"/>
              <a:t>We scan when using a telephone directory. </a:t>
            </a:r>
          </a:p>
          <a:p>
            <a:pPr marL="400050" lvl="2" indent="0">
              <a:buFont typeface="Wingdings" pitchFamily="2" charset="2"/>
              <a:buChar char="§"/>
            </a:pPr>
            <a:endParaRPr lang="en-US" sz="1800" dirty="0" smtClean="0"/>
          </a:p>
          <a:p>
            <a:pPr marL="400050" lvl="2" indent="0">
              <a:buFont typeface="Wingdings" pitchFamily="2" charset="2"/>
              <a:buChar char="§"/>
            </a:pPr>
            <a:r>
              <a:rPr lang="en-US" sz="1800" dirty="0" smtClean="0"/>
              <a:t>When we scan for information we usually know what we are looking for.</a:t>
            </a:r>
          </a:p>
          <a:p>
            <a:pPr marL="0" lvl="1" indent="0">
              <a:buNone/>
            </a:pPr>
            <a:endParaRPr lang="en-US" sz="1800" dirty="0" smtClean="0"/>
          </a:p>
          <a:p>
            <a:pPr marL="0" lvl="1" indent="0"/>
            <a:r>
              <a:rPr lang="en-US" sz="1800" b="1" dirty="0" smtClean="0"/>
              <a:t>3. Studying </a:t>
            </a:r>
            <a:r>
              <a:rPr lang="en-US" sz="1800" dirty="0" smtClean="0"/>
              <a:t>– close and detailed reading of a text.  </a:t>
            </a:r>
          </a:p>
          <a:p>
            <a:pPr marL="0" lvl="1" indent="0">
              <a:buNone/>
            </a:pPr>
            <a:endParaRPr lang="en-US" sz="1800" dirty="0" smtClean="0"/>
          </a:p>
          <a:p>
            <a:pPr marL="400050" lvl="2" indent="0">
              <a:buFont typeface="Wingdings" pitchFamily="2" charset="2"/>
              <a:buChar char="§"/>
            </a:pPr>
            <a:r>
              <a:rPr lang="en-US" sz="1800" dirty="0" smtClean="0"/>
              <a:t>When you read critically, you need to continually </a:t>
            </a:r>
            <a:r>
              <a:rPr lang="en-US" sz="1800" dirty="0" err="1" smtClean="0"/>
              <a:t>analyse</a:t>
            </a:r>
            <a:r>
              <a:rPr lang="en-US" sz="1800" dirty="0" smtClean="0"/>
              <a:t>, question and evaluate what you are reading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23528" y="397546"/>
            <a:ext cx="5904656" cy="511175"/>
          </a:xfrm>
        </p:spPr>
        <p:txBody>
          <a:bodyPr/>
          <a:lstStyle/>
          <a:p>
            <a:r>
              <a:rPr lang="de-DE" dirty="0" smtClean="0"/>
              <a:t>Activity 1</a:t>
            </a:r>
            <a:endParaRPr lang="de-DE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7836545" cy="4273401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Activity 1: </a:t>
            </a:r>
            <a:r>
              <a:rPr lang="en-GB" i="1" dirty="0" smtClean="0"/>
              <a:t>Which skill should you use when you</a:t>
            </a:r>
            <a:r>
              <a:rPr lang="en-GB" dirty="0" smtClean="0"/>
              <a:t>...</a:t>
            </a:r>
          </a:p>
          <a:p>
            <a:pPr>
              <a:buNone/>
            </a:pPr>
            <a:endParaRPr lang="en-GB" dirty="0" smtClean="0"/>
          </a:p>
          <a:p>
            <a:pPr marL="914400" lvl="1" indent="-457200">
              <a:buNone/>
            </a:pPr>
            <a:r>
              <a:rPr lang="en-US" dirty="0" smtClean="0"/>
              <a:t>a) read instructions and questions? </a:t>
            </a:r>
          </a:p>
          <a:p>
            <a:pPr marL="914400" lvl="1" indent="-457200">
              <a:buAutoNum type="alphaLcParenR"/>
            </a:pPr>
            <a:endParaRPr lang="en-GB" dirty="0" smtClean="0"/>
          </a:p>
          <a:p>
            <a:pPr lvl="1">
              <a:buNone/>
            </a:pPr>
            <a:r>
              <a:rPr lang="en-US" dirty="0" smtClean="0"/>
              <a:t>b) read a text for the first time? </a:t>
            </a:r>
          </a:p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r>
              <a:rPr lang="en-US" dirty="0" smtClean="0"/>
              <a:t>c) need particular facts or figures from a text? 	</a:t>
            </a:r>
          </a:p>
          <a:p>
            <a:pPr lvl="1">
              <a:buNone/>
            </a:pPr>
            <a:r>
              <a:rPr lang="en-US" dirty="0" smtClean="0"/>
              <a:t>	</a:t>
            </a:r>
            <a:endParaRPr lang="en-GB" dirty="0" smtClean="0"/>
          </a:p>
          <a:p>
            <a:pPr lvl="1">
              <a:buNone/>
            </a:pPr>
            <a:r>
              <a:rPr lang="en-US" dirty="0" smtClean="0"/>
              <a:t>d) are choosing the right answer to a multiple choice question? </a:t>
            </a:r>
          </a:p>
          <a:p>
            <a:pPr lvl="1">
              <a:buNone/>
            </a:pPr>
            <a:endParaRPr lang="en-GB" dirty="0" smtClean="0"/>
          </a:p>
          <a:p>
            <a:endParaRPr lang="en-GB" dirty="0" smtClean="0"/>
          </a:p>
        </p:txBody>
      </p:sp>
      <p:pic>
        <p:nvPicPr>
          <p:cNvPr id="6" name="Picture 5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95536" y="397546"/>
            <a:ext cx="5904656" cy="511175"/>
          </a:xfrm>
        </p:spPr>
        <p:txBody>
          <a:bodyPr/>
          <a:lstStyle/>
          <a:p>
            <a:r>
              <a:rPr lang="de-DE" dirty="0" smtClean="0"/>
              <a:t>Activity 1: answers</a:t>
            </a:r>
            <a:endParaRPr lang="de-DE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7836545" cy="4536504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Activity 1: </a:t>
            </a:r>
            <a:r>
              <a:rPr lang="en-GB" i="1" dirty="0" smtClean="0"/>
              <a:t>Which skill should you use when you</a:t>
            </a:r>
            <a:r>
              <a:rPr lang="en-GB" dirty="0" smtClean="0"/>
              <a:t>...</a:t>
            </a:r>
          </a:p>
          <a:p>
            <a:pPr>
              <a:buNone/>
            </a:pPr>
            <a:endParaRPr lang="en-GB" dirty="0" smtClean="0"/>
          </a:p>
          <a:p>
            <a:pPr marL="914400" lvl="1" indent="-457200">
              <a:buNone/>
            </a:pPr>
            <a:r>
              <a:rPr lang="en-US" dirty="0" smtClean="0"/>
              <a:t>a) read instructions and questions? </a:t>
            </a:r>
          </a:p>
          <a:p>
            <a:pPr marL="914400" lvl="1" indent="-457200">
              <a:buNone/>
            </a:pPr>
            <a:r>
              <a:rPr lang="en-US" dirty="0" smtClean="0"/>
              <a:t>	</a:t>
            </a:r>
            <a:r>
              <a:rPr lang="en-US" b="1" dirty="0" smtClean="0"/>
              <a:t>(3) intensive reading </a:t>
            </a:r>
          </a:p>
          <a:p>
            <a:pPr marL="914400" lvl="1" indent="-457200">
              <a:buNone/>
            </a:pPr>
            <a:endParaRPr lang="en-GB" dirty="0" smtClean="0"/>
          </a:p>
          <a:p>
            <a:pPr lvl="1">
              <a:buNone/>
            </a:pPr>
            <a:r>
              <a:rPr lang="en-US" dirty="0" smtClean="0"/>
              <a:t>b) read a text for the first time? </a:t>
            </a:r>
          </a:p>
          <a:p>
            <a:pPr lvl="1">
              <a:buNone/>
            </a:pPr>
            <a:r>
              <a:rPr lang="en-US" dirty="0" smtClean="0"/>
              <a:t>		</a:t>
            </a:r>
            <a:r>
              <a:rPr lang="en-US" b="1" dirty="0" smtClean="0"/>
              <a:t>(1) skimming</a:t>
            </a:r>
          </a:p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r>
              <a:rPr lang="en-US" dirty="0" smtClean="0"/>
              <a:t>c) need particular facts or figures from a text? </a:t>
            </a:r>
          </a:p>
          <a:p>
            <a:pPr lvl="1">
              <a:buNone/>
            </a:pPr>
            <a:r>
              <a:rPr lang="en-US" dirty="0" smtClean="0"/>
              <a:t>		</a:t>
            </a:r>
            <a:r>
              <a:rPr lang="en-US" b="1" dirty="0" smtClean="0"/>
              <a:t>(2) scanning</a:t>
            </a:r>
          </a:p>
          <a:p>
            <a:pPr lvl="1">
              <a:buNone/>
            </a:pPr>
            <a:r>
              <a:rPr lang="en-US" dirty="0" smtClean="0"/>
              <a:t>	</a:t>
            </a:r>
            <a:endParaRPr lang="en-GB" dirty="0" smtClean="0"/>
          </a:p>
          <a:p>
            <a:pPr lvl="1">
              <a:buNone/>
            </a:pPr>
            <a:r>
              <a:rPr lang="en-US" dirty="0" smtClean="0"/>
              <a:t>d) are choosing the right answer to a multiple choice question? </a:t>
            </a:r>
          </a:p>
          <a:p>
            <a:pPr lvl="1">
              <a:buNone/>
            </a:pPr>
            <a:r>
              <a:rPr lang="en-US" dirty="0" smtClean="0"/>
              <a:t>		</a:t>
            </a:r>
            <a:r>
              <a:rPr lang="en-US" b="1" dirty="0" smtClean="0"/>
              <a:t>(1) skimming and (3) intensive reading</a:t>
            </a:r>
          </a:p>
          <a:p>
            <a:pPr lvl="1">
              <a:buNone/>
            </a:pPr>
            <a:endParaRPr lang="en-GB" dirty="0" smtClean="0"/>
          </a:p>
          <a:p>
            <a:endParaRPr lang="en-GB" dirty="0" smtClean="0"/>
          </a:p>
        </p:txBody>
      </p:sp>
      <p:pic>
        <p:nvPicPr>
          <p:cNvPr id="6" name="Picture 5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ston PPTorange">
  <a:themeElements>
    <a:clrScheme name="Office Them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</TotalTime>
  <Words>607</Words>
  <Application>Microsoft Office PowerPoint</Application>
  <PresentationFormat>On-screen Show (4:3)</PresentationFormat>
  <Paragraphs>109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Aston PPTorange</vt:lpstr>
      <vt:lpstr>AstonPPTblue</vt:lpstr>
      <vt:lpstr>Module 3 Developing Reading Skills Part 1</vt:lpstr>
      <vt:lpstr>Learning objectives</vt:lpstr>
      <vt:lpstr>Reading</vt:lpstr>
      <vt:lpstr>“Tree” or “bottom-up” reading</vt:lpstr>
      <vt:lpstr>“Forest” or “top-down” reading</vt:lpstr>
      <vt:lpstr>Ways of reading</vt:lpstr>
      <vt:lpstr>Ways of reading</vt:lpstr>
      <vt:lpstr>Activity 1</vt:lpstr>
      <vt:lpstr>Activity 1: answers</vt:lpstr>
    </vt:vector>
  </TitlesOfParts>
  <Company>Aston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Reading Skills</dc:title>
  <dc:creator>wielande</dc:creator>
  <cp:lastModifiedBy>Angela Morris</cp:lastModifiedBy>
  <cp:revision>55</cp:revision>
  <dcterms:created xsi:type="dcterms:W3CDTF">2011-08-19T09:34:28Z</dcterms:created>
  <dcterms:modified xsi:type="dcterms:W3CDTF">2012-05-17T13:45:15Z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-830958001</vt:i4>
  </property>
  <property fmtid="{D5CDD505-2E9C-101B-9397-08002B2CF9AE}" pid="3" name="_NewReviewCycle">
    <vt:lpwstr/>
  </property>
  <property fmtid="{D5CDD505-2E9C-101B-9397-08002B2CF9AE}" pid="4" name="_EmailSubject">
    <vt:lpwstr/>
  </property>
  <property fmtid="{D5CDD505-2E9C-101B-9397-08002B2CF9AE}" pid="5" name="_AuthorEmail">
    <vt:lpwstr>C.DE-SILVA@aston.ac.uk</vt:lpwstr>
  </property>
  <property fmtid="{D5CDD505-2E9C-101B-9397-08002B2CF9AE}" pid="6" name="_AuthorEmailDisplayName">
    <vt:lpwstr>De-Silva, Chantal</vt:lpwstr>
  </property>
</Properties>
</file>