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80" r:id="rId2"/>
    <p:sldId id="264" r:id="rId3"/>
    <p:sldId id="270" r:id="rId4"/>
    <p:sldId id="271" r:id="rId5"/>
    <p:sldId id="265" r:id="rId6"/>
    <p:sldId id="267" r:id="rId7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silvac" initials="c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6699FF"/>
    <a:srgbClr val="0186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341" cy="49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744" y="0"/>
            <a:ext cx="2945341" cy="49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6225"/>
            <a:ext cx="5438776" cy="446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861"/>
            <a:ext cx="2945341" cy="49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744" y="9430861"/>
            <a:ext cx="2945341" cy="49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915559-515D-814F-BBE1-1B9252B71DE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585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1441450"/>
            <a:ext cx="9144000" cy="5416550"/>
          </a:xfrm>
          <a:prstGeom prst="rect">
            <a:avLst/>
          </a:prstGeom>
          <a:solidFill>
            <a:srgbClr val="0083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 rot="10800000">
            <a:off x="8423275" y="1341438"/>
            <a:ext cx="720725" cy="863600"/>
          </a:xfrm>
          <a:prstGeom prst="rtTriangl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47738" y="2417763"/>
            <a:ext cx="7585075" cy="143986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47738" y="5908675"/>
            <a:ext cx="7585075" cy="360363"/>
          </a:xfrm>
        </p:spPr>
        <p:txBody>
          <a:bodyPr/>
          <a:lstStyle>
            <a:lvl1pPr marL="0" indent="0"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254000"/>
            <a:ext cx="2162175" cy="8810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63563"/>
            <a:ext cx="1890713" cy="5554662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4088" y="563563"/>
            <a:ext cx="5522912" cy="5554662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4088" y="2093913"/>
            <a:ext cx="3706812" cy="4024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3300" y="2093913"/>
            <a:ext cx="3706813" cy="4024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/>
          <p:cNvSpPr>
            <a:spLocks noChangeArrowheads="1"/>
          </p:cNvSpPr>
          <p:nvPr/>
        </p:nvSpPr>
        <p:spPr bwMode="auto">
          <a:xfrm rot="10800000">
            <a:off x="8423275" y="1341438"/>
            <a:ext cx="720725" cy="863600"/>
          </a:xfrm>
          <a:prstGeom prst="rtTriangle">
            <a:avLst/>
          </a:prstGeom>
          <a:solidFill>
            <a:srgbClr val="0083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1454150"/>
          </a:xfrm>
          <a:prstGeom prst="rect">
            <a:avLst/>
          </a:prstGeom>
          <a:solidFill>
            <a:srgbClr val="0083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4088" y="563563"/>
            <a:ext cx="75660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4088" y="2093913"/>
            <a:ext cx="7566025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1450" y="6164263"/>
            <a:ext cx="1366838" cy="5572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library.aston.ac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aston.ac.uk/search~S2/?searchtype=X&amp;searcharg=higher+education&amp;searchscope=8&amp;sortdropdown=-&amp;SORT=DZ&amp;extended=0&amp;SUBMIT=Search&amp;searchlimits=&amp;searchorigarg=Xhigher+education&amp;SORT=DZ" TargetMode="External"/><Relationship Id="rId2" Type="http://schemas.openxmlformats.org/officeDocument/2006/relationships/hyperlink" Target="http://library.aston.ac.uk/search~S1/?searchtype=X&amp;searcharg=higher+education&amp;searchscope=2&amp;sortdropdown=-&amp;SORT=DZ&amp;extended=0&amp;SUBMIT=Search&amp;searchlimits=&amp;searchorigarg=Xhigher+educ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1.aston.ac.uk/lis/usingotherlibs/" TargetMode="External"/><Relationship Id="rId2" Type="http://schemas.openxmlformats.org/officeDocument/2006/relationships/hyperlink" Target="http://www1.aston.ac.uk/lis/usinglibrary-borrowing/copyof-classification-schem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www.learnhigher.ac.uk/Students/Doing-research.html" TargetMode="External"/><Relationship Id="rId4" Type="http://schemas.openxmlformats.org/officeDocument/2006/relationships/hyperlink" Target="http://www1.aston.ac.uk/new-students/academic-support/library/regulations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thacalibrary.com/sp/subjects/primary" TargetMode="External"/><Relationship Id="rId3" Type="http://schemas.openxmlformats.org/officeDocument/2006/relationships/hyperlink" Target="http://www.princeton.edu/~refdesk/primary2.html" TargetMode="External"/><Relationship Id="rId7" Type="http://schemas.openxmlformats.org/officeDocument/2006/relationships/hyperlink" Target="http://www.eduplace.com/ss/hmss/primary.html" TargetMode="External"/><Relationship Id="rId2" Type="http://schemas.openxmlformats.org/officeDocument/2006/relationships/hyperlink" Target="http://knowledgecenter.unr.edu/help/using/primary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1.aston.ac.uk/lis/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://www.learnhigher.ac.uk/Students/Doing-research/Further-activities-and-resources.html" TargetMode="External"/><Relationship Id="rId10" Type="http://schemas.openxmlformats.org/officeDocument/2006/relationships/hyperlink" Target="http://www.vtstutorials.ac.uk/detective/" TargetMode="External"/><Relationship Id="rId4" Type="http://schemas.openxmlformats.org/officeDocument/2006/relationships/hyperlink" Target="http://www.ehow.com/how_4905241_out-certain-website-reliable.html" TargetMode="External"/><Relationship Id="rId9" Type="http://schemas.openxmlformats.org/officeDocument/2006/relationships/hyperlink" Target="http://www.concordia.edu/sitefiles/w3/Library/Primary%20versus%20Secondary%20Sources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204864"/>
            <a:ext cx="7239000" cy="245184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Module 2</a:t>
            </a:r>
            <a:br>
              <a:rPr lang="fr-FR" dirty="0" smtClean="0"/>
            </a:br>
            <a:r>
              <a:rPr lang="fr-FR" dirty="0" err="1" smtClean="0"/>
              <a:t>Research</a:t>
            </a:r>
            <a:r>
              <a:rPr lang="fr-FR" dirty="0" smtClean="0"/>
              <a:t> and Library </a:t>
            </a:r>
            <a:r>
              <a:rPr lang="fr-FR" dirty="0" err="1" smtClean="0"/>
              <a:t>Skills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Part 3 </a:t>
            </a:r>
            <a:br>
              <a:rPr lang="fr-FR" dirty="0" smtClean="0"/>
            </a:br>
            <a:r>
              <a:rPr lang="fr-FR" sz="1778" dirty="0" err="1" smtClean="0"/>
              <a:t>Assessing</a:t>
            </a:r>
            <a:r>
              <a:rPr lang="fr-FR" sz="1778" dirty="0" smtClean="0"/>
              <a:t> information </a:t>
            </a:r>
            <a:r>
              <a:rPr lang="fr-FR" sz="1778" dirty="0" err="1" smtClean="0"/>
              <a:t>from</a:t>
            </a:r>
            <a:r>
              <a:rPr lang="fr-FR" sz="1778" dirty="0" smtClean="0"/>
              <a:t> </a:t>
            </a:r>
            <a:r>
              <a:rPr lang="fr-FR" sz="1778" dirty="0" err="1" smtClean="0"/>
              <a:t>primary</a:t>
            </a:r>
            <a:r>
              <a:rPr lang="fr-FR" sz="1778" dirty="0" smtClean="0"/>
              <a:t> sources</a:t>
            </a:r>
            <a:br>
              <a:rPr lang="fr-FR" sz="1778" dirty="0" smtClean="0"/>
            </a:br>
            <a:r>
              <a:rPr lang="fr-FR" sz="1778" dirty="0" err="1" smtClean="0"/>
              <a:t>Advice</a:t>
            </a:r>
            <a:r>
              <a:rPr lang="fr-FR" sz="1778" dirty="0" smtClean="0"/>
              <a:t> on acceptable </a:t>
            </a:r>
            <a:r>
              <a:rPr lang="fr-FR" sz="1778" dirty="0" err="1" smtClean="0"/>
              <a:t>primary</a:t>
            </a:r>
            <a:r>
              <a:rPr lang="fr-FR" sz="1778" dirty="0" smtClean="0"/>
              <a:t> sources</a:t>
            </a:r>
            <a:br>
              <a:rPr lang="fr-FR" sz="1778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5877272"/>
            <a:ext cx="4038600" cy="748553"/>
          </a:xfrm>
        </p:spPr>
        <p:txBody>
          <a:bodyPr/>
          <a:lstStyle/>
          <a:p>
            <a:r>
              <a:rPr lang="fr-FR" dirty="0" err="1" smtClean="0"/>
              <a:t>Developed</a:t>
            </a:r>
            <a:r>
              <a:rPr lang="fr-FR" dirty="0" smtClean="0"/>
              <a:t> by Céline Benoit,</a:t>
            </a:r>
          </a:p>
          <a:p>
            <a:r>
              <a:rPr lang="fr-FR" dirty="0" smtClean="0"/>
              <a:t>Aston </a:t>
            </a:r>
            <a:r>
              <a:rPr lang="fr-FR" dirty="0" err="1" smtClean="0"/>
              <a:t>University</a:t>
            </a:r>
            <a:endParaRPr lang="fr-FR" dirty="0"/>
          </a:p>
        </p:txBody>
      </p:sp>
      <p:pic>
        <p:nvPicPr>
          <p:cNvPr id="4" name="Picture 3" descr="routes_into_languages_cm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260648"/>
            <a:ext cx="1187451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desilvac\Local Settings\Temporary Internet Files\Content.IE5\SVA014DN\MP900439465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136" y="4033224"/>
            <a:ext cx="2248153" cy="1700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9560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Using</a:t>
            </a:r>
            <a:r>
              <a:rPr lang="fr-FR" dirty="0" smtClean="0"/>
              <a:t> the </a:t>
            </a:r>
            <a:r>
              <a:rPr lang="fr-FR" dirty="0" err="1" smtClean="0"/>
              <a:t>library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700808"/>
            <a:ext cx="7556313" cy="4323763"/>
          </a:xfrm>
        </p:spPr>
        <p:txBody>
          <a:bodyPr>
            <a:normAutofit/>
          </a:bodyPr>
          <a:lstStyle/>
          <a:p>
            <a:r>
              <a:rPr lang="fr-FR" sz="1800" b="1" dirty="0" smtClean="0"/>
              <a:t>	</a:t>
            </a:r>
            <a:r>
              <a:rPr lang="fr-FR" sz="1800" dirty="0" err="1" smtClean="0"/>
              <a:t>Libraries</a:t>
            </a:r>
            <a:r>
              <a:rPr lang="fr-FR" sz="1800" dirty="0" smtClean="0"/>
              <a:t> are essential for </a:t>
            </a:r>
            <a:r>
              <a:rPr lang="fr-FR" sz="1800" dirty="0" err="1" smtClean="0"/>
              <a:t>your</a:t>
            </a:r>
            <a:r>
              <a:rPr lang="fr-FR" sz="1800" dirty="0" smtClean="0"/>
              <a:t> </a:t>
            </a:r>
            <a:r>
              <a:rPr lang="fr-FR" sz="1800" dirty="0" err="1" smtClean="0"/>
              <a:t>studies</a:t>
            </a:r>
            <a:r>
              <a:rPr lang="fr-FR" sz="1800" dirty="0" smtClean="0"/>
              <a:t>. </a:t>
            </a:r>
            <a:r>
              <a:rPr lang="fr-FR" sz="1800" dirty="0" err="1" smtClean="0"/>
              <a:t>They</a:t>
            </a:r>
            <a:r>
              <a:rPr lang="fr-FR" sz="1800" dirty="0" smtClean="0"/>
              <a:t> are </a:t>
            </a:r>
            <a:r>
              <a:rPr lang="fr-FR" sz="1800" dirty="0" err="1" smtClean="0"/>
              <a:t>often</a:t>
            </a:r>
            <a:r>
              <a:rPr lang="fr-FR" sz="1800" dirty="0" smtClean="0"/>
              <a:t> open </a:t>
            </a:r>
            <a:r>
              <a:rPr lang="fr-FR" sz="1800" dirty="0" err="1" smtClean="0"/>
              <a:t>until</a:t>
            </a:r>
            <a:r>
              <a:rPr lang="fr-FR" sz="1800" dirty="0" smtClean="0"/>
              <a:t> </a:t>
            </a:r>
            <a:r>
              <a:rPr lang="fr-FR" sz="1800" dirty="0" err="1" smtClean="0"/>
              <a:t>late</a:t>
            </a:r>
            <a:r>
              <a:rPr lang="fr-FR" sz="1800" dirty="0" smtClean="0"/>
              <a:t>, </a:t>
            </a:r>
            <a:r>
              <a:rPr lang="fr-FR" sz="1800" dirty="0" err="1" smtClean="0"/>
              <a:t>allowing</a:t>
            </a:r>
            <a:r>
              <a:rPr lang="fr-FR" sz="1800" dirty="0" smtClean="0"/>
              <a:t> </a:t>
            </a:r>
            <a:r>
              <a:rPr lang="fr-FR" sz="1800" dirty="0" err="1" smtClean="0"/>
              <a:t>you</a:t>
            </a:r>
            <a:r>
              <a:rPr lang="fr-FR" sz="1800" dirty="0" smtClean="0"/>
              <a:t> to </a:t>
            </a:r>
            <a:r>
              <a:rPr lang="fr-FR" sz="1800" dirty="0" err="1" smtClean="0"/>
              <a:t>study</a:t>
            </a:r>
            <a:r>
              <a:rPr lang="fr-FR" sz="1800" dirty="0" smtClean="0"/>
              <a:t> in a quiet </a:t>
            </a:r>
            <a:r>
              <a:rPr lang="fr-FR" sz="1800" dirty="0" err="1" smtClean="0"/>
              <a:t>atmosphere</a:t>
            </a:r>
            <a:r>
              <a:rPr lang="fr-FR" sz="1800" dirty="0"/>
              <a:t> </a:t>
            </a:r>
            <a:r>
              <a:rPr lang="fr-FR" sz="1800" dirty="0" err="1" smtClean="0"/>
              <a:t>with</a:t>
            </a:r>
            <a:r>
              <a:rPr lang="fr-FR" sz="1800" dirty="0" smtClean="0"/>
              <a:t> </a:t>
            </a:r>
            <a:r>
              <a:rPr lang="fr-FR" sz="1800" dirty="0" err="1" smtClean="0"/>
              <a:t>access</a:t>
            </a:r>
            <a:r>
              <a:rPr lang="fr-FR" sz="1800" dirty="0" smtClean="0"/>
              <a:t> to </a:t>
            </a:r>
            <a:r>
              <a:rPr lang="fr-FR" sz="1800" dirty="0" err="1" smtClean="0"/>
              <a:t>their</a:t>
            </a:r>
            <a:r>
              <a:rPr lang="fr-FR" sz="1800" dirty="0" smtClean="0"/>
              <a:t> extensive range of </a:t>
            </a:r>
            <a:r>
              <a:rPr lang="fr-FR" sz="1800" dirty="0" err="1" smtClean="0"/>
              <a:t>resources</a:t>
            </a:r>
            <a:r>
              <a:rPr lang="fr-FR" sz="1800" dirty="0" smtClean="0"/>
              <a:t> </a:t>
            </a:r>
            <a:r>
              <a:rPr lang="fr-FR" sz="1800" dirty="0" err="1" smtClean="0"/>
              <a:t>including</a:t>
            </a:r>
            <a:r>
              <a:rPr lang="fr-FR" sz="1800" dirty="0" smtClean="0"/>
              <a:t> books, </a:t>
            </a:r>
            <a:r>
              <a:rPr lang="fr-FR" sz="1800" dirty="0" err="1" smtClean="0"/>
              <a:t>journals</a:t>
            </a:r>
            <a:r>
              <a:rPr lang="fr-FR" sz="1800" dirty="0" smtClean="0"/>
              <a:t>, archives,        e-</a:t>
            </a:r>
            <a:r>
              <a:rPr lang="fr-FR" sz="1800" dirty="0" err="1" smtClean="0"/>
              <a:t>journals</a:t>
            </a:r>
            <a:r>
              <a:rPr lang="fr-FR" sz="1800" dirty="0" smtClean="0"/>
              <a:t>, catalogues and </a:t>
            </a:r>
            <a:r>
              <a:rPr lang="fr-FR" sz="1800" dirty="0" err="1" smtClean="0"/>
              <a:t>much</a:t>
            </a:r>
            <a:r>
              <a:rPr lang="fr-FR" sz="1800" dirty="0" smtClean="0"/>
              <a:t> more.</a:t>
            </a:r>
          </a:p>
          <a:p>
            <a:r>
              <a:rPr lang="fr-FR" sz="1800" dirty="0" smtClean="0"/>
              <a:t>	</a:t>
            </a:r>
          </a:p>
          <a:p>
            <a:r>
              <a:rPr lang="fr-FR" sz="1800" dirty="0"/>
              <a:t>	</a:t>
            </a:r>
            <a:r>
              <a:rPr lang="fr-FR" sz="1800" dirty="0" smtClean="0"/>
              <a:t>All </a:t>
            </a:r>
            <a:r>
              <a:rPr lang="fr-FR" sz="1800" dirty="0" err="1" smtClean="0"/>
              <a:t>universities</a:t>
            </a:r>
            <a:r>
              <a:rPr lang="fr-FR" sz="1800" dirty="0" smtClean="0"/>
              <a:t> </a:t>
            </a:r>
            <a:r>
              <a:rPr lang="fr-FR" sz="1800" dirty="0" err="1" smtClean="0"/>
              <a:t>will</a:t>
            </a:r>
            <a:r>
              <a:rPr lang="fr-FR" sz="1800" dirty="0" smtClean="0"/>
              <a:t> have </a:t>
            </a:r>
            <a:r>
              <a:rPr lang="fr-FR" sz="1800" dirty="0" err="1" smtClean="0"/>
              <a:t>their</a:t>
            </a:r>
            <a:r>
              <a:rPr lang="fr-FR" sz="1800" dirty="0" smtClean="0"/>
              <a:t> </a:t>
            </a:r>
            <a:r>
              <a:rPr lang="fr-FR" sz="1800" dirty="0" err="1" smtClean="0"/>
              <a:t>own</a:t>
            </a:r>
            <a:r>
              <a:rPr lang="fr-FR" sz="1800" dirty="0" smtClean="0"/>
              <a:t> </a:t>
            </a:r>
            <a:r>
              <a:rPr lang="fr-FR" sz="1800" dirty="0" err="1" smtClean="0"/>
              <a:t>library</a:t>
            </a:r>
            <a:r>
              <a:rPr lang="fr-FR" sz="1800" dirty="0" smtClean="0"/>
              <a:t> </a:t>
            </a:r>
            <a:r>
              <a:rPr lang="fr-FR" sz="1800" dirty="0" err="1" smtClean="0"/>
              <a:t>with</a:t>
            </a:r>
            <a:r>
              <a:rPr lang="fr-FR" sz="1800" dirty="0" smtClean="0"/>
              <a:t> online </a:t>
            </a:r>
            <a:r>
              <a:rPr lang="fr-FR" sz="1800" dirty="0" err="1" smtClean="0"/>
              <a:t>search</a:t>
            </a:r>
            <a:r>
              <a:rPr lang="fr-FR" sz="1800" dirty="0" smtClean="0"/>
              <a:t> </a:t>
            </a:r>
            <a:r>
              <a:rPr lang="fr-FR" sz="1800" dirty="0" err="1" smtClean="0"/>
              <a:t>facilities</a:t>
            </a:r>
            <a:r>
              <a:rPr lang="fr-FR" sz="1800" dirty="0" smtClean="0"/>
              <a:t> for </a:t>
            </a:r>
            <a:r>
              <a:rPr lang="fr-FR" sz="1800" dirty="0" err="1" smtClean="0"/>
              <a:t>their</a:t>
            </a:r>
            <a:r>
              <a:rPr lang="fr-FR" sz="1800" dirty="0" smtClean="0"/>
              <a:t> stock </a:t>
            </a:r>
            <a:r>
              <a:rPr lang="fr-FR" sz="1800" dirty="0" err="1" smtClean="0"/>
              <a:t>so</a:t>
            </a:r>
            <a:r>
              <a:rPr lang="fr-FR" sz="1800" dirty="0" smtClean="0"/>
              <a:t> </a:t>
            </a:r>
            <a:r>
              <a:rPr lang="fr-FR" sz="1800" dirty="0" err="1" smtClean="0"/>
              <a:t>you</a:t>
            </a:r>
            <a:r>
              <a:rPr lang="fr-FR" sz="1800" dirty="0" smtClean="0"/>
              <a:t> </a:t>
            </a:r>
            <a:r>
              <a:rPr lang="fr-FR" sz="1800" dirty="0" err="1" smtClean="0"/>
              <a:t>can</a:t>
            </a:r>
            <a:r>
              <a:rPr lang="fr-FR" sz="1800" dirty="0" smtClean="0"/>
              <a:t> check the </a:t>
            </a:r>
            <a:r>
              <a:rPr lang="fr-FR" sz="1800" dirty="0" err="1" smtClean="0"/>
              <a:t>availability</a:t>
            </a:r>
            <a:r>
              <a:rPr lang="fr-FR" sz="1800" dirty="0" smtClean="0"/>
              <a:t> of an item </a:t>
            </a:r>
            <a:r>
              <a:rPr lang="fr-FR" sz="1800" dirty="0" err="1" smtClean="0"/>
              <a:t>before</a:t>
            </a:r>
            <a:r>
              <a:rPr lang="fr-FR" sz="1800" dirty="0" smtClean="0"/>
              <a:t> </a:t>
            </a:r>
            <a:r>
              <a:rPr lang="fr-FR" sz="1800" dirty="0" err="1" smtClean="0"/>
              <a:t>going</a:t>
            </a:r>
            <a:r>
              <a:rPr lang="fr-FR" sz="1800" dirty="0" smtClean="0"/>
              <a:t> to the </a:t>
            </a:r>
            <a:r>
              <a:rPr lang="fr-FR" sz="1800" dirty="0" err="1" smtClean="0"/>
              <a:t>library</a:t>
            </a:r>
            <a:r>
              <a:rPr lang="fr-FR" sz="1800" dirty="0" smtClean="0"/>
              <a:t>.</a:t>
            </a:r>
          </a:p>
          <a:p>
            <a:endParaRPr lang="fr-FR" sz="1800" dirty="0" smtClean="0"/>
          </a:p>
          <a:p>
            <a:r>
              <a:rPr lang="fr-FR" sz="1800" dirty="0" smtClean="0"/>
              <a:t>	It </a:t>
            </a:r>
            <a:r>
              <a:rPr lang="fr-FR" sz="1800" dirty="0" err="1" smtClean="0"/>
              <a:t>is</a:t>
            </a:r>
            <a:r>
              <a:rPr lang="fr-FR" sz="1800" dirty="0" smtClean="0"/>
              <a:t> </a:t>
            </a:r>
            <a:r>
              <a:rPr lang="fr-FR" sz="1800" dirty="0" err="1" smtClean="0"/>
              <a:t>always</a:t>
            </a:r>
            <a:r>
              <a:rPr lang="fr-FR" sz="1800" dirty="0" smtClean="0"/>
              <a:t> a good </a:t>
            </a:r>
            <a:r>
              <a:rPr lang="fr-FR" sz="1800" dirty="0" err="1" smtClean="0"/>
              <a:t>idea</a:t>
            </a:r>
            <a:r>
              <a:rPr lang="fr-FR" sz="1800" dirty="0" smtClean="0"/>
              <a:t> to go to the </a:t>
            </a:r>
            <a:r>
              <a:rPr lang="fr-FR" sz="1800" dirty="0" err="1" smtClean="0"/>
              <a:t>library</a:t>
            </a:r>
            <a:r>
              <a:rPr lang="fr-FR" sz="1800" dirty="0" smtClean="0"/>
              <a:t> as </a:t>
            </a:r>
            <a:r>
              <a:rPr lang="fr-FR" sz="1800" dirty="0" err="1" smtClean="0"/>
              <a:t>well</a:t>
            </a:r>
            <a:r>
              <a:rPr lang="fr-FR" sz="1800" dirty="0" smtClean="0"/>
              <a:t> as </a:t>
            </a:r>
            <a:r>
              <a:rPr lang="fr-FR" sz="1800" dirty="0" err="1" smtClean="0"/>
              <a:t>using</a:t>
            </a:r>
            <a:r>
              <a:rPr lang="fr-FR" sz="1800" dirty="0" smtClean="0"/>
              <a:t> the online catalogue as </a:t>
            </a:r>
            <a:r>
              <a:rPr lang="fr-FR" sz="1800" dirty="0" err="1" smtClean="0"/>
              <a:t>you</a:t>
            </a:r>
            <a:r>
              <a:rPr lang="fr-FR" sz="1800" dirty="0" smtClean="0"/>
              <a:t> </a:t>
            </a:r>
            <a:r>
              <a:rPr lang="fr-FR" sz="1800" dirty="0" err="1" smtClean="0"/>
              <a:t>never</a:t>
            </a:r>
            <a:r>
              <a:rPr lang="fr-FR" sz="1800" dirty="0" smtClean="0"/>
              <a:t> know </a:t>
            </a:r>
            <a:r>
              <a:rPr lang="fr-FR" sz="1800" dirty="0" err="1" smtClean="0"/>
              <a:t>what</a:t>
            </a:r>
            <a:r>
              <a:rPr lang="fr-FR" sz="1800" dirty="0" smtClean="0"/>
              <a:t> information </a:t>
            </a:r>
            <a:r>
              <a:rPr lang="fr-FR" sz="1800" dirty="0" err="1" smtClean="0"/>
              <a:t>you</a:t>
            </a:r>
            <a:r>
              <a:rPr lang="fr-FR" sz="1800" dirty="0" smtClean="0"/>
              <a:t> </a:t>
            </a:r>
            <a:r>
              <a:rPr lang="fr-FR" sz="1800" dirty="0" err="1" smtClean="0"/>
              <a:t>might</a:t>
            </a:r>
            <a:r>
              <a:rPr lang="fr-FR" sz="1800" dirty="0" smtClean="0"/>
              <a:t> come </a:t>
            </a:r>
            <a:r>
              <a:rPr lang="fr-FR" sz="1800" dirty="0" err="1" smtClean="0"/>
              <a:t>across</a:t>
            </a:r>
            <a:endParaRPr lang="fr-FR" sz="1800" dirty="0" smtClean="0"/>
          </a:p>
        </p:txBody>
      </p:sp>
      <p:pic>
        <p:nvPicPr>
          <p:cNvPr id="4" name="Picture 4" descr="routes_into_languages_cm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6165304"/>
            <a:ext cx="683395" cy="55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Documents and Settings\desilvac\Local Settings\Temporary Internet Files\Content.IE5\YLKQFR4S\MP90043951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5856" y="5154929"/>
            <a:ext cx="2376264" cy="1586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Library </a:t>
            </a:r>
            <a:r>
              <a:rPr lang="fr-FR" dirty="0" err="1" smtClean="0"/>
              <a:t>Activity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16832"/>
            <a:ext cx="7704856" cy="4024312"/>
          </a:xfrm>
        </p:spPr>
        <p:txBody>
          <a:bodyPr/>
          <a:lstStyle/>
          <a:p>
            <a:r>
              <a:rPr lang="fr-FR" dirty="0" smtClean="0"/>
              <a:t>	</a:t>
            </a:r>
            <a:r>
              <a:rPr lang="fr-FR" sz="1800" dirty="0" err="1" smtClean="0"/>
              <a:t>Search</a:t>
            </a:r>
            <a:r>
              <a:rPr lang="fr-FR" sz="1800" dirty="0" smtClean="0"/>
              <a:t> the Aston University </a:t>
            </a:r>
            <a:r>
              <a:rPr lang="fr-FR" sz="1800" dirty="0" err="1" smtClean="0"/>
              <a:t>library</a:t>
            </a:r>
            <a:r>
              <a:rPr lang="fr-FR" sz="1800" dirty="0" smtClean="0"/>
              <a:t> </a:t>
            </a:r>
            <a:r>
              <a:rPr lang="fr-FR" sz="1800" dirty="0"/>
              <a:t>catalogue (</a:t>
            </a:r>
            <a:r>
              <a:rPr lang="fr-FR" sz="1800" dirty="0">
                <a:hlinkClick r:id="rId2"/>
              </a:rPr>
              <a:t>http://library.aston.ac.uk</a:t>
            </a:r>
            <a:r>
              <a:rPr lang="fr-FR" sz="1800" dirty="0" smtClean="0">
                <a:hlinkClick r:id="rId2"/>
              </a:rPr>
              <a:t>/</a:t>
            </a:r>
            <a:r>
              <a:rPr lang="fr-FR" sz="1800" dirty="0" smtClean="0"/>
              <a:t>) and </a:t>
            </a:r>
            <a:r>
              <a:rPr lang="fr-FR" sz="1800" dirty="0" err="1" smtClean="0"/>
              <a:t>find</a:t>
            </a:r>
            <a:r>
              <a:rPr lang="fr-FR" sz="1800" dirty="0" smtClean="0"/>
              <a:t> </a:t>
            </a:r>
            <a:r>
              <a:rPr lang="fr-FR" sz="1800" dirty="0" err="1" smtClean="0"/>
              <a:t>academic</a:t>
            </a:r>
            <a:r>
              <a:rPr lang="fr-FR" sz="1800" dirty="0" smtClean="0"/>
              <a:t> </a:t>
            </a:r>
            <a:r>
              <a:rPr lang="fr-FR" sz="1800" dirty="0" err="1" smtClean="0"/>
              <a:t>journals</a:t>
            </a:r>
            <a:r>
              <a:rPr lang="fr-FR" sz="1800" dirty="0" smtClean="0"/>
              <a:t> on </a:t>
            </a:r>
            <a:r>
              <a:rPr lang="fr-FR" sz="1800" dirty="0" err="1" smtClean="0"/>
              <a:t>higher</a:t>
            </a:r>
            <a:r>
              <a:rPr lang="fr-FR" sz="1800" dirty="0" smtClean="0"/>
              <a:t> </a:t>
            </a:r>
            <a:r>
              <a:rPr lang="fr-FR" sz="1800" dirty="0" err="1" smtClean="0"/>
              <a:t>education</a:t>
            </a:r>
            <a:r>
              <a:rPr lang="fr-FR" sz="1800" dirty="0" smtClean="0"/>
              <a:t>. </a:t>
            </a:r>
          </a:p>
          <a:p>
            <a:endParaRPr lang="fr-FR" dirty="0" smtClean="0"/>
          </a:p>
          <a:p>
            <a:r>
              <a:rPr lang="fr-FR" dirty="0" smtClean="0"/>
              <a:t>	</a:t>
            </a:r>
            <a:r>
              <a:rPr lang="fr-FR" sz="1800" dirty="0" smtClean="0"/>
              <a:t>Can </a:t>
            </a:r>
            <a:r>
              <a:rPr lang="fr-FR" sz="1800" dirty="0" err="1" smtClean="0"/>
              <a:t>you</a:t>
            </a:r>
            <a:r>
              <a:rPr lang="fr-FR" sz="1800" dirty="0" smtClean="0"/>
              <a:t> </a:t>
            </a:r>
            <a:r>
              <a:rPr lang="fr-FR" sz="1800" dirty="0" err="1" smtClean="0"/>
              <a:t>find</a:t>
            </a:r>
            <a:r>
              <a:rPr lang="fr-FR" sz="1800" dirty="0" smtClean="0"/>
              <a:t> </a:t>
            </a:r>
            <a:r>
              <a:rPr lang="fr-FR" sz="1800" dirty="0" err="1" smtClean="0"/>
              <a:t>any</a:t>
            </a:r>
            <a:r>
              <a:rPr lang="fr-FR" sz="1800" dirty="0" smtClean="0"/>
              <a:t> </a:t>
            </a:r>
            <a:r>
              <a:rPr lang="fr-FR" sz="1800" dirty="0" err="1" smtClean="0"/>
              <a:t>videos</a:t>
            </a:r>
            <a:r>
              <a:rPr lang="fr-FR" sz="1800" dirty="0" smtClean="0"/>
              <a:t> or </a:t>
            </a:r>
            <a:r>
              <a:rPr lang="fr-FR" sz="1800" dirty="0" err="1" smtClean="0"/>
              <a:t>DVDs</a:t>
            </a:r>
            <a:r>
              <a:rPr lang="fr-FR" sz="1800" dirty="0" smtClean="0"/>
              <a:t> on the </a:t>
            </a:r>
            <a:r>
              <a:rPr lang="fr-FR" sz="1800" dirty="0" err="1" smtClean="0"/>
              <a:t>same</a:t>
            </a:r>
            <a:r>
              <a:rPr lang="fr-FR" sz="1800" dirty="0" smtClean="0"/>
              <a:t> </a:t>
            </a:r>
            <a:r>
              <a:rPr lang="fr-FR" sz="1800" dirty="0" err="1" smtClean="0"/>
              <a:t>topic</a:t>
            </a:r>
            <a:r>
              <a:rPr lang="fr-FR" sz="1800" dirty="0" smtClean="0"/>
              <a:t>? </a:t>
            </a:r>
          </a:p>
          <a:p>
            <a:endParaRPr lang="fr-FR" sz="1800" dirty="0" smtClean="0"/>
          </a:p>
          <a:p>
            <a:r>
              <a:rPr lang="fr-FR" sz="1800" dirty="0" smtClean="0"/>
              <a:t>	</a:t>
            </a:r>
            <a:r>
              <a:rPr lang="fr-FR" sz="1800" dirty="0" err="1" smtClean="0"/>
              <a:t>When</a:t>
            </a:r>
            <a:r>
              <a:rPr lang="fr-FR" sz="1800" dirty="0" smtClean="0"/>
              <a:t> </a:t>
            </a:r>
            <a:r>
              <a:rPr lang="fr-FR" sz="1800" dirty="0" err="1" smtClean="0"/>
              <a:t>writing</a:t>
            </a:r>
            <a:r>
              <a:rPr lang="fr-FR" sz="1800" dirty="0" smtClean="0"/>
              <a:t> a long </a:t>
            </a:r>
            <a:r>
              <a:rPr lang="fr-FR" sz="1800" dirty="0" err="1" smtClean="0"/>
              <a:t>essay</a:t>
            </a:r>
            <a:r>
              <a:rPr lang="fr-FR" sz="1800" dirty="0" smtClean="0"/>
              <a:t> or a dissertation, </a:t>
            </a:r>
            <a:r>
              <a:rPr lang="fr-FR" sz="1800" dirty="0" err="1" smtClean="0"/>
              <a:t>looking</a:t>
            </a:r>
            <a:r>
              <a:rPr lang="fr-FR" sz="1800" dirty="0" smtClean="0"/>
              <a:t> </a:t>
            </a:r>
            <a:r>
              <a:rPr lang="fr-FR" sz="1800" dirty="0" err="1" smtClean="0"/>
              <a:t>at</a:t>
            </a:r>
            <a:r>
              <a:rPr lang="fr-FR" sz="1800" dirty="0" smtClean="0"/>
              <a:t> </a:t>
            </a:r>
            <a:r>
              <a:rPr lang="fr-FR" sz="1800" dirty="0" err="1" smtClean="0"/>
              <a:t>other</a:t>
            </a:r>
            <a:r>
              <a:rPr lang="fr-FR" sz="1800" dirty="0" smtClean="0"/>
              <a:t> </a:t>
            </a:r>
            <a:r>
              <a:rPr lang="fr-FR" sz="1800" dirty="0" err="1" smtClean="0"/>
              <a:t>theses</a:t>
            </a:r>
            <a:r>
              <a:rPr lang="fr-FR" sz="1800" dirty="0" smtClean="0"/>
              <a:t> </a:t>
            </a:r>
            <a:r>
              <a:rPr lang="fr-FR" sz="1800" dirty="0" err="1" smtClean="0"/>
              <a:t>might</a:t>
            </a:r>
            <a:r>
              <a:rPr lang="fr-FR" sz="1800" dirty="0" smtClean="0"/>
              <a:t> </a:t>
            </a:r>
            <a:r>
              <a:rPr lang="fr-FR" sz="1800" dirty="0" err="1" smtClean="0"/>
              <a:t>be</a:t>
            </a:r>
            <a:r>
              <a:rPr lang="fr-FR" sz="1800" dirty="0" smtClean="0"/>
              <a:t> </a:t>
            </a:r>
            <a:r>
              <a:rPr lang="fr-FR" sz="1800" dirty="0" err="1" smtClean="0"/>
              <a:t>helpful</a:t>
            </a:r>
            <a:r>
              <a:rPr lang="fr-FR" sz="1800" dirty="0" smtClean="0"/>
              <a:t>. Is </a:t>
            </a:r>
            <a:r>
              <a:rPr lang="fr-FR" sz="1800" dirty="0" err="1" smtClean="0"/>
              <a:t>it</a:t>
            </a:r>
            <a:r>
              <a:rPr lang="fr-FR" sz="1800" dirty="0" smtClean="0"/>
              <a:t> possible to </a:t>
            </a:r>
            <a:r>
              <a:rPr lang="fr-FR" sz="1800" dirty="0" err="1" smtClean="0"/>
              <a:t>find</a:t>
            </a:r>
            <a:r>
              <a:rPr lang="fr-FR" sz="1800" dirty="0" smtClean="0"/>
              <a:t> </a:t>
            </a:r>
            <a:r>
              <a:rPr lang="fr-FR" sz="1800" dirty="0" err="1" smtClean="0"/>
              <a:t>such</a:t>
            </a:r>
            <a:r>
              <a:rPr lang="fr-FR" sz="1800" dirty="0" smtClean="0"/>
              <a:t> sources in the </a:t>
            </a:r>
            <a:r>
              <a:rPr lang="fr-FR" sz="1800" dirty="0" err="1" smtClean="0"/>
              <a:t>library</a:t>
            </a:r>
            <a:r>
              <a:rPr lang="fr-FR" sz="1800" dirty="0" smtClean="0"/>
              <a:t>? 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Picture 4" descr="routes_into_languages_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6165304"/>
            <a:ext cx="683395" cy="55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C:\Documents and Settings\desilvac\Local Settings\Temporary Internet Files\Content.IE5\U3QBJSN8\MP900439429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1840" y="4653136"/>
            <a:ext cx="2770807" cy="1857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Activity</a:t>
            </a:r>
            <a:r>
              <a:rPr lang="fr-FR" dirty="0" smtClean="0"/>
              <a:t> - </a:t>
            </a:r>
            <a:r>
              <a:rPr lang="fr-FR" dirty="0" err="1" smtClean="0"/>
              <a:t>answers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935" y="1638895"/>
            <a:ext cx="8291513" cy="4670425"/>
          </a:xfrm>
        </p:spPr>
        <p:txBody>
          <a:bodyPr/>
          <a:lstStyle/>
          <a:p>
            <a:endParaRPr lang="fr-FR" sz="1800" dirty="0" smtClean="0"/>
          </a:p>
          <a:p>
            <a:r>
              <a:rPr lang="fr-FR" sz="1800" dirty="0" smtClean="0"/>
              <a:t>	</a:t>
            </a:r>
            <a:r>
              <a:rPr lang="fr-FR" sz="1800" dirty="0" err="1" smtClean="0"/>
              <a:t>Your</a:t>
            </a:r>
            <a:r>
              <a:rPr lang="fr-FR" sz="1800" dirty="0" smtClean="0"/>
              <a:t> </a:t>
            </a:r>
            <a:r>
              <a:rPr lang="fr-FR" sz="1800" dirty="0" err="1" smtClean="0"/>
              <a:t>search</a:t>
            </a:r>
            <a:r>
              <a:rPr lang="fr-FR" sz="1800" dirty="0" smtClean="0"/>
              <a:t> </a:t>
            </a:r>
            <a:r>
              <a:rPr lang="fr-FR" sz="1800" dirty="0" err="1" smtClean="0"/>
              <a:t>should</a:t>
            </a:r>
            <a:r>
              <a:rPr lang="fr-FR" sz="1800" dirty="0" smtClean="0"/>
              <a:t> have </a:t>
            </a:r>
            <a:r>
              <a:rPr lang="fr-FR" sz="1800" dirty="0" err="1" smtClean="0"/>
              <a:t>resulted</a:t>
            </a:r>
            <a:r>
              <a:rPr lang="fr-FR" sz="1800" dirty="0" smtClean="0"/>
              <a:t> in 63 </a:t>
            </a:r>
            <a:r>
              <a:rPr lang="fr-FR" sz="1800" dirty="0" err="1" smtClean="0"/>
              <a:t>results</a:t>
            </a:r>
            <a:r>
              <a:rPr lang="fr-FR" sz="1800" dirty="0" smtClean="0"/>
              <a:t> for </a:t>
            </a:r>
            <a:r>
              <a:rPr lang="fr-FR" sz="1800" dirty="0" err="1" smtClean="0"/>
              <a:t>academic</a:t>
            </a:r>
            <a:r>
              <a:rPr lang="fr-FR" sz="1800" dirty="0" smtClean="0"/>
              <a:t> </a:t>
            </a:r>
            <a:r>
              <a:rPr lang="fr-FR" sz="1800" dirty="0" err="1" smtClean="0"/>
              <a:t>journals</a:t>
            </a:r>
            <a:r>
              <a:rPr lang="fr-FR" sz="1800" dirty="0" smtClean="0"/>
              <a:t>.  </a:t>
            </a:r>
          </a:p>
          <a:p>
            <a:endParaRPr lang="fr-FR" sz="1800" dirty="0"/>
          </a:p>
          <a:p>
            <a:r>
              <a:rPr lang="fr-FR" sz="1800" dirty="0" smtClean="0"/>
              <a:t>	In addition to </a:t>
            </a:r>
            <a:r>
              <a:rPr lang="fr-FR" sz="1800" dirty="0" err="1" smtClean="0"/>
              <a:t>this</a:t>
            </a:r>
            <a:r>
              <a:rPr lang="fr-FR" sz="1800" dirty="0" smtClean="0"/>
              <a:t> </a:t>
            </a:r>
            <a:r>
              <a:rPr lang="fr-FR" sz="1800" dirty="0" err="1" smtClean="0"/>
              <a:t>there</a:t>
            </a:r>
            <a:r>
              <a:rPr lang="fr-FR" sz="18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</a:t>
            </a:r>
            <a:r>
              <a:rPr lang="fr-FR" sz="1800" dirty="0" err="1" smtClean="0"/>
              <a:t>also</a:t>
            </a:r>
            <a:r>
              <a:rPr lang="fr-FR" sz="1800" dirty="0" smtClean="0"/>
              <a:t> a </a:t>
            </a:r>
            <a:r>
              <a:rPr lang="fr-FR" sz="1800" dirty="0" err="1" smtClean="0">
                <a:hlinkClick r:id="rId2"/>
              </a:rPr>
              <a:t>video</a:t>
            </a:r>
            <a:r>
              <a:rPr lang="fr-FR" sz="1800" dirty="0" smtClean="0"/>
              <a:t> on the </a:t>
            </a:r>
            <a:r>
              <a:rPr lang="fr-FR" sz="1800" dirty="0" err="1" smtClean="0"/>
              <a:t>same</a:t>
            </a:r>
            <a:r>
              <a:rPr lang="fr-FR" sz="1800" dirty="0" smtClean="0"/>
              <a:t> </a:t>
            </a:r>
            <a:r>
              <a:rPr lang="fr-FR" sz="1800" dirty="0" err="1" smtClean="0"/>
              <a:t>topic</a:t>
            </a:r>
            <a:r>
              <a:rPr lang="fr-FR" sz="1800" dirty="0" smtClean="0"/>
              <a:t>.</a:t>
            </a:r>
          </a:p>
          <a:p>
            <a:r>
              <a:rPr lang="fr-FR" sz="1800" dirty="0"/>
              <a:t>	</a:t>
            </a:r>
            <a:endParaRPr lang="fr-FR" sz="1800" dirty="0" smtClean="0"/>
          </a:p>
          <a:p>
            <a:r>
              <a:rPr lang="fr-FR" sz="1800" dirty="0" smtClean="0"/>
              <a:t>	</a:t>
            </a:r>
            <a:r>
              <a:rPr lang="fr-FR" sz="1800" dirty="0" err="1" smtClean="0"/>
              <a:t>Theses</a:t>
            </a:r>
            <a:r>
              <a:rPr lang="fr-FR" sz="1800" dirty="0" smtClean="0"/>
              <a:t> are </a:t>
            </a:r>
            <a:r>
              <a:rPr lang="fr-FR" sz="1800" dirty="0" err="1" smtClean="0"/>
              <a:t>easily</a:t>
            </a:r>
            <a:r>
              <a:rPr lang="fr-FR" sz="1800" dirty="0" smtClean="0"/>
              <a:t> accessible, click </a:t>
            </a:r>
            <a:r>
              <a:rPr lang="fr-FR" sz="1800" dirty="0" smtClean="0">
                <a:hlinkClick r:id="rId3"/>
              </a:rPr>
              <a:t>here </a:t>
            </a:r>
            <a:r>
              <a:rPr lang="fr-FR" sz="1800" dirty="0" smtClean="0"/>
              <a:t>to </a:t>
            </a:r>
            <a:r>
              <a:rPr lang="fr-FR" sz="1800" dirty="0" err="1" smtClean="0"/>
              <a:t>find</a:t>
            </a:r>
            <a:r>
              <a:rPr lang="fr-FR" sz="1800" dirty="0" smtClean="0"/>
              <a:t> the </a:t>
            </a:r>
            <a:r>
              <a:rPr lang="fr-FR" sz="1800" dirty="0" err="1" smtClean="0"/>
              <a:t>list</a:t>
            </a:r>
            <a:r>
              <a:rPr lang="fr-FR" sz="1800" dirty="0" smtClean="0"/>
              <a:t> of </a:t>
            </a:r>
            <a:r>
              <a:rPr lang="fr-FR" sz="1800" dirty="0" err="1" smtClean="0"/>
              <a:t>theses</a:t>
            </a:r>
            <a:r>
              <a:rPr lang="fr-FR" sz="1800" dirty="0" smtClean="0"/>
              <a:t> on </a:t>
            </a:r>
            <a:r>
              <a:rPr lang="fr-FR" sz="1800" dirty="0" err="1" smtClean="0"/>
              <a:t>higher</a:t>
            </a:r>
            <a:r>
              <a:rPr lang="fr-FR" sz="1800" dirty="0" smtClean="0"/>
              <a:t> </a:t>
            </a:r>
            <a:r>
              <a:rPr lang="fr-FR" sz="1800" dirty="0" err="1" smtClean="0"/>
              <a:t>education</a:t>
            </a:r>
            <a:r>
              <a:rPr lang="fr-FR" sz="1800" dirty="0" smtClean="0"/>
              <a:t>.</a:t>
            </a:r>
          </a:p>
          <a:p>
            <a:endParaRPr lang="fr-FR" sz="1800" dirty="0" smtClean="0"/>
          </a:p>
          <a:p>
            <a:r>
              <a:rPr lang="fr-FR" sz="1800" dirty="0" smtClean="0"/>
              <a:t>	</a:t>
            </a:r>
            <a:r>
              <a:rPr lang="fr-FR" sz="1800" dirty="0" err="1" smtClean="0"/>
              <a:t>Now</a:t>
            </a:r>
            <a:r>
              <a:rPr lang="fr-FR" sz="1800" dirty="0" smtClean="0"/>
              <a:t> </a:t>
            </a:r>
            <a:r>
              <a:rPr lang="fr-FR" sz="1800" dirty="0" err="1" smtClean="0"/>
              <a:t>you</a:t>
            </a:r>
            <a:r>
              <a:rPr lang="fr-FR" sz="1800" dirty="0" smtClean="0"/>
              <a:t> know </a:t>
            </a:r>
            <a:r>
              <a:rPr lang="fr-FR" sz="1800" dirty="0" err="1" smtClean="0"/>
              <a:t>there</a:t>
            </a:r>
            <a:r>
              <a:rPr lang="fr-FR" sz="18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a </a:t>
            </a:r>
            <a:r>
              <a:rPr lang="fr-FR" sz="1800" dirty="0" err="1" smtClean="0"/>
              <a:t>great</a:t>
            </a:r>
            <a:r>
              <a:rPr lang="fr-FR" sz="1800" dirty="0" smtClean="0"/>
              <a:t> </a:t>
            </a:r>
            <a:r>
              <a:rPr lang="fr-FR" sz="1800" dirty="0" err="1" smtClean="0"/>
              <a:t>variety</a:t>
            </a:r>
            <a:r>
              <a:rPr lang="fr-FR" sz="1800" dirty="0" smtClean="0"/>
              <a:t> of sources </a:t>
            </a:r>
            <a:r>
              <a:rPr lang="fr-FR" sz="1800" dirty="0" err="1" smtClean="0"/>
              <a:t>available</a:t>
            </a:r>
            <a:r>
              <a:rPr lang="fr-FR" sz="1800" dirty="0" smtClean="0"/>
              <a:t>, </a:t>
            </a:r>
            <a:r>
              <a:rPr lang="fr-FR" sz="1800" dirty="0" err="1" smtClean="0"/>
              <a:t>don’t</a:t>
            </a:r>
            <a:r>
              <a:rPr lang="fr-FR" sz="1800" dirty="0" smtClean="0"/>
              <a:t> </a:t>
            </a:r>
            <a:r>
              <a:rPr lang="fr-FR" sz="1800" dirty="0" err="1" smtClean="0"/>
              <a:t>be</a:t>
            </a:r>
            <a:r>
              <a:rPr lang="fr-FR" sz="1800" dirty="0" smtClean="0"/>
              <a:t> </a:t>
            </a:r>
            <a:r>
              <a:rPr lang="fr-FR" sz="1800" dirty="0" err="1" smtClean="0"/>
              <a:t>afraid</a:t>
            </a:r>
            <a:r>
              <a:rPr lang="fr-FR" sz="1800" dirty="0" smtClean="0"/>
              <a:t> to use </a:t>
            </a:r>
            <a:r>
              <a:rPr lang="fr-FR" sz="1800" dirty="0" err="1" smtClean="0"/>
              <a:t>them</a:t>
            </a:r>
            <a:r>
              <a:rPr lang="fr-FR" sz="1800" dirty="0" smtClean="0"/>
              <a:t>! Do not </a:t>
            </a:r>
            <a:r>
              <a:rPr lang="fr-FR" sz="1800" dirty="0" err="1" smtClean="0"/>
              <a:t>feel</a:t>
            </a:r>
            <a:r>
              <a:rPr lang="fr-FR" sz="1800" dirty="0" smtClean="0"/>
              <a:t> </a:t>
            </a:r>
            <a:r>
              <a:rPr lang="fr-FR" sz="1800" dirty="0" err="1" smtClean="0"/>
              <a:t>that</a:t>
            </a:r>
            <a:r>
              <a:rPr lang="fr-FR" sz="1800" dirty="0" smtClean="0"/>
              <a:t> books are the </a:t>
            </a:r>
            <a:r>
              <a:rPr lang="fr-FR" sz="1800" dirty="0" err="1" smtClean="0"/>
              <a:t>only</a:t>
            </a:r>
            <a:r>
              <a:rPr lang="fr-FR" sz="1800" dirty="0" smtClean="0"/>
              <a:t> </a:t>
            </a:r>
            <a:r>
              <a:rPr lang="fr-FR" sz="1800" dirty="0" err="1" smtClean="0"/>
              <a:t>useful</a:t>
            </a:r>
            <a:r>
              <a:rPr lang="fr-FR" sz="1800" dirty="0" smtClean="0"/>
              <a:t> </a:t>
            </a:r>
            <a:r>
              <a:rPr lang="fr-FR" sz="1800" dirty="0" err="1" smtClean="0"/>
              <a:t>resource</a:t>
            </a:r>
            <a:r>
              <a:rPr lang="fr-FR" sz="1800" dirty="0" smtClean="0"/>
              <a:t>, </a:t>
            </a:r>
            <a:r>
              <a:rPr lang="fr-FR" sz="1800" dirty="0" err="1" smtClean="0"/>
              <a:t>even</a:t>
            </a:r>
            <a:r>
              <a:rPr lang="fr-FR" sz="1800" dirty="0" smtClean="0"/>
              <a:t> </a:t>
            </a:r>
            <a:r>
              <a:rPr lang="fr-FR" sz="1800" dirty="0" err="1" smtClean="0"/>
              <a:t>though</a:t>
            </a:r>
            <a:r>
              <a:rPr lang="fr-FR" sz="1800" dirty="0" smtClean="0"/>
              <a:t> </a:t>
            </a:r>
            <a:r>
              <a:rPr lang="fr-FR" sz="1800" dirty="0" err="1" smtClean="0"/>
              <a:t>they</a:t>
            </a:r>
            <a:r>
              <a:rPr lang="fr-FR" sz="1800" dirty="0" smtClean="0"/>
              <a:t> are </a:t>
            </a:r>
            <a:r>
              <a:rPr lang="fr-FR" sz="1800" dirty="0" err="1" smtClean="0"/>
              <a:t>necessary</a:t>
            </a:r>
            <a:r>
              <a:rPr lang="fr-FR" sz="1800" dirty="0" smtClean="0"/>
              <a:t> for </a:t>
            </a:r>
            <a:r>
              <a:rPr lang="fr-FR" sz="1800" dirty="0" err="1" smtClean="0"/>
              <a:t>your</a:t>
            </a:r>
            <a:r>
              <a:rPr lang="fr-FR" sz="1800" dirty="0" smtClean="0"/>
              <a:t> </a:t>
            </a:r>
            <a:r>
              <a:rPr lang="fr-FR" sz="1800" dirty="0" err="1" smtClean="0"/>
              <a:t>work</a:t>
            </a:r>
            <a:r>
              <a:rPr lang="fr-FR" sz="1800" dirty="0" smtClean="0"/>
              <a:t>.</a:t>
            </a:r>
          </a:p>
          <a:p>
            <a:endParaRPr lang="fr-FR" sz="1800" dirty="0" smtClean="0"/>
          </a:p>
          <a:p>
            <a:r>
              <a:rPr lang="fr-FR" sz="1800" dirty="0" smtClean="0"/>
              <a:t>	For more information on </a:t>
            </a:r>
            <a:r>
              <a:rPr lang="fr-FR" sz="1800" dirty="0" err="1" smtClean="0"/>
              <a:t>academic</a:t>
            </a:r>
            <a:r>
              <a:rPr lang="fr-FR" sz="1800" dirty="0" smtClean="0"/>
              <a:t> </a:t>
            </a:r>
            <a:r>
              <a:rPr lang="fr-FR" sz="1800" dirty="0" err="1" smtClean="0"/>
              <a:t>reading</a:t>
            </a:r>
            <a:r>
              <a:rPr lang="fr-FR" sz="1800" dirty="0" smtClean="0"/>
              <a:t>, </a:t>
            </a:r>
            <a:r>
              <a:rPr lang="fr-FR" sz="1800" dirty="0" err="1" smtClean="0"/>
              <a:t>please</a:t>
            </a:r>
            <a:r>
              <a:rPr lang="fr-FR" sz="1800" dirty="0" smtClean="0"/>
              <a:t> </a:t>
            </a:r>
            <a:r>
              <a:rPr lang="fr-FR" sz="1800" dirty="0" err="1" smtClean="0"/>
              <a:t>refer</a:t>
            </a:r>
            <a:r>
              <a:rPr lang="fr-FR" sz="1800" dirty="0" smtClean="0"/>
              <a:t> to Module 3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Picture 4" descr="routes_into_languages_cmy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6165304"/>
            <a:ext cx="683395" cy="55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How to use the </a:t>
            </a:r>
            <a:r>
              <a:rPr lang="fr-FR" dirty="0" err="1" smtClean="0"/>
              <a:t>library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93913"/>
            <a:ext cx="7986713" cy="4024312"/>
          </a:xfrm>
        </p:spPr>
        <p:txBody>
          <a:bodyPr/>
          <a:lstStyle/>
          <a:p>
            <a:r>
              <a:rPr lang="fr-FR" sz="1800" dirty="0" smtClean="0"/>
              <a:t>	Look </a:t>
            </a:r>
            <a:r>
              <a:rPr lang="fr-FR" sz="1800" dirty="0" err="1" smtClean="0"/>
              <a:t>at</a:t>
            </a:r>
            <a:r>
              <a:rPr lang="fr-FR" sz="1800" dirty="0" smtClean="0"/>
              <a:t> </a:t>
            </a:r>
            <a:r>
              <a:rPr lang="fr-FR" sz="1800" dirty="0" err="1" smtClean="0"/>
              <a:t>this</a:t>
            </a:r>
            <a:r>
              <a:rPr lang="fr-FR" sz="1800" dirty="0" smtClean="0"/>
              <a:t> </a:t>
            </a:r>
            <a:r>
              <a:rPr lang="fr-FR" sz="1800" dirty="0" smtClean="0">
                <a:hlinkClick r:id="rId2"/>
              </a:rPr>
              <a:t>video </a:t>
            </a:r>
            <a:r>
              <a:rPr lang="fr-FR" sz="1800" dirty="0" smtClean="0"/>
              <a:t>in </a:t>
            </a:r>
            <a:r>
              <a:rPr lang="fr-FR" sz="1800" dirty="0" err="1" smtClean="0"/>
              <a:t>order</a:t>
            </a:r>
            <a:r>
              <a:rPr lang="fr-FR" sz="1800" dirty="0" smtClean="0"/>
              <a:t> to </a:t>
            </a:r>
            <a:r>
              <a:rPr lang="fr-FR" sz="1800" dirty="0" err="1" smtClean="0"/>
              <a:t>understand</a:t>
            </a:r>
            <a:r>
              <a:rPr lang="fr-FR" sz="1800" dirty="0" smtClean="0"/>
              <a:t> the classification </a:t>
            </a:r>
            <a:r>
              <a:rPr lang="fr-FR" sz="1800" dirty="0" err="1" smtClean="0"/>
              <a:t>theme</a:t>
            </a:r>
            <a:r>
              <a:rPr lang="fr-FR" sz="1800" dirty="0" smtClean="0"/>
              <a:t> </a:t>
            </a:r>
            <a:r>
              <a:rPr lang="fr-FR" sz="1800" dirty="0" err="1" smtClean="0"/>
              <a:t>used</a:t>
            </a:r>
            <a:r>
              <a:rPr lang="fr-FR" sz="1800" dirty="0" smtClean="0"/>
              <a:t> </a:t>
            </a:r>
            <a:r>
              <a:rPr lang="fr-FR" sz="1800" dirty="0" err="1" smtClean="0"/>
              <a:t>at</a:t>
            </a:r>
            <a:r>
              <a:rPr lang="fr-FR" sz="1800" dirty="0" smtClean="0"/>
              <a:t> Aston Library. Most </a:t>
            </a:r>
            <a:r>
              <a:rPr lang="fr-FR" sz="1800" dirty="0" err="1" smtClean="0"/>
              <a:t>libraries</a:t>
            </a:r>
            <a:r>
              <a:rPr lang="fr-FR" sz="1800" dirty="0" smtClean="0"/>
              <a:t> use the </a:t>
            </a:r>
            <a:r>
              <a:rPr lang="fr-FR" sz="1800" dirty="0" err="1" smtClean="0"/>
              <a:t>same</a:t>
            </a:r>
            <a:r>
              <a:rPr lang="fr-FR" sz="1800" dirty="0" smtClean="0"/>
              <a:t> system.</a:t>
            </a:r>
          </a:p>
          <a:p>
            <a:endParaRPr lang="fr-FR" sz="1800" dirty="0" smtClean="0"/>
          </a:p>
          <a:p>
            <a:r>
              <a:rPr lang="fr-FR" sz="1800" dirty="0" smtClean="0"/>
              <a:t>	</a:t>
            </a:r>
            <a:r>
              <a:rPr lang="fr-FR" sz="1800" dirty="0" err="1" smtClean="0"/>
              <a:t>At</a:t>
            </a:r>
            <a:r>
              <a:rPr lang="fr-FR" sz="1800" dirty="0" smtClean="0"/>
              <a:t> Aston University, and </a:t>
            </a:r>
            <a:r>
              <a:rPr lang="fr-FR" sz="1800" dirty="0" err="1" smtClean="0"/>
              <a:t>at</a:t>
            </a:r>
            <a:r>
              <a:rPr lang="fr-FR" sz="1800" dirty="0" smtClean="0"/>
              <a:t> </a:t>
            </a:r>
            <a:r>
              <a:rPr lang="fr-FR" sz="1800" dirty="0" err="1" smtClean="0"/>
              <a:t>many</a:t>
            </a:r>
            <a:r>
              <a:rPr lang="fr-FR" sz="1800" dirty="0" smtClean="0"/>
              <a:t> </a:t>
            </a:r>
            <a:r>
              <a:rPr lang="fr-FR" sz="1800" dirty="0" err="1" smtClean="0"/>
              <a:t>other</a:t>
            </a:r>
            <a:r>
              <a:rPr lang="fr-FR" sz="1800" dirty="0" smtClean="0"/>
              <a:t> </a:t>
            </a:r>
            <a:r>
              <a:rPr lang="fr-FR" sz="1800" dirty="0" err="1" smtClean="0"/>
              <a:t>universities</a:t>
            </a:r>
            <a:r>
              <a:rPr lang="fr-FR" sz="1800" dirty="0" smtClean="0"/>
              <a:t>, </a:t>
            </a:r>
            <a:r>
              <a:rPr lang="fr-FR" sz="1800" dirty="0" err="1" smtClean="0"/>
              <a:t>you</a:t>
            </a:r>
            <a:r>
              <a:rPr lang="fr-FR" sz="1800" dirty="0" smtClean="0"/>
              <a:t> have the </a:t>
            </a:r>
            <a:r>
              <a:rPr lang="fr-FR" sz="1800" dirty="0" err="1" smtClean="0"/>
              <a:t>opportunity</a:t>
            </a:r>
            <a:r>
              <a:rPr lang="fr-FR" sz="1800" dirty="0" smtClean="0"/>
              <a:t> to use </a:t>
            </a:r>
            <a:r>
              <a:rPr lang="fr-FR" sz="1800" dirty="0" err="1" smtClean="0"/>
              <a:t>other</a:t>
            </a:r>
            <a:r>
              <a:rPr lang="fr-FR" sz="1800" dirty="0" smtClean="0"/>
              <a:t> </a:t>
            </a:r>
            <a:r>
              <a:rPr lang="fr-FR" sz="1800" dirty="0" err="1" smtClean="0"/>
              <a:t>libraries</a:t>
            </a:r>
            <a:r>
              <a:rPr lang="fr-FR" sz="1800" dirty="0" smtClean="0"/>
              <a:t>. You </a:t>
            </a:r>
            <a:r>
              <a:rPr lang="fr-FR" sz="1800" dirty="0" err="1" smtClean="0"/>
              <a:t>will</a:t>
            </a:r>
            <a:r>
              <a:rPr lang="fr-FR" sz="1800" dirty="0" smtClean="0"/>
              <a:t> </a:t>
            </a:r>
            <a:r>
              <a:rPr lang="fr-FR" sz="1800" dirty="0" err="1" smtClean="0"/>
              <a:t>find</a:t>
            </a:r>
            <a:r>
              <a:rPr lang="fr-FR" sz="1800" dirty="0" smtClean="0"/>
              <a:t> more information </a:t>
            </a:r>
            <a:r>
              <a:rPr lang="fr-FR" sz="1800" dirty="0" smtClean="0">
                <a:hlinkClick r:id="rId3"/>
              </a:rPr>
              <a:t>here</a:t>
            </a:r>
            <a:r>
              <a:rPr lang="fr-FR" sz="1800" dirty="0" smtClean="0"/>
              <a:t>.</a:t>
            </a:r>
          </a:p>
          <a:p>
            <a:endParaRPr lang="fr-FR" sz="1800" dirty="0" smtClean="0"/>
          </a:p>
          <a:p>
            <a:r>
              <a:rPr lang="fr-FR" sz="1800" dirty="0" smtClean="0"/>
              <a:t>	</a:t>
            </a:r>
            <a:r>
              <a:rPr lang="fr-FR" sz="1800" dirty="0" err="1" smtClean="0"/>
              <a:t>Make</a:t>
            </a:r>
            <a:r>
              <a:rPr lang="fr-FR" sz="1800" dirty="0" smtClean="0"/>
              <a:t> sure </a:t>
            </a:r>
            <a:r>
              <a:rPr lang="fr-FR" sz="1800" dirty="0" err="1" smtClean="0"/>
              <a:t>you</a:t>
            </a:r>
            <a:r>
              <a:rPr lang="fr-FR" sz="1800" dirty="0" smtClean="0"/>
              <a:t> are </a:t>
            </a:r>
            <a:r>
              <a:rPr lang="fr-FR" sz="1800" dirty="0" err="1" smtClean="0"/>
              <a:t>aware</a:t>
            </a:r>
            <a:r>
              <a:rPr lang="fr-FR" sz="1800" dirty="0" smtClean="0"/>
              <a:t> of the </a:t>
            </a:r>
            <a:r>
              <a:rPr lang="fr-FR" sz="1800" dirty="0" smtClean="0">
                <a:hlinkClick r:id="rId4"/>
              </a:rPr>
              <a:t>copyrights </a:t>
            </a:r>
            <a:r>
              <a:rPr lang="fr-FR" sz="1800" dirty="0" err="1" smtClean="0"/>
              <a:t>when</a:t>
            </a:r>
            <a:r>
              <a:rPr lang="fr-FR" sz="1800" dirty="0" smtClean="0"/>
              <a:t> </a:t>
            </a:r>
            <a:r>
              <a:rPr lang="fr-FR" sz="1800" dirty="0" err="1" smtClean="0"/>
              <a:t>using</a:t>
            </a:r>
            <a:r>
              <a:rPr lang="fr-FR" sz="1800" dirty="0" smtClean="0"/>
              <a:t> </a:t>
            </a:r>
            <a:r>
              <a:rPr lang="fr-FR" sz="1800" dirty="0" err="1" smtClean="0"/>
              <a:t>electronic</a:t>
            </a:r>
            <a:r>
              <a:rPr lang="fr-FR" sz="1800" dirty="0" smtClean="0"/>
              <a:t> sources. For more information on </a:t>
            </a:r>
            <a:r>
              <a:rPr lang="fr-FR" sz="1800" dirty="0" err="1" smtClean="0"/>
              <a:t>referencing</a:t>
            </a:r>
            <a:r>
              <a:rPr lang="fr-FR" sz="1800" dirty="0" smtClean="0"/>
              <a:t> and </a:t>
            </a:r>
            <a:r>
              <a:rPr lang="fr-FR" sz="1800" dirty="0" err="1" smtClean="0"/>
              <a:t>plaigiarism</a:t>
            </a:r>
            <a:r>
              <a:rPr lang="fr-FR" sz="1800" dirty="0" smtClean="0"/>
              <a:t> </a:t>
            </a:r>
            <a:r>
              <a:rPr lang="fr-FR" sz="1800" dirty="0" err="1" smtClean="0"/>
              <a:t>please</a:t>
            </a:r>
            <a:r>
              <a:rPr lang="fr-FR" sz="1800" dirty="0" smtClean="0"/>
              <a:t> </a:t>
            </a:r>
            <a:r>
              <a:rPr lang="fr-FR" sz="1800" dirty="0" err="1" smtClean="0"/>
              <a:t>see</a:t>
            </a:r>
            <a:r>
              <a:rPr lang="fr-FR" sz="1800" dirty="0" smtClean="0"/>
              <a:t> Module 4.</a:t>
            </a:r>
          </a:p>
          <a:p>
            <a:endParaRPr lang="fr-FR" sz="1800" dirty="0"/>
          </a:p>
          <a:p>
            <a:r>
              <a:rPr lang="fr-FR" sz="1800" dirty="0" smtClean="0"/>
              <a:t>	If </a:t>
            </a:r>
            <a:r>
              <a:rPr lang="fr-FR" sz="1800" dirty="0" err="1" smtClean="0"/>
              <a:t>you</a:t>
            </a:r>
            <a:r>
              <a:rPr lang="fr-FR" sz="1800" dirty="0" smtClean="0"/>
              <a:t> </a:t>
            </a:r>
            <a:r>
              <a:rPr lang="fr-FR" sz="1800" dirty="0" err="1" smtClean="0"/>
              <a:t>would</a:t>
            </a:r>
            <a:r>
              <a:rPr lang="fr-FR" sz="1800" dirty="0" smtClean="0"/>
              <a:t> </a:t>
            </a:r>
            <a:r>
              <a:rPr lang="fr-FR" sz="1800" dirty="0" err="1" smtClean="0"/>
              <a:t>like</a:t>
            </a:r>
            <a:r>
              <a:rPr lang="fr-FR" sz="1800" dirty="0" smtClean="0"/>
              <a:t> to </a:t>
            </a:r>
            <a:r>
              <a:rPr lang="fr-FR" sz="1800" dirty="0" err="1" smtClean="0"/>
              <a:t>further</a:t>
            </a:r>
            <a:r>
              <a:rPr lang="fr-FR" sz="1800" dirty="0" smtClean="0"/>
              <a:t> </a:t>
            </a:r>
            <a:r>
              <a:rPr lang="fr-FR" sz="1800" dirty="0" err="1" smtClean="0"/>
              <a:t>practise</a:t>
            </a:r>
            <a:r>
              <a:rPr lang="fr-FR" sz="1800" dirty="0" smtClean="0"/>
              <a:t> </a:t>
            </a:r>
            <a:r>
              <a:rPr lang="fr-FR" sz="1800" dirty="0" err="1" smtClean="0"/>
              <a:t>your</a:t>
            </a:r>
            <a:r>
              <a:rPr lang="fr-FR" sz="1800" dirty="0" smtClean="0"/>
              <a:t> </a:t>
            </a:r>
            <a:r>
              <a:rPr lang="fr-FR" sz="1800" dirty="0" err="1" smtClean="0"/>
              <a:t>research</a:t>
            </a:r>
            <a:r>
              <a:rPr lang="fr-FR" sz="1800" dirty="0" smtClean="0"/>
              <a:t> </a:t>
            </a:r>
            <a:r>
              <a:rPr lang="fr-FR" sz="1800" dirty="0" err="1" smtClean="0"/>
              <a:t>skills</a:t>
            </a:r>
            <a:r>
              <a:rPr lang="fr-FR" sz="1800" dirty="0"/>
              <a:t> </a:t>
            </a:r>
            <a:r>
              <a:rPr lang="fr-FR" sz="1800" dirty="0" err="1" smtClean="0"/>
              <a:t>visit</a:t>
            </a:r>
            <a:r>
              <a:rPr lang="fr-FR" sz="1800" dirty="0" smtClean="0"/>
              <a:t> </a:t>
            </a:r>
            <a:r>
              <a:rPr lang="fr-FR" sz="1800" dirty="0" err="1" smtClean="0"/>
              <a:t>this</a:t>
            </a:r>
            <a:r>
              <a:rPr lang="fr-FR" sz="1800" dirty="0" smtClean="0"/>
              <a:t> </a:t>
            </a:r>
            <a:r>
              <a:rPr lang="fr-FR" sz="1800" dirty="0" err="1" smtClean="0"/>
              <a:t>website</a:t>
            </a:r>
            <a:r>
              <a:rPr lang="fr-FR" sz="1800" dirty="0" smtClean="0"/>
              <a:t>: </a:t>
            </a:r>
          </a:p>
          <a:p>
            <a:r>
              <a:rPr lang="fr-FR" sz="1800" dirty="0"/>
              <a:t>	</a:t>
            </a:r>
            <a:r>
              <a:rPr lang="fr-FR" sz="1800" dirty="0">
                <a:hlinkClick r:id="rId5"/>
              </a:rPr>
              <a:t>http://</a:t>
            </a:r>
            <a:r>
              <a:rPr lang="fr-FR" sz="1800" dirty="0" smtClean="0">
                <a:hlinkClick r:id="rId5"/>
              </a:rPr>
              <a:t>www.learnhigher.ac.uk/Students/Doing-research.html</a:t>
            </a:r>
            <a:r>
              <a:rPr lang="fr-FR" sz="1800" dirty="0" smtClean="0"/>
              <a:t> </a:t>
            </a:r>
            <a:endParaRPr lang="fr-FR" dirty="0"/>
          </a:p>
        </p:txBody>
      </p:sp>
      <p:pic>
        <p:nvPicPr>
          <p:cNvPr id="4" name="Picture 4" descr="routes_into_languages_cmy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6416" y="6165304"/>
            <a:ext cx="683395" cy="55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Sources &amp; </a:t>
            </a:r>
            <a:r>
              <a:rPr lang="fr-FR" dirty="0" err="1" smtClean="0"/>
              <a:t>Bibliography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15313" cy="4670425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http://knowledgecenter.unr.edu/help/using/primary.aspx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3"/>
              </a:rPr>
              <a:t>http://www.princeton.edu/~refdesk/primary2.html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4"/>
              </a:rPr>
              <a:t>http://www.ehow.com/how_4905241_out-certain-website-reliable.html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http://www.learnhigher.ac.uk/Students/Doing-research/Further-activities-and-resources.html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http://www1.aston.ac.uk/lis/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http://www.eduplace.com/ss/hmss/primary.html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http://www.ithacalibrary.com/sp/subjects/primary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9"/>
              </a:rPr>
              <a:t>http://www.concordia.edu/sitefiles/w3/Library/Primary%20versus%20Secondary%20Sources.pdf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10"/>
              </a:rPr>
              <a:t>http://www.vtstutorials.ac.uk/detective</a:t>
            </a:r>
            <a:r>
              <a:rPr lang="en-US" smtClean="0">
                <a:hlinkClick r:id="rId10"/>
              </a:rPr>
              <a:t>/</a:t>
            </a:r>
            <a:r>
              <a:rPr lang="en-US" smtClean="0"/>
              <a:t> </a:t>
            </a:r>
          </a:p>
          <a:p>
            <a:endParaRPr lang="en-US" smtClean="0"/>
          </a:p>
          <a:p>
            <a:pPr>
              <a:lnSpc>
                <a:spcPct val="100000"/>
              </a:lnSpc>
            </a:pPr>
            <a:r>
              <a:rPr lang="en-GB" sz="1600" dirty="0" smtClean="0"/>
              <a:t>	</a:t>
            </a:r>
            <a:r>
              <a:rPr lang="en-GB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Aston University</a:t>
            </a:r>
            <a:r>
              <a:rPr lang="fr-FR" sz="1600" dirty="0" smtClean="0"/>
              <a:t>, </a:t>
            </a:r>
            <a:r>
              <a:rPr lang="en-GB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School </a:t>
            </a: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Languages and Social </a:t>
            </a:r>
            <a:r>
              <a:rPr lang="en-GB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Sciences</a:t>
            </a:r>
            <a:r>
              <a:rPr lang="fr-FR" sz="1600" dirty="0" smtClean="0"/>
              <a:t>, </a:t>
            </a:r>
            <a:r>
              <a:rPr lang="en-GB" sz="1600" b="1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</a:t>
            </a:r>
            <a:r>
              <a:rPr lang="en-GB" sz="16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Essay </a:t>
            </a:r>
            <a:r>
              <a:rPr lang="en-GB" sz="1600" b="1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Writing</a:t>
            </a:r>
            <a:r>
              <a:rPr lang="en-GB" sz="1600" b="1" u="sng" dirty="0" smtClean="0"/>
              <a:t>, L</a:t>
            </a:r>
            <a:r>
              <a:rPr lang="en-GB" sz="1600" b="1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anguages </a:t>
            </a:r>
            <a:r>
              <a:rPr lang="en-GB" sz="16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Translation Studies (LTS</a:t>
            </a:r>
            <a:r>
              <a:rPr lang="en-GB" sz="1600" b="1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fr-FR" sz="1600" dirty="0"/>
              <a:t> </a:t>
            </a:r>
            <a:r>
              <a:rPr lang="en-GB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French</a:t>
            </a: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German, Spanish, Translation Studies</a:t>
            </a:r>
            <a:endParaRPr lang="fr-FR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fr-FR" dirty="0"/>
          </a:p>
        </p:txBody>
      </p:sp>
      <p:pic>
        <p:nvPicPr>
          <p:cNvPr id="4" name="Picture 4" descr="routes_into_languages_cmyk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16416" y="6165304"/>
            <a:ext cx="683395" cy="55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stonPPTblue">
  <a:themeElements>
    <a:clrScheme name="blue 2">
      <a:dk1>
        <a:srgbClr val="4D4F53"/>
      </a:dk1>
      <a:lt1>
        <a:srgbClr val="FFFFFF"/>
      </a:lt1>
      <a:dk2>
        <a:srgbClr val="FFFFFF"/>
      </a:dk2>
      <a:lt2>
        <a:srgbClr val="808080"/>
      </a:lt2>
      <a:accent1>
        <a:srgbClr val="C90062"/>
      </a:accent1>
      <a:accent2>
        <a:srgbClr val="641F45"/>
      </a:accent2>
      <a:accent3>
        <a:srgbClr val="FFFFFF"/>
      </a:accent3>
      <a:accent4>
        <a:srgbClr val="404246"/>
      </a:accent4>
      <a:accent5>
        <a:srgbClr val="E1AAB7"/>
      </a:accent5>
      <a:accent6>
        <a:srgbClr val="5A1B3E"/>
      </a:accent6>
      <a:hlink>
        <a:srgbClr val="009999"/>
      </a:hlink>
      <a:folHlink>
        <a:srgbClr val="99CC00"/>
      </a:folHlink>
    </a:clrScheme>
    <a:fontScheme name="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2">
        <a:dk1>
          <a:srgbClr val="4D4F53"/>
        </a:dk1>
        <a:lt1>
          <a:srgbClr val="FFFFFF"/>
        </a:lt1>
        <a:dk2>
          <a:srgbClr val="FFFFFF"/>
        </a:dk2>
        <a:lt2>
          <a:srgbClr val="808080"/>
        </a:lt2>
        <a:accent1>
          <a:srgbClr val="C90062"/>
        </a:accent1>
        <a:accent2>
          <a:srgbClr val="641F45"/>
        </a:accent2>
        <a:accent3>
          <a:srgbClr val="FFFFFF"/>
        </a:accent3>
        <a:accent4>
          <a:srgbClr val="404246"/>
        </a:accent4>
        <a:accent5>
          <a:srgbClr val="E1AAB7"/>
        </a:accent5>
        <a:accent6>
          <a:srgbClr val="5A1B3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AstonPPTblue.pot</Template>
  <TotalTime>242</TotalTime>
  <Words>56</Words>
  <Application>Microsoft Office PowerPoint</Application>
  <PresentationFormat>On-screen Show (4:3)</PresentationFormat>
  <Paragraphs>48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AstonPPTblue</vt:lpstr>
      <vt:lpstr>Module 2 Research and Library Skills  Part 3  Assessing information from primary sources Advice on acceptable primary sources  </vt:lpstr>
      <vt:lpstr>Using the library </vt:lpstr>
      <vt:lpstr>Library Activity</vt:lpstr>
      <vt:lpstr>Activity - answers</vt:lpstr>
      <vt:lpstr>How to use the library</vt:lpstr>
      <vt:lpstr>Sources &amp; Bibliography </vt:lpstr>
    </vt:vector>
  </TitlesOfParts>
  <Company>University of Wolverhampton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and Library Skills  Assessing information from primary sources Advice on acceptable primary sources  </dc:title>
  <dc:creator>Céline Benoit</dc:creator>
  <cp:lastModifiedBy>Angela Morris</cp:lastModifiedBy>
  <cp:revision>39</cp:revision>
  <dcterms:created xsi:type="dcterms:W3CDTF">2011-09-17T14:59:54Z</dcterms:created>
  <dcterms:modified xsi:type="dcterms:W3CDTF">2011-11-14T17:38:59Z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339694604</vt:i4>
  </property>
  <property fmtid="{D5CDD505-2E9C-101B-9397-08002B2CF9AE}" pid="3" name="_NewReviewCycle">
    <vt:lpwstr/>
  </property>
  <property fmtid="{D5CDD505-2E9C-101B-9397-08002B2CF9AE}" pid="4" name="_EmailSubject">
    <vt:lpwstr/>
  </property>
  <property fmtid="{D5CDD505-2E9C-101B-9397-08002B2CF9AE}" pid="5" name="_AuthorEmail">
    <vt:lpwstr>C.DE-SILVA@aston.ac.uk</vt:lpwstr>
  </property>
  <property fmtid="{D5CDD505-2E9C-101B-9397-08002B2CF9AE}" pid="6" name="_AuthorEmailDisplayName">
    <vt:lpwstr>De-Silva, Chantal</vt:lpwstr>
  </property>
  <property fmtid="{D5CDD505-2E9C-101B-9397-08002B2CF9AE}" pid="7" name="_PreviousAdHocReviewCycleID">
    <vt:i4>1483548050</vt:i4>
  </property>
</Properties>
</file>