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9" r:id="rId2"/>
    <p:sldId id="263" r:id="rId3"/>
    <p:sldId id="268" r:id="rId4"/>
    <p:sldId id="269" r:id="rId5"/>
    <p:sldId id="275" r:id="rId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ilvac" initials="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99FF"/>
    <a:srgbClr val="018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4" y="0"/>
            <a:ext cx="2945341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225"/>
            <a:ext cx="5438776" cy="446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61"/>
            <a:ext cx="2945341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4" y="9430861"/>
            <a:ext cx="2945341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915559-515D-814F-BBE1-1B9252B71D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85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54000"/>
            <a:ext cx="2162175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50" y="6164263"/>
            <a:ext cx="1366838" cy="5572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tstutorials.ac.uk/detective/brie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7239000" cy="24518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Module 2</a:t>
            </a:r>
            <a:br>
              <a:rPr lang="fr-FR" dirty="0" smtClean="0"/>
            </a:b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smtClean="0"/>
              <a:t>and Library </a:t>
            </a:r>
            <a:r>
              <a:rPr lang="fr-FR" dirty="0" err="1" smtClean="0"/>
              <a:t>Skills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Part 2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778" dirty="0" err="1" smtClean="0"/>
              <a:t>Assessing</a:t>
            </a:r>
            <a:r>
              <a:rPr lang="fr-FR" sz="1778" dirty="0" smtClean="0"/>
              <a:t> information </a:t>
            </a:r>
            <a:r>
              <a:rPr lang="fr-FR" sz="1778" dirty="0" err="1" smtClean="0"/>
              <a:t>from</a:t>
            </a:r>
            <a:r>
              <a:rPr lang="fr-FR" sz="1778" dirty="0" smtClean="0"/>
              <a:t> </a:t>
            </a:r>
            <a:r>
              <a:rPr lang="fr-FR" sz="1778" dirty="0" err="1" smtClean="0"/>
              <a:t>primary</a:t>
            </a:r>
            <a:r>
              <a:rPr lang="fr-FR" sz="1778" dirty="0" smtClean="0"/>
              <a:t> sources</a:t>
            </a:r>
            <a:br>
              <a:rPr lang="fr-FR" sz="1778" dirty="0" smtClean="0"/>
            </a:br>
            <a:r>
              <a:rPr lang="fr-FR" sz="1778" dirty="0" err="1" smtClean="0"/>
              <a:t>Advice</a:t>
            </a:r>
            <a:r>
              <a:rPr lang="fr-FR" sz="1778" dirty="0" smtClean="0"/>
              <a:t> on acceptable </a:t>
            </a:r>
            <a:r>
              <a:rPr lang="fr-FR" sz="1778" dirty="0" err="1" smtClean="0"/>
              <a:t>primary</a:t>
            </a:r>
            <a:r>
              <a:rPr lang="fr-FR" sz="1778" dirty="0" smtClean="0"/>
              <a:t> sources</a:t>
            </a:r>
            <a:br>
              <a:rPr lang="fr-FR" sz="1778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877272"/>
            <a:ext cx="4038600" cy="748553"/>
          </a:xfrm>
        </p:spPr>
        <p:txBody>
          <a:bodyPr/>
          <a:lstStyle/>
          <a:p>
            <a:r>
              <a:rPr lang="fr-FR" dirty="0" err="1" smtClean="0"/>
              <a:t>Developed</a:t>
            </a:r>
            <a:r>
              <a:rPr lang="fr-FR" dirty="0" smtClean="0"/>
              <a:t> by Céline Benoit,</a:t>
            </a:r>
          </a:p>
          <a:p>
            <a:r>
              <a:rPr lang="fr-FR" dirty="0" smtClean="0"/>
              <a:t>Aston </a:t>
            </a:r>
            <a:r>
              <a:rPr lang="fr-FR" dirty="0" err="1" smtClean="0"/>
              <a:t>University</a:t>
            </a:r>
            <a:endParaRPr lang="fr-FR" dirty="0"/>
          </a:p>
        </p:txBody>
      </p:sp>
      <p:pic>
        <p:nvPicPr>
          <p:cNvPr id="4" name="Picture 3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187451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desilvac\Local Settings\Temporary Internet Files\Content.IE5\SVA014DN\MP90043946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4033224"/>
            <a:ext cx="2248153" cy="1700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111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53240" cy="877379"/>
          </a:xfrm>
        </p:spPr>
        <p:txBody>
          <a:bodyPr/>
          <a:lstStyle/>
          <a:p>
            <a:r>
              <a:rPr lang="fr-FR" dirty="0" err="1" smtClean="0"/>
              <a:t>Using</a:t>
            </a:r>
            <a:r>
              <a:rPr lang="fr-FR" dirty="0" smtClean="0"/>
              <a:t> the internet for </a:t>
            </a:r>
            <a:r>
              <a:rPr lang="fr-FR" dirty="0" err="1" smtClean="0"/>
              <a:t>research</a:t>
            </a:r>
            <a:r>
              <a:rPr lang="fr-FR" dirty="0" smtClean="0"/>
              <a:t>: How do I know if a </a:t>
            </a:r>
            <a:r>
              <a:rPr lang="fr-FR" dirty="0" err="1" smtClean="0"/>
              <a:t>website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reliable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3203"/>
            <a:ext cx="8593402" cy="4678125"/>
          </a:xfrm>
        </p:spPr>
        <p:txBody>
          <a:bodyPr>
            <a:normAutofit fontScale="70000" lnSpcReduction="20000"/>
          </a:bodyPr>
          <a:lstStyle/>
          <a:p>
            <a:r>
              <a:rPr lang="fr-FR" sz="2300" dirty="0" smtClean="0"/>
              <a:t>	</a:t>
            </a:r>
          </a:p>
          <a:p>
            <a:r>
              <a:rPr lang="fr-FR" sz="2300" dirty="0" smtClean="0"/>
              <a:t>	It </a:t>
            </a:r>
            <a:r>
              <a:rPr lang="fr-FR" sz="2300" dirty="0" err="1" smtClean="0"/>
              <a:t>is</a:t>
            </a:r>
            <a:r>
              <a:rPr lang="fr-FR" sz="2300" dirty="0" smtClean="0"/>
              <a:t> possible for </a:t>
            </a:r>
            <a:r>
              <a:rPr lang="fr-FR" sz="2300" dirty="0" err="1" smtClean="0"/>
              <a:t>any</a:t>
            </a:r>
            <a:r>
              <a:rPr lang="fr-FR" sz="2300" dirty="0" err="1" smtClean="0"/>
              <a:t>one</a:t>
            </a:r>
            <a:r>
              <a:rPr lang="fr-FR" sz="2300" dirty="0" smtClean="0"/>
              <a:t> to </a:t>
            </a:r>
            <a:r>
              <a:rPr lang="fr-FR" sz="2300" dirty="0" err="1" smtClean="0"/>
              <a:t>create</a:t>
            </a:r>
            <a:r>
              <a:rPr lang="fr-FR" sz="2300" dirty="0" smtClean="0"/>
              <a:t> a </a:t>
            </a:r>
            <a:r>
              <a:rPr lang="fr-FR" sz="2300" dirty="0" err="1" smtClean="0"/>
              <a:t>website</a:t>
            </a:r>
            <a:r>
              <a:rPr lang="fr-FR" sz="2300" dirty="0" smtClean="0"/>
              <a:t>, and </a:t>
            </a:r>
            <a:r>
              <a:rPr lang="fr-FR" sz="2300" dirty="0" err="1" smtClean="0"/>
              <a:t>some</a:t>
            </a:r>
            <a:r>
              <a:rPr lang="fr-FR" sz="2300" dirty="0" smtClean="0"/>
              <a:t> </a:t>
            </a:r>
            <a:r>
              <a:rPr lang="fr-FR" sz="2300" dirty="0" err="1" smtClean="0"/>
              <a:t>websites</a:t>
            </a:r>
            <a:r>
              <a:rPr lang="fr-FR" sz="2300" dirty="0" smtClean="0"/>
              <a:t>, </a:t>
            </a:r>
            <a:r>
              <a:rPr lang="fr-FR" sz="2300" dirty="0" err="1" smtClean="0"/>
              <a:t>such</a:t>
            </a:r>
            <a:r>
              <a:rPr lang="fr-FR" sz="2300" dirty="0" smtClean="0"/>
              <a:t> as </a:t>
            </a:r>
            <a:r>
              <a:rPr lang="fr-FR" sz="2300" dirty="0" err="1" smtClean="0"/>
              <a:t>Wikipedia</a:t>
            </a:r>
            <a:r>
              <a:rPr lang="fr-FR" sz="2300" dirty="0" smtClean="0"/>
              <a:t>, </a:t>
            </a:r>
            <a:r>
              <a:rPr lang="fr-FR" sz="2300" dirty="0" err="1" smtClean="0"/>
              <a:t>can</a:t>
            </a:r>
            <a:r>
              <a:rPr lang="fr-FR" sz="2300" dirty="0" smtClean="0"/>
              <a:t>  </a:t>
            </a:r>
            <a:r>
              <a:rPr lang="fr-FR" sz="2300" dirty="0" err="1" smtClean="0"/>
              <a:t>be</a:t>
            </a:r>
            <a:r>
              <a:rPr lang="fr-FR" sz="2300" dirty="0" smtClean="0"/>
              <a:t> </a:t>
            </a:r>
            <a:r>
              <a:rPr lang="fr-FR" sz="2300" dirty="0" err="1" smtClean="0"/>
              <a:t>updated</a:t>
            </a:r>
            <a:r>
              <a:rPr lang="fr-FR" sz="2300" dirty="0" smtClean="0"/>
              <a:t> by </a:t>
            </a:r>
            <a:r>
              <a:rPr lang="fr-FR" sz="2300" dirty="0" err="1" smtClean="0"/>
              <a:t>anyone</a:t>
            </a:r>
            <a:r>
              <a:rPr lang="fr-FR" sz="2300" dirty="0" smtClean="0"/>
              <a:t>.  It </a:t>
            </a:r>
            <a:r>
              <a:rPr lang="fr-FR" sz="2300" dirty="0" err="1" smtClean="0"/>
              <a:t>is</a:t>
            </a:r>
            <a:r>
              <a:rPr lang="fr-FR" sz="2300" dirty="0"/>
              <a:t> </a:t>
            </a:r>
            <a:r>
              <a:rPr lang="fr-FR" sz="2300" dirty="0" err="1" smtClean="0"/>
              <a:t>therefore</a:t>
            </a:r>
            <a:r>
              <a:rPr lang="fr-FR" sz="2300" dirty="0" smtClean="0"/>
              <a:t> important </a:t>
            </a:r>
            <a:r>
              <a:rPr lang="fr-FR" sz="2300" dirty="0" err="1" smtClean="0"/>
              <a:t>that</a:t>
            </a:r>
            <a:r>
              <a:rPr lang="fr-FR" sz="2300" dirty="0" smtClean="0"/>
              <a:t> </a:t>
            </a:r>
            <a:r>
              <a:rPr lang="fr-FR" sz="2300" dirty="0" err="1" smtClean="0"/>
              <a:t>you</a:t>
            </a:r>
            <a:r>
              <a:rPr lang="fr-FR" sz="2300" dirty="0" smtClean="0"/>
              <a:t> </a:t>
            </a:r>
            <a:r>
              <a:rPr lang="fr-FR" sz="2300" dirty="0" err="1" smtClean="0"/>
              <a:t>assess</a:t>
            </a:r>
            <a:r>
              <a:rPr lang="fr-FR" sz="2300" dirty="0" smtClean="0"/>
              <a:t> how </a:t>
            </a:r>
            <a:r>
              <a:rPr lang="fr-FR" sz="2300" dirty="0" err="1" smtClean="0"/>
              <a:t>reliable</a:t>
            </a:r>
            <a:r>
              <a:rPr lang="fr-FR" sz="2300" dirty="0" smtClean="0"/>
              <a:t> the information </a:t>
            </a:r>
            <a:r>
              <a:rPr lang="fr-FR" sz="2300" dirty="0" err="1" smtClean="0"/>
              <a:t>is</a:t>
            </a:r>
            <a:r>
              <a:rPr lang="fr-FR" sz="2300" dirty="0" smtClean="0"/>
              <a:t>.</a:t>
            </a:r>
            <a:endParaRPr lang="fr-FR" sz="2300" dirty="0" smtClean="0"/>
          </a:p>
          <a:p>
            <a:r>
              <a:rPr lang="fr-FR" sz="2300" dirty="0" smtClean="0"/>
              <a:t>	</a:t>
            </a:r>
            <a:endParaRPr lang="fr-FR" sz="2300" dirty="0" smtClean="0"/>
          </a:p>
          <a:p>
            <a:r>
              <a:rPr lang="fr-FR" sz="2300" dirty="0" smtClean="0"/>
              <a:t>	</a:t>
            </a:r>
            <a:r>
              <a:rPr lang="fr-FR" sz="2300" dirty="0" err="1" smtClean="0"/>
              <a:t>Here</a:t>
            </a:r>
            <a:r>
              <a:rPr lang="fr-FR" sz="2300" dirty="0" smtClean="0"/>
              <a:t> are a few </a:t>
            </a:r>
            <a:r>
              <a:rPr lang="fr-FR" sz="2300" dirty="0" err="1" smtClean="0"/>
              <a:t>tips</a:t>
            </a:r>
            <a:r>
              <a:rPr lang="fr-FR" sz="2300" dirty="0" smtClean="0"/>
              <a:t> for </a:t>
            </a:r>
            <a:r>
              <a:rPr lang="fr-FR" sz="2300" dirty="0" err="1" smtClean="0"/>
              <a:t>checking</a:t>
            </a:r>
            <a:r>
              <a:rPr lang="fr-FR" sz="2300" dirty="0" smtClean="0"/>
              <a:t> how </a:t>
            </a:r>
            <a:r>
              <a:rPr lang="fr-FR" sz="2300" dirty="0" err="1" smtClean="0"/>
              <a:t>reliable</a:t>
            </a:r>
            <a:r>
              <a:rPr lang="fr-FR" sz="2300" dirty="0" smtClean="0"/>
              <a:t> the information </a:t>
            </a:r>
            <a:r>
              <a:rPr lang="fr-FR" sz="2300" dirty="0" err="1" smtClean="0"/>
              <a:t>is</a:t>
            </a:r>
            <a:r>
              <a:rPr lang="fr-FR" sz="2300" dirty="0" smtClean="0"/>
              <a:t>:</a:t>
            </a:r>
          </a:p>
          <a:p>
            <a:endParaRPr lang="fr-FR" sz="2300" dirty="0" smtClean="0"/>
          </a:p>
          <a:p>
            <a:pPr lvl="1">
              <a:buFont typeface="Arial" pitchFamily="34" charset="0"/>
              <a:buChar char="•"/>
            </a:pPr>
            <a:r>
              <a:rPr lang="fr-FR" sz="2300" dirty="0" smtClean="0"/>
              <a:t>Look </a:t>
            </a:r>
            <a:r>
              <a:rPr lang="fr-FR" sz="2300" dirty="0" err="1" smtClean="0"/>
              <a:t>at</a:t>
            </a:r>
            <a:r>
              <a:rPr lang="fr-FR" sz="2300" dirty="0" smtClean="0"/>
              <a:t> the last time the </a:t>
            </a:r>
            <a:r>
              <a:rPr lang="fr-FR" sz="2300" dirty="0" err="1" smtClean="0"/>
              <a:t>website</a:t>
            </a:r>
            <a:r>
              <a:rPr lang="fr-FR" sz="2300" dirty="0" smtClean="0"/>
              <a:t> </a:t>
            </a:r>
            <a:r>
              <a:rPr lang="fr-FR" sz="2300" dirty="0" err="1" smtClean="0"/>
              <a:t>was</a:t>
            </a:r>
            <a:r>
              <a:rPr lang="fr-FR" sz="2300" dirty="0" smtClean="0"/>
              <a:t> </a:t>
            </a:r>
            <a:r>
              <a:rPr lang="fr-FR" sz="2300" dirty="0" err="1" smtClean="0"/>
              <a:t>updated</a:t>
            </a:r>
            <a:r>
              <a:rPr lang="fr-FR" sz="2300" dirty="0" smtClean="0"/>
              <a:t>; the </a:t>
            </a:r>
            <a:r>
              <a:rPr lang="fr-FR" sz="2300" dirty="0" err="1" smtClean="0"/>
              <a:t>website</a:t>
            </a:r>
            <a:r>
              <a:rPr lang="fr-FR" sz="2300" dirty="0" smtClean="0"/>
              <a:t> </a:t>
            </a:r>
            <a:r>
              <a:rPr lang="fr-FR" sz="2300" dirty="0" err="1" smtClean="0"/>
              <a:t>may</a:t>
            </a:r>
            <a:r>
              <a:rPr lang="fr-FR" sz="2300" dirty="0"/>
              <a:t> </a:t>
            </a:r>
            <a:r>
              <a:rPr lang="fr-FR" sz="2300" dirty="0" err="1" smtClean="0"/>
              <a:t>be</a:t>
            </a:r>
            <a:r>
              <a:rPr lang="fr-FR" sz="2300" dirty="0" smtClean="0"/>
              <a:t> a </a:t>
            </a:r>
            <a:r>
              <a:rPr lang="fr-FR" sz="2300" dirty="0" err="1" smtClean="0"/>
              <a:t>reliable</a:t>
            </a:r>
            <a:r>
              <a:rPr lang="fr-FR" sz="2300" dirty="0" smtClean="0"/>
              <a:t> site but the information </a:t>
            </a:r>
            <a:r>
              <a:rPr lang="fr-FR" sz="2300" dirty="0" err="1" smtClean="0"/>
              <a:t>could</a:t>
            </a:r>
            <a:r>
              <a:rPr lang="fr-FR" sz="2300" dirty="0" smtClean="0"/>
              <a:t> </a:t>
            </a:r>
            <a:r>
              <a:rPr lang="fr-FR" sz="2300" dirty="0" err="1" smtClean="0"/>
              <a:t>be</a:t>
            </a:r>
            <a:r>
              <a:rPr lang="fr-FR" sz="2300" dirty="0" smtClean="0"/>
              <a:t> out of date</a:t>
            </a:r>
          </a:p>
          <a:p>
            <a:pPr marL="457200" lvl="1" indent="0"/>
            <a:endParaRPr lang="fr-FR" sz="2300" dirty="0" smtClean="0"/>
          </a:p>
          <a:p>
            <a:pPr lvl="1">
              <a:buFont typeface="Arial" pitchFamily="34" charset="0"/>
              <a:buChar char="•"/>
            </a:pPr>
            <a:r>
              <a:rPr lang="fr-FR" sz="2300" dirty="0" smtClean="0"/>
              <a:t>Look for information about the </a:t>
            </a:r>
            <a:r>
              <a:rPr lang="fr-FR" sz="2300" dirty="0" err="1" smtClean="0"/>
              <a:t>author</a:t>
            </a:r>
            <a:r>
              <a:rPr lang="fr-FR" sz="2300" dirty="0" smtClean="0"/>
              <a:t>; have </a:t>
            </a:r>
            <a:r>
              <a:rPr lang="fr-FR" sz="2300" dirty="0" err="1" smtClean="0"/>
              <a:t>they</a:t>
            </a:r>
            <a:r>
              <a:rPr lang="fr-FR" sz="2300" dirty="0" smtClean="0"/>
              <a:t> </a:t>
            </a:r>
            <a:r>
              <a:rPr lang="fr-FR" sz="2300" dirty="0" err="1" smtClean="0"/>
              <a:t>written</a:t>
            </a:r>
            <a:r>
              <a:rPr lang="fr-FR" sz="2300" dirty="0" smtClean="0"/>
              <a:t> </a:t>
            </a:r>
            <a:r>
              <a:rPr lang="fr-FR" sz="2300" dirty="0" err="1" smtClean="0"/>
              <a:t>any</a:t>
            </a:r>
            <a:r>
              <a:rPr lang="fr-FR" sz="2300" dirty="0" smtClean="0"/>
              <a:t> </a:t>
            </a:r>
            <a:r>
              <a:rPr lang="fr-FR" sz="2300" dirty="0" err="1" smtClean="0"/>
              <a:t>other</a:t>
            </a:r>
            <a:r>
              <a:rPr lang="fr-FR" sz="2300" dirty="0" smtClean="0"/>
              <a:t> </a:t>
            </a:r>
            <a:r>
              <a:rPr lang="fr-FR" sz="2300" dirty="0" err="1" smtClean="0"/>
              <a:t>published</a:t>
            </a:r>
            <a:r>
              <a:rPr lang="fr-FR" sz="2300" dirty="0" smtClean="0"/>
              <a:t> articles in </a:t>
            </a:r>
            <a:r>
              <a:rPr lang="fr-FR" sz="2300" dirty="0" err="1" smtClean="0"/>
              <a:t>this</a:t>
            </a:r>
            <a:r>
              <a:rPr lang="fr-FR" sz="2300" dirty="0" smtClean="0"/>
              <a:t> </a:t>
            </a:r>
            <a:r>
              <a:rPr lang="fr-FR" sz="2300" dirty="0" err="1" smtClean="0"/>
              <a:t>field</a:t>
            </a:r>
            <a:r>
              <a:rPr lang="fr-FR" sz="2300" dirty="0" smtClean="0"/>
              <a:t>, do </a:t>
            </a:r>
            <a:r>
              <a:rPr lang="fr-FR" sz="2300" dirty="0" err="1" smtClean="0"/>
              <a:t>they</a:t>
            </a:r>
            <a:r>
              <a:rPr lang="fr-FR" sz="2300" dirty="0" smtClean="0"/>
              <a:t> have relevant qualifications?</a:t>
            </a:r>
          </a:p>
          <a:p>
            <a:pPr marL="457200" lvl="1" indent="0"/>
            <a:endParaRPr lang="fr-FR" sz="2300" dirty="0" smtClean="0"/>
          </a:p>
          <a:p>
            <a:pPr lvl="1">
              <a:buFont typeface="Arial" pitchFamily="34" charset="0"/>
              <a:buChar char="•"/>
            </a:pPr>
            <a:r>
              <a:rPr lang="fr-FR" sz="2300" dirty="0" smtClean="0"/>
              <a:t>Check the extension of the </a:t>
            </a:r>
            <a:r>
              <a:rPr lang="fr-FR" sz="2300" dirty="0" err="1" smtClean="0"/>
              <a:t>website</a:t>
            </a:r>
            <a:r>
              <a:rPr lang="fr-FR" sz="2300" dirty="0" smtClean="0"/>
              <a:t>, for </a:t>
            </a:r>
            <a:r>
              <a:rPr lang="fr-FR" sz="2300" dirty="0" err="1" smtClean="0"/>
              <a:t>example</a:t>
            </a:r>
            <a:r>
              <a:rPr lang="fr-FR" sz="2300" dirty="0" smtClean="0"/>
              <a:t> .</a:t>
            </a:r>
            <a:r>
              <a:rPr lang="fr-FR" sz="2300" dirty="0" err="1" smtClean="0"/>
              <a:t>gov</a:t>
            </a:r>
            <a:r>
              <a:rPr lang="fr-FR" sz="2300" dirty="0" smtClean="0"/>
              <a:t> (</a:t>
            </a:r>
            <a:r>
              <a:rPr lang="fr-FR" sz="2300" dirty="0" err="1" smtClean="0"/>
              <a:t>government</a:t>
            </a:r>
            <a:r>
              <a:rPr lang="fr-FR" sz="2300" dirty="0" smtClean="0"/>
              <a:t>),  </a:t>
            </a:r>
            <a:r>
              <a:rPr lang="fr-FR" sz="2300" dirty="0" err="1" smtClean="0"/>
              <a:t>edu</a:t>
            </a:r>
            <a:r>
              <a:rPr lang="fr-FR" sz="2300" dirty="0" smtClean="0"/>
              <a:t>. (</a:t>
            </a:r>
            <a:r>
              <a:rPr lang="fr-FR" sz="2300" dirty="0" err="1" smtClean="0"/>
              <a:t>educational</a:t>
            </a:r>
            <a:r>
              <a:rPr lang="fr-FR" sz="2300" dirty="0" smtClean="0"/>
              <a:t>), .mil (</a:t>
            </a:r>
            <a:r>
              <a:rPr lang="fr-FR" sz="2300" dirty="0" err="1" smtClean="0"/>
              <a:t>military</a:t>
            </a:r>
            <a:r>
              <a:rPr lang="fr-FR" sz="2300" dirty="0" smtClean="0"/>
              <a:t>) are </a:t>
            </a:r>
            <a:r>
              <a:rPr lang="fr-FR" sz="2300" dirty="0" err="1" smtClean="0"/>
              <a:t>controlled</a:t>
            </a:r>
            <a:r>
              <a:rPr lang="fr-FR" sz="2300" dirty="0" smtClean="0"/>
              <a:t> sites and </a:t>
            </a:r>
            <a:r>
              <a:rPr lang="fr-FR" sz="2300" dirty="0" err="1" smtClean="0"/>
              <a:t>therefore</a:t>
            </a:r>
            <a:r>
              <a:rPr lang="fr-FR" sz="2300" dirty="0" smtClean="0"/>
              <a:t> </a:t>
            </a:r>
            <a:r>
              <a:rPr lang="fr-FR" sz="2300" dirty="0" err="1" smtClean="0"/>
              <a:t>reliable</a:t>
            </a:r>
            <a:r>
              <a:rPr lang="fr-FR" sz="2300" dirty="0" smtClean="0"/>
              <a:t>. The extensions .</a:t>
            </a:r>
            <a:r>
              <a:rPr lang="fr-FR" sz="2300" dirty="0" err="1" smtClean="0"/>
              <a:t>com</a:t>
            </a:r>
            <a:r>
              <a:rPr lang="fr-FR" sz="2300" dirty="0" smtClean="0"/>
              <a:t>, .</a:t>
            </a:r>
            <a:r>
              <a:rPr lang="fr-FR" sz="2300" dirty="0" err="1" smtClean="0"/>
              <a:t>org</a:t>
            </a:r>
            <a:r>
              <a:rPr lang="fr-FR" sz="2300" dirty="0" smtClean="0"/>
              <a:t>, and .net </a:t>
            </a:r>
            <a:r>
              <a:rPr lang="fr-FR" sz="2300" dirty="0" err="1" smtClean="0"/>
              <a:t>can</a:t>
            </a:r>
            <a:r>
              <a:rPr lang="fr-FR" sz="2300" dirty="0" smtClean="0"/>
              <a:t> </a:t>
            </a:r>
            <a:r>
              <a:rPr lang="fr-FR" sz="2300" dirty="0" err="1" smtClean="0"/>
              <a:t>be</a:t>
            </a:r>
            <a:r>
              <a:rPr lang="fr-FR" sz="2300" dirty="0" smtClean="0"/>
              <a:t> </a:t>
            </a:r>
            <a:r>
              <a:rPr lang="fr-FR" sz="2300" dirty="0" err="1" smtClean="0"/>
              <a:t>purchased</a:t>
            </a:r>
            <a:r>
              <a:rPr lang="fr-FR" sz="2300" dirty="0" smtClean="0"/>
              <a:t> by </a:t>
            </a:r>
            <a:r>
              <a:rPr lang="fr-FR" sz="2300" dirty="0" err="1" smtClean="0"/>
              <a:t>anyone</a:t>
            </a:r>
            <a:r>
              <a:rPr lang="fr-FR" sz="2300" dirty="0" smtClean="0"/>
              <a:t> </a:t>
            </a:r>
            <a:r>
              <a:rPr lang="fr-FR" sz="2300" dirty="0" err="1" smtClean="0"/>
              <a:t>so</a:t>
            </a:r>
            <a:r>
              <a:rPr lang="fr-FR" sz="2300" dirty="0" smtClean="0"/>
              <a:t> </a:t>
            </a:r>
            <a:r>
              <a:rPr lang="fr-FR" sz="2300" dirty="0" err="1" smtClean="0"/>
              <a:t>your</a:t>
            </a:r>
            <a:r>
              <a:rPr lang="fr-FR" sz="2300" dirty="0" smtClean="0"/>
              <a:t> </a:t>
            </a:r>
            <a:r>
              <a:rPr lang="fr-FR" sz="2300" dirty="0" err="1" smtClean="0"/>
              <a:t>assessment</a:t>
            </a:r>
            <a:r>
              <a:rPr lang="fr-FR" sz="2300" dirty="0" smtClean="0"/>
              <a:t> of </a:t>
            </a:r>
            <a:r>
              <a:rPr lang="fr-FR" sz="2300" dirty="0" err="1" smtClean="0"/>
              <a:t>their</a:t>
            </a:r>
            <a:r>
              <a:rPr lang="fr-FR" sz="2300" dirty="0" smtClean="0"/>
              <a:t> </a:t>
            </a:r>
            <a:r>
              <a:rPr lang="fr-FR" sz="2300" dirty="0" err="1" smtClean="0"/>
              <a:t>reliability</a:t>
            </a:r>
            <a:r>
              <a:rPr lang="fr-FR" sz="2300" dirty="0" smtClean="0"/>
              <a:t> </a:t>
            </a:r>
            <a:r>
              <a:rPr lang="fr-FR" sz="2300" dirty="0" err="1" smtClean="0"/>
              <a:t>will</a:t>
            </a:r>
            <a:r>
              <a:rPr lang="fr-FR" sz="2300" dirty="0" smtClean="0"/>
              <a:t> </a:t>
            </a:r>
            <a:r>
              <a:rPr lang="fr-FR" sz="2300" dirty="0" err="1" smtClean="0"/>
              <a:t>need</a:t>
            </a:r>
            <a:r>
              <a:rPr lang="fr-FR" sz="2300" dirty="0" smtClean="0"/>
              <a:t> to </a:t>
            </a:r>
            <a:r>
              <a:rPr lang="fr-FR" sz="2300" dirty="0" err="1" smtClean="0"/>
              <a:t>be</a:t>
            </a:r>
            <a:r>
              <a:rPr lang="fr-FR" sz="2300" dirty="0" smtClean="0"/>
              <a:t> more </a:t>
            </a:r>
            <a:r>
              <a:rPr lang="fr-FR" sz="2300" dirty="0" err="1" smtClean="0"/>
              <a:t>thorough</a:t>
            </a:r>
            <a:endParaRPr lang="fr-FR" sz="2300" dirty="0" smtClean="0"/>
          </a:p>
          <a:p>
            <a:endParaRPr lang="fr-FR" dirty="0" smtClean="0"/>
          </a:p>
          <a:p>
            <a:r>
              <a:rPr lang="fr-FR" dirty="0" smtClean="0"/>
              <a:t>	</a:t>
            </a:r>
          </a:p>
          <a:p>
            <a:endParaRPr lang="fr-FR" dirty="0" smtClean="0"/>
          </a:p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pic>
        <p:nvPicPr>
          <p:cNvPr id="4" name="Picture 4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	</a:t>
            </a:r>
          </a:p>
          <a:p>
            <a:r>
              <a:rPr lang="fr-FR" sz="3200" dirty="0"/>
              <a:t>	</a:t>
            </a:r>
            <a:r>
              <a:rPr lang="fr-FR" sz="3200" dirty="0" err="1" smtClean="0"/>
              <a:t>Find</a:t>
            </a:r>
            <a:r>
              <a:rPr lang="fr-FR" sz="3200" dirty="0" smtClean="0"/>
              <a:t> </a:t>
            </a:r>
            <a:r>
              <a:rPr lang="fr-FR" sz="3200" dirty="0" err="1"/>
              <a:t>three</a:t>
            </a:r>
            <a:r>
              <a:rPr lang="fr-FR" sz="3200" dirty="0"/>
              <a:t> </a:t>
            </a:r>
            <a:r>
              <a:rPr lang="fr-FR" sz="3200" dirty="0" err="1"/>
              <a:t>reliable</a:t>
            </a:r>
            <a:r>
              <a:rPr lang="fr-FR" sz="3200" dirty="0"/>
              <a:t> </a:t>
            </a:r>
            <a:r>
              <a:rPr lang="fr-FR" sz="3200" dirty="0" err="1"/>
              <a:t>websites</a:t>
            </a:r>
            <a:r>
              <a:rPr lang="fr-FR" sz="3200" dirty="0"/>
              <a:t> about</a:t>
            </a:r>
            <a:r>
              <a:rPr lang="fr-FR" sz="3200" dirty="0" smtClean="0"/>
              <a:t> </a:t>
            </a:r>
            <a:r>
              <a:rPr lang="fr-FR" sz="3200" dirty="0" err="1" smtClean="0"/>
              <a:t>education</a:t>
            </a:r>
            <a:r>
              <a:rPr lang="fr-FR" sz="3200" dirty="0" smtClean="0"/>
              <a:t> (in </a:t>
            </a:r>
            <a:r>
              <a:rPr lang="fr-FR" sz="3200" dirty="0" err="1" smtClean="0"/>
              <a:t>England</a:t>
            </a:r>
            <a:r>
              <a:rPr lang="fr-FR" sz="3200" dirty="0" smtClean="0"/>
              <a:t> or in Europe).</a:t>
            </a:r>
            <a:endParaRPr lang="fr-FR" sz="3200" dirty="0"/>
          </a:p>
        </p:txBody>
      </p:sp>
      <p:pic>
        <p:nvPicPr>
          <p:cNvPr id="4" name="Picture 4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desilvac\Local Settings\Temporary Internet Files\Content.IE5\6NNGGZ48\MM90028674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4005064"/>
            <a:ext cx="218461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 smtClean="0"/>
              <a:t>reliable</a:t>
            </a:r>
            <a:r>
              <a:rPr lang="fr-FR" dirty="0" smtClean="0"/>
              <a:t> </a:t>
            </a:r>
            <a:r>
              <a:rPr lang="fr-FR" dirty="0" err="1" smtClean="0"/>
              <a:t>websites</a:t>
            </a:r>
            <a:endParaRPr lang="fr-FR" dirty="0"/>
          </a:p>
        </p:txBody>
      </p:sp>
      <p:pic>
        <p:nvPicPr>
          <p:cNvPr id="4" name="Picture 4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62436"/>
              </p:ext>
            </p:extLst>
          </p:nvPr>
        </p:nvGraphicFramePr>
        <p:xfrm>
          <a:off x="251520" y="1700808"/>
          <a:ext cx="8280919" cy="42062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08511"/>
                <a:gridCol w="3672408"/>
              </a:tblGrid>
              <a:tr h="364552">
                <a:tc>
                  <a:txBody>
                    <a:bodyPr/>
                    <a:lstStyle/>
                    <a:p>
                      <a:r>
                        <a:rPr lang="en-GB" dirty="0" smtClean="0"/>
                        <a:t>Website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Reliability</a:t>
                      </a:r>
                      <a:endParaRPr lang="en-GB" dirty="0"/>
                    </a:p>
                  </a:txBody>
                  <a:tcPr/>
                </a:tc>
              </a:tr>
              <a:tr h="629227">
                <a:tc>
                  <a:txBody>
                    <a:bodyPr/>
                    <a:lstStyle/>
                    <a:p>
                      <a:r>
                        <a:rPr lang="en-GB" dirty="0" smtClean="0"/>
                        <a:t>www.england.edu/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.</a:t>
                      </a:r>
                      <a:r>
                        <a:rPr lang="en-GB" dirty="0" err="1" smtClean="0"/>
                        <a:t>edu</a:t>
                      </a:r>
                      <a:r>
                        <a:rPr lang="en-GB" dirty="0" smtClean="0"/>
                        <a:t> is a reliable</a:t>
                      </a:r>
                      <a:r>
                        <a:rPr lang="en-GB" baseline="0" dirty="0" smtClean="0"/>
                        <a:t> extension however the information has not been updated recently</a:t>
                      </a:r>
                      <a:endParaRPr lang="en-GB" dirty="0"/>
                    </a:p>
                  </a:txBody>
                  <a:tcPr/>
                </a:tc>
              </a:tr>
              <a:tr h="364552">
                <a:tc>
                  <a:txBody>
                    <a:bodyPr/>
                    <a:lstStyle/>
                    <a:p>
                      <a:r>
                        <a:rPr lang="en-GB" dirty="0" smtClean="0"/>
                        <a:t>www.education.gov.uk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Reliable extension and up to date information</a:t>
                      </a:r>
                      <a:endParaRPr lang="en-GB" dirty="0"/>
                    </a:p>
                  </a:txBody>
                  <a:tcPr/>
                </a:tc>
              </a:tr>
              <a:tr h="364552">
                <a:tc>
                  <a:txBody>
                    <a:bodyPr/>
                    <a:lstStyle/>
                    <a:p>
                      <a:r>
                        <a:rPr lang="en-GB" dirty="0" smtClean="0"/>
                        <a:t>www.education.gouv.fr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As above</a:t>
                      </a:r>
                    </a:p>
                  </a:txBody>
                  <a:tcPr/>
                </a:tc>
              </a:tr>
              <a:tr h="364552">
                <a:tc>
                  <a:txBody>
                    <a:bodyPr/>
                    <a:lstStyle/>
                    <a:p>
                      <a:r>
                        <a:rPr lang="en-GB" dirty="0" smtClean="0"/>
                        <a:t>www.enseignementsup-recherche.gouv.fr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 above</a:t>
                      </a:r>
                      <a:endParaRPr lang="en-GB" dirty="0"/>
                    </a:p>
                  </a:txBody>
                  <a:tcPr/>
                </a:tc>
              </a:tr>
              <a:tr h="364552">
                <a:tc>
                  <a:txBody>
                    <a:bodyPr/>
                    <a:lstStyle/>
                    <a:p>
                      <a:r>
                        <a:rPr lang="en-GB" dirty="0" smtClean="0"/>
                        <a:t>www.educationuk.org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Although the extension</a:t>
                      </a:r>
                      <a:r>
                        <a:rPr lang="en-GB" baseline="0" dirty="0" smtClean="0"/>
                        <a:t> is .org, the author of the site is the British Council</a:t>
                      </a:r>
                      <a:endParaRPr lang="en-GB" dirty="0"/>
                    </a:p>
                  </a:txBody>
                  <a:tcPr/>
                </a:tc>
              </a:tr>
              <a:tr h="629227">
                <a:tc>
                  <a:txBody>
                    <a:bodyPr/>
                    <a:lstStyle/>
                    <a:p>
                      <a:r>
                        <a:rPr lang="en-GB" dirty="0" smtClean="0"/>
                        <a:t>www.guardian.co.uk/education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As above however note that the information can be subjective</a:t>
                      </a:r>
                      <a:r>
                        <a:rPr lang="en-GB" baseline="0" dirty="0" smtClean="0"/>
                        <a:t> 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Internet </a:t>
            </a:r>
            <a:r>
              <a:rPr lang="fr-FR" dirty="0" err="1" smtClean="0"/>
              <a:t>Activity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40992"/>
            <a:ext cx="7566025" cy="4024312"/>
          </a:xfrm>
        </p:spPr>
        <p:txBody>
          <a:bodyPr/>
          <a:lstStyle/>
          <a:p>
            <a:r>
              <a:rPr lang="fr-FR" sz="2800" dirty="0" smtClean="0"/>
              <a:t>	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further</a:t>
            </a:r>
            <a:r>
              <a:rPr lang="fr-FR" dirty="0" smtClean="0"/>
              <a:t> test </a:t>
            </a:r>
            <a:r>
              <a:rPr lang="fr-FR" dirty="0" err="1" smtClean="0"/>
              <a:t>your</a:t>
            </a:r>
            <a:r>
              <a:rPr lang="fr-FR" dirty="0" smtClean="0"/>
              <a:t> internet </a:t>
            </a:r>
            <a:r>
              <a:rPr lang="fr-FR" dirty="0" err="1" smtClean="0"/>
              <a:t>skills</a:t>
            </a:r>
            <a:r>
              <a:rPr lang="fr-FR" dirty="0" smtClean="0"/>
              <a:t>, </a:t>
            </a:r>
            <a:r>
              <a:rPr lang="fr-FR" dirty="0" err="1" smtClean="0"/>
              <a:t>visit</a:t>
            </a:r>
            <a:r>
              <a:rPr lang="fr-FR" dirty="0" smtClean="0"/>
              <a:t>:</a:t>
            </a:r>
          </a:p>
          <a:p>
            <a:r>
              <a:rPr lang="fr-FR" sz="2800" dirty="0"/>
              <a:t> </a:t>
            </a:r>
            <a:r>
              <a:rPr lang="fr-FR" sz="1800" dirty="0">
                <a:hlinkClick r:id="rId2"/>
              </a:rPr>
              <a:t>http://</a:t>
            </a:r>
            <a:r>
              <a:rPr lang="fr-FR" sz="1800" dirty="0" smtClean="0">
                <a:hlinkClick r:id="rId2"/>
              </a:rPr>
              <a:t>www.vtstutorials.ac.uk/detective/brief.html</a:t>
            </a:r>
            <a:r>
              <a:rPr lang="fr-FR" sz="1800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	</a:t>
            </a:r>
            <a:endParaRPr lang="fr-FR" sz="2800" dirty="0"/>
          </a:p>
        </p:txBody>
      </p:sp>
      <p:pic>
        <p:nvPicPr>
          <p:cNvPr id="4" name="Picture 4" descr="routes_into_language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desilvac\Local Settings\Temporary Internet Files\Content.IE5\FSW6P3CP\MP90040179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3789040"/>
            <a:ext cx="2526784" cy="1683865"/>
          </a:xfrm>
          <a:prstGeom prst="rect">
            <a:avLst/>
          </a:prstGeom>
          <a:noFill/>
        </p:spPr>
      </p:pic>
      <p:pic>
        <p:nvPicPr>
          <p:cNvPr id="1026" name="Picture 2" descr="C:\Documents and Settings\morrisa\Local Settings\Temporary Internet Files\Content.IE5\F0N4B3MF\MP90040289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stonPPTblue">
  <a:themeElements>
    <a:clrScheme name="blu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AstonPPTblue.pot</Template>
  <TotalTime>243</TotalTime>
  <Words>92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AstonPPTblue</vt:lpstr>
      <vt:lpstr>Module 2 Research and Library Skills  Part 2  Assessing information from primary sources Advice on acceptable primary sources  </vt:lpstr>
      <vt:lpstr>Using the internet for research: How do I know if a website is reliable?</vt:lpstr>
      <vt:lpstr>Activity</vt:lpstr>
      <vt:lpstr>Examples of reliable websites</vt:lpstr>
      <vt:lpstr>Internet Activity</vt:lpstr>
    </vt:vector>
  </TitlesOfParts>
  <Company>University of Wolverhampton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Library Skills  Assessing information from primary sources Advice on acceptable primary sources  </dc:title>
  <dc:creator>Céline Benoit</dc:creator>
  <cp:lastModifiedBy>Angela Morris</cp:lastModifiedBy>
  <cp:revision>39</cp:revision>
  <dcterms:created xsi:type="dcterms:W3CDTF">2011-09-17T14:59:54Z</dcterms:created>
  <dcterms:modified xsi:type="dcterms:W3CDTF">2011-11-14T17:38:24Z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339694604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C.DE-SILVA@aston.ac.uk</vt:lpwstr>
  </property>
  <property fmtid="{D5CDD505-2E9C-101B-9397-08002B2CF9AE}" pid="6" name="_AuthorEmailDisplayName">
    <vt:lpwstr>De-Silva, Chantal</vt:lpwstr>
  </property>
  <property fmtid="{D5CDD505-2E9C-101B-9397-08002B2CF9AE}" pid="7" name="_PreviousAdHocReviewCycleID">
    <vt:i4>1483548050</vt:i4>
  </property>
</Properties>
</file>