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8" r:id="rId2"/>
    <p:sldId id="274" r:id="rId3"/>
    <p:sldId id="259" r:id="rId4"/>
    <p:sldId id="278" r:id="rId5"/>
    <p:sldId id="261" r:id="rId6"/>
    <p:sldId id="272" r:id="rId7"/>
    <p:sldId id="260" r:id="rId8"/>
    <p:sldId id="273" r:id="rId9"/>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6699FF"/>
    <a:srgbClr val="0186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1-09T12:16:27.787" idx="2">
    <p:pos x="10" y="10"/>
    <p:text>Will need to replace with our own explanation instead of quoting an external source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0"/>
            <a:ext cx="2945341" cy="49577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a:lvl1pPr>
          </a:lstStyle>
          <a:p>
            <a:endParaRPr lang="en-GB"/>
          </a:p>
        </p:txBody>
      </p:sp>
      <p:sp>
        <p:nvSpPr>
          <p:cNvPr id="13315" name="Rectangle 3"/>
          <p:cNvSpPr>
            <a:spLocks noGrp="1" noChangeArrowheads="1"/>
          </p:cNvSpPr>
          <p:nvPr>
            <p:ph type="dt" idx="1"/>
          </p:nvPr>
        </p:nvSpPr>
        <p:spPr bwMode="auto">
          <a:xfrm>
            <a:off x="3850744" y="0"/>
            <a:ext cx="2945341" cy="49577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a:lvl1pPr>
          </a:lstStyle>
          <a:p>
            <a:endParaRPr lang="en-GB"/>
          </a:p>
        </p:txBody>
      </p:sp>
      <p:sp>
        <p:nvSpPr>
          <p:cNvPr id="13316"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79451" y="4716225"/>
            <a:ext cx="5438776" cy="446674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318" name="Rectangle 6"/>
          <p:cNvSpPr>
            <a:spLocks noGrp="1" noChangeArrowheads="1"/>
          </p:cNvSpPr>
          <p:nvPr>
            <p:ph type="ftr" sz="quarter" idx="4"/>
          </p:nvPr>
        </p:nvSpPr>
        <p:spPr bwMode="auto">
          <a:xfrm>
            <a:off x="1" y="9430861"/>
            <a:ext cx="2945341" cy="49577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a:lvl1pPr>
          </a:lstStyle>
          <a:p>
            <a:endParaRPr lang="en-GB"/>
          </a:p>
        </p:txBody>
      </p:sp>
      <p:sp>
        <p:nvSpPr>
          <p:cNvPr id="13319" name="Rectangle 7"/>
          <p:cNvSpPr>
            <a:spLocks noGrp="1" noChangeArrowheads="1"/>
          </p:cNvSpPr>
          <p:nvPr>
            <p:ph type="sldNum" sz="quarter" idx="5"/>
          </p:nvPr>
        </p:nvSpPr>
        <p:spPr bwMode="auto">
          <a:xfrm>
            <a:off x="3850744" y="9430861"/>
            <a:ext cx="2945341" cy="49577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a:lvl1pPr>
          </a:lstStyle>
          <a:p>
            <a:fld id="{EA915559-515D-814F-BBE1-1B9252B71DEF}" type="slidenum">
              <a:rPr lang="en-GB"/>
              <a:pPr/>
              <a:t>‹#›</a:t>
            </a:fld>
            <a:endParaRPr lang="en-GB"/>
          </a:p>
        </p:txBody>
      </p:sp>
    </p:spTree>
    <p:extLst>
      <p:ext uri="{BB962C8B-B14F-4D97-AF65-F5344CB8AC3E}">
        <p14:creationId xmlns:p14="http://schemas.microsoft.com/office/powerpoint/2010/main" val="1157585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915559-515D-814F-BBE1-1B9252B71DEF}" type="slidenum">
              <a:rPr lang="en-GB" smtClean="0"/>
              <a:pPr/>
              <a:t>3</a:t>
            </a:fld>
            <a:endParaRPr lang="en-GB"/>
          </a:p>
        </p:txBody>
      </p:sp>
    </p:spTree>
    <p:extLst>
      <p:ext uri="{BB962C8B-B14F-4D97-AF65-F5344CB8AC3E}">
        <p14:creationId xmlns:p14="http://schemas.microsoft.com/office/powerpoint/2010/main" val="537434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915559-515D-814F-BBE1-1B9252B71DEF}" type="slidenum">
              <a:rPr lang="en-GB" smtClean="0"/>
              <a:pPr/>
              <a:t>4</a:t>
            </a:fld>
            <a:endParaRPr lang="en-GB"/>
          </a:p>
        </p:txBody>
      </p:sp>
    </p:spTree>
    <p:extLst>
      <p:ext uri="{BB962C8B-B14F-4D97-AF65-F5344CB8AC3E}">
        <p14:creationId xmlns:p14="http://schemas.microsoft.com/office/powerpoint/2010/main" val="5374347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GB"/>
              <a:t>Click to edit Master title style</a:t>
            </a:r>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GB"/>
              <a:t>Click to edit Master subtitle style</a:t>
            </a:r>
          </a:p>
        </p:txBody>
      </p:sp>
      <p:pic>
        <p:nvPicPr>
          <p:cNvPr id="3083" name="Picture 11"/>
          <p:cNvPicPr>
            <a:picLocks noChangeAspect="1" noChangeArrowheads="1"/>
          </p:cNvPicPr>
          <p:nvPr/>
        </p:nvPicPr>
        <p:blipFill>
          <a:blip r:embed="rId2"/>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fr-FR"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1034" name="Picture 10"/>
          <p:cNvPicPr>
            <a:picLocks noChangeAspect="1" noChangeArrowheads="1"/>
          </p:cNvPicPr>
          <p:nvPr/>
        </p:nvPicPr>
        <p:blipFill>
          <a:blip r:embed="rId13"/>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defRPr>
      </a:lvl2pPr>
      <a:lvl3pPr algn="l" rtl="0" fontAlgn="base">
        <a:spcBef>
          <a:spcPct val="0"/>
        </a:spcBef>
        <a:spcAft>
          <a:spcPct val="0"/>
        </a:spcAft>
        <a:defRPr sz="3000">
          <a:solidFill>
            <a:schemeClr val="tx2"/>
          </a:solidFill>
          <a:latin typeface="Arial" charset="0"/>
        </a:defRPr>
      </a:lvl3pPr>
      <a:lvl4pPr algn="l" rtl="0" fontAlgn="base">
        <a:spcBef>
          <a:spcPct val="0"/>
        </a:spcBef>
        <a:spcAft>
          <a:spcPct val="0"/>
        </a:spcAft>
        <a:defRPr sz="3000">
          <a:solidFill>
            <a:schemeClr val="tx2"/>
          </a:solidFill>
          <a:latin typeface="Arial" charset="0"/>
        </a:defRPr>
      </a:lvl4pPr>
      <a:lvl5pPr algn="l" rtl="0" fontAlgn="base">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fontAlgn="base">
        <a:lnSpc>
          <a:spcPct val="108000"/>
        </a:lnSpc>
        <a:spcBef>
          <a:spcPct val="0"/>
        </a:spcBef>
        <a:spcAft>
          <a:spcPct val="0"/>
        </a:spcAft>
        <a:defRPr sz="2000">
          <a:solidFill>
            <a:schemeClr val="tx1"/>
          </a:solidFill>
          <a:latin typeface="+mn-lt"/>
          <a:ea typeface="+mn-ea"/>
          <a:cs typeface="+mn-cs"/>
        </a:defRPr>
      </a:lvl1pPr>
      <a:lvl2pPr marL="742950" indent="-285750" algn="l" rtl="0" fontAlgn="base">
        <a:lnSpc>
          <a:spcPct val="108000"/>
        </a:lnSpc>
        <a:spcBef>
          <a:spcPct val="0"/>
        </a:spcBef>
        <a:spcAft>
          <a:spcPct val="0"/>
        </a:spcAft>
        <a:defRPr sz="2000">
          <a:solidFill>
            <a:schemeClr val="tx1"/>
          </a:solidFill>
          <a:latin typeface="+mn-lt"/>
          <a:ea typeface="ＭＳ Ｐゴシック" charset="-128"/>
        </a:defRPr>
      </a:lvl2pPr>
      <a:lvl3pPr marL="1143000" indent="-228600" algn="l" rtl="0" fontAlgn="base">
        <a:lnSpc>
          <a:spcPct val="108000"/>
        </a:lnSpc>
        <a:spcBef>
          <a:spcPct val="0"/>
        </a:spcBef>
        <a:spcAft>
          <a:spcPct val="0"/>
        </a:spcAft>
        <a:defRPr sz="2000">
          <a:solidFill>
            <a:schemeClr val="tx1"/>
          </a:solidFill>
          <a:latin typeface="+mn-lt"/>
          <a:ea typeface="ＭＳ Ｐゴシック" charset="-128"/>
        </a:defRPr>
      </a:lvl3pPr>
      <a:lvl4pPr marL="1600200" indent="-228600" algn="l" rtl="0" fontAlgn="base">
        <a:lnSpc>
          <a:spcPct val="108000"/>
        </a:lnSpc>
        <a:spcBef>
          <a:spcPct val="0"/>
        </a:spcBef>
        <a:spcAft>
          <a:spcPct val="0"/>
        </a:spcAft>
        <a:defRPr sz="2000">
          <a:solidFill>
            <a:schemeClr val="tx1"/>
          </a:solidFill>
          <a:latin typeface="+mn-lt"/>
          <a:ea typeface="ＭＳ Ｐゴシック" charset="-128"/>
        </a:defRPr>
      </a:lvl4pPr>
      <a:lvl5pPr marL="2057400" indent="-228600" algn="l" rtl="0" fontAlgn="base">
        <a:lnSpc>
          <a:spcPct val="108000"/>
        </a:lnSpc>
        <a:spcBef>
          <a:spcPct val="0"/>
        </a:spcBef>
        <a:spcAft>
          <a:spcPct val="0"/>
        </a:spcAft>
        <a:defRPr sz="2000">
          <a:solidFill>
            <a:schemeClr val="tx1"/>
          </a:solidFill>
          <a:latin typeface="+mn-lt"/>
          <a:ea typeface="ＭＳ Ｐゴシック" charset="-128"/>
        </a:defRPr>
      </a:lvl5pPr>
      <a:lvl6pPr marL="2514600" indent="-228600" algn="l" rtl="0" fontAlgn="base">
        <a:lnSpc>
          <a:spcPct val="108000"/>
        </a:lnSpc>
        <a:spcBef>
          <a:spcPct val="0"/>
        </a:spcBef>
        <a:spcAft>
          <a:spcPct val="0"/>
        </a:spcAft>
        <a:defRPr sz="2000">
          <a:solidFill>
            <a:schemeClr val="tx1"/>
          </a:solidFill>
          <a:latin typeface="+mn-lt"/>
          <a:ea typeface="ＭＳ Ｐゴシック" charset="-128"/>
        </a:defRPr>
      </a:lvl6pPr>
      <a:lvl7pPr marL="2971800" indent="-228600" algn="l" rtl="0" fontAlgn="base">
        <a:lnSpc>
          <a:spcPct val="108000"/>
        </a:lnSpc>
        <a:spcBef>
          <a:spcPct val="0"/>
        </a:spcBef>
        <a:spcAft>
          <a:spcPct val="0"/>
        </a:spcAft>
        <a:defRPr sz="2000">
          <a:solidFill>
            <a:schemeClr val="tx1"/>
          </a:solidFill>
          <a:latin typeface="+mn-lt"/>
          <a:ea typeface="ＭＳ Ｐゴシック" charset="-128"/>
        </a:defRPr>
      </a:lvl7pPr>
      <a:lvl8pPr marL="3429000" indent="-228600" algn="l" rtl="0" fontAlgn="base">
        <a:lnSpc>
          <a:spcPct val="108000"/>
        </a:lnSpc>
        <a:spcBef>
          <a:spcPct val="0"/>
        </a:spcBef>
        <a:spcAft>
          <a:spcPct val="0"/>
        </a:spcAft>
        <a:defRPr sz="2000">
          <a:solidFill>
            <a:schemeClr val="tx1"/>
          </a:solidFill>
          <a:latin typeface="+mn-lt"/>
          <a:ea typeface="ＭＳ Ｐゴシック" charset="-128"/>
        </a:defRPr>
      </a:lvl8pPr>
      <a:lvl9pPr marL="3886200" indent="-228600" algn="l" rtl="0" fontAlgn="base">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knowledgecenter.unr.edu/help/using/primary.aspx" TargetMode="Externa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204864"/>
            <a:ext cx="7239000" cy="2451846"/>
          </a:xfrm>
        </p:spPr>
        <p:txBody>
          <a:bodyPr>
            <a:normAutofit fontScale="90000"/>
          </a:bodyPr>
          <a:lstStyle/>
          <a:p>
            <a:r>
              <a:rPr lang="fr-FR" dirty="0" smtClean="0"/>
              <a:t>Module 2</a:t>
            </a:r>
            <a:br>
              <a:rPr lang="fr-FR" dirty="0" smtClean="0"/>
            </a:br>
            <a:r>
              <a:rPr lang="fr-FR" dirty="0" err="1" smtClean="0"/>
              <a:t>Research</a:t>
            </a:r>
            <a:r>
              <a:rPr lang="fr-FR" dirty="0" smtClean="0"/>
              <a:t> and Library </a:t>
            </a:r>
            <a:r>
              <a:rPr lang="fr-FR" dirty="0" err="1" smtClean="0"/>
              <a:t>Skills</a:t>
            </a:r>
            <a:r>
              <a:rPr lang="fr-FR" dirty="0" smtClean="0"/>
              <a:t/>
            </a:r>
            <a:br>
              <a:rPr lang="fr-FR" dirty="0" smtClean="0"/>
            </a:br>
            <a:r>
              <a:rPr lang="fr-FR" dirty="0" smtClean="0"/>
              <a:t/>
            </a:r>
            <a:br>
              <a:rPr lang="fr-FR" dirty="0" smtClean="0"/>
            </a:br>
            <a:r>
              <a:rPr lang="fr-FR" dirty="0" smtClean="0"/>
              <a:t>Part 1 </a:t>
            </a:r>
            <a:br>
              <a:rPr lang="fr-FR" dirty="0" smtClean="0"/>
            </a:br>
            <a:r>
              <a:rPr lang="fr-FR" sz="1778" dirty="0" err="1" smtClean="0"/>
              <a:t>Assessing</a:t>
            </a:r>
            <a:r>
              <a:rPr lang="fr-FR" sz="1778" dirty="0" smtClean="0"/>
              <a:t> information </a:t>
            </a:r>
            <a:r>
              <a:rPr lang="fr-FR" sz="1778" dirty="0" err="1" smtClean="0"/>
              <a:t>from</a:t>
            </a:r>
            <a:r>
              <a:rPr lang="fr-FR" sz="1778" dirty="0" smtClean="0"/>
              <a:t> </a:t>
            </a:r>
            <a:r>
              <a:rPr lang="fr-FR" sz="1778" dirty="0" err="1" smtClean="0"/>
              <a:t>primary</a:t>
            </a:r>
            <a:r>
              <a:rPr lang="fr-FR" sz="1778" dirty="0" smtClean="0"/>
              <a:t> sources</a:t>
            </a:r>
            <a:br>
              <a:rPr lang="fr-FR" sz="1778" dirty="0" smtClean="0"/>
            </a:br>
            <a:r>
              <a:rPr lang="fr-FR" sz="1778" dirty="0" err="1" smtClean="0"/>
              <a:t>Advice</a:t>
            </a:r>
            <a:r>
              <a:rPr lang="fr-FR" sz="1778" dirty="0" smtClean="0"/>
              <a:t> on acceptable </a:t>
            </a:r>
            <a:r>
              <a:rPr lang="fr-FR" sz="1778" dirty="0" err="1" smtClean="0"/>
              <a:t>primary</a:t>
            </a:r>
            <a:r>
              <a:rPr lang="fr-FR" sz="1778" dirty="0" smtClean="0"/>
              <a:t> sources</a:t>
            </a:r>
            <a:br>
              <a:rPr lang="fr-FR" sz="1778" dirty="0" smtClean="0"/>
            </a:br>
            <a:r>
              <a:rPr lang="fr-FR" dirty="0" smtClean="0"/>
              <a:t/>
            </a:r>
            <a:br>
              <a:rPr lang="fr-FR" dirty="0" smtClean="0"/>
            </a:br>
            <a:endParaRPr lang="fr-FR" dirty="0"/>
          </a:p>
        </p:txBody>
      </p:sp>
      <p:sp>
        <p:nvSpPr>
          <p:cNvPr id="3" name="Subtitle 2"/>
          <p:cNvSpPr>
            <a:spLocks noGrp="1"/>
          </p:cNvSpPr>
          <p:nvPr>
            <p:ph type="subTitle" idx="1"/>
          </p:nvPr>
        </p:nvSpPr>
        <p:spPr>
          <a:xfrm>
            <a:off x="395536" y="5877272"/>
            <a:ext cx="4038600" cy="748553"/>
          </a:xfrm>
        </p:spPr>
        <p:txBody>
          <a:bodyPr/>
          <a:lstStyle/>
          <a:p>
            <a:r>
              <a:rPr lang="fr-FR" dirty="0" err="1" smtClean="0"/>
              <a:t>Developed</a:t>
            </a:r>
            <a:r>
              <a:rPr lang="fr-FR" dirty="0" smtClean="0"/>
              <a:t> by Céline Benoit,</a:t>
            </a:r>
          </a:p>
          <a:p>
            <a:r>
              <a:rPr lang="fr-FR" dirty="0" smtClean="0"/>
              <a:t>Aston </a:t>
            </a:r>
            <a:r>
              <a:rPr lang="fr-FR" dirty="0" err="1" smtClean="0"/>
              <a:t>University</a:t>
            </a:r>
            <a:endParaRPr lang="fr-FR" dirty="0"/>
          </a:p>
        </p:txBody>
      </p:sp>
      <p:pic>
        <p:nvPicPr>
          <p:cNvPr id="4" name="Picture 3" descr="routes_into_languages_cmyk"/>
          <p:cNvPicPr>
            <a:picLocks noChangeAspect="1" noChangeArrowheads="1"/>
          </p:cNvPicPr>
          <p:nvPr/>
        </p:nvPicPr>
        <p:blipFill>
          <a:blip r:embed="rId2" cstate="print"/>
          <a:srcRect/>
          <a:stretch>
            <a:fillRect/>
          </a:stretch>
        </p:blipFill>
        <p:spPr bwMode="auto">
          <a:xfrm>
            <a:off x="7236296" y="260648"/>
            <a:ext cx="1187451" cy="957263"/>
          </a:xfrm>
          <a:prstGeom prst="rect">
            <a:avLst/>
          </a:prstGeom>
          <a:noFill/>
          <a:ln w="9525">
            <a:noFill/>
            <a:miter lim="800000"/>
            <a:headEnd/>
            <a:tailEnd/>
          </a:ln>
        </p:spPr>
      </p:pic>
      <p:pic>
        <p:nvPicPr>
          <p:cNvPr id="1026" name="Picture 2" descr="C:\Documents and Settings\desilvac\Local Settings\Temporary Internet Files\Content.IE5\SVA014DN\MP900439465[1].jpg"/>
          <p:cNvPicPr>
            <a:picLocks noChangeAspect="1" noChangeArrowheads="1"/>
          </p:cNvPicPr>
          <p:nvPr/>
        </p:nvPicPr>
        <p:blipFill>
          <a:blip r:embed="rId3"/>
          <a:srcRect/>
          <a:stretch>
            <a:fillRect/>
          </a:stretch>
        </p:blipFill>
        <p:spPr bwMode="auto">
          <a:xfrm>
            <a:off x="5796136" y="3817200"/>
            <a:ext cx="2248153" cy="170003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Learning Objectives</a:t>
            </a:r>
            <a:endParaRPr lang="fr-FR" dirty="0"/>
          </a:p>
        </p:txBody>
      </p:sp>
      <p:sp>
        <p:nvSpPr>
          <p:cNvPr id="3" name="Content Placeholder 2"/>
          <p:cNvSpPr>
            <a:spLocks noGrp="1"/>
          </p:cNvSpPr>
          <p:nvPr>
            <p:ph idx="1"/>
          </p:nvPr>
        </p:nvSpPr>
        <p:spPr/>
        <p:txBody>
          <a:bodyPr/>
          <a:lstStyle/>
          <a:p>
            <a:r>
              <a:rPr lang="fr-FR" dirty="0" smtClean="0"/>
              <a:t>By the end of </a:t>
            </a:r>
            <a:r>
              <a:rPr lang="fr-FR" dirty="0" err="1" smtClean="0"/>
              <a:t>this</a:t>
            </a:r>
            <a:r>
              <a:rPr lang="fr-FR" dirty="0" smtClean="0"/>
              <a:t> tutorial </a:t>
            </a:r>
            <a:r>
              <a:rPr lang="fr-FR" dirty="0" err="1" smtClean="0"/>
              <a:t>you</a:t>
            </a:r>
            <a:r>
              <a:rPr lang="fr-FR" dirty="0" smtClean="0"/>
              <a:t> </a:t>
            </a:r>
            <a:r>
              <a:rPr lang="fr-FR" dirty="0" err="1" smtClean="0"/>
              <a:t>should</a:t>
            </a:r>
            <a:r>
              <a:rPr lang="fr-FR" dirty="0" smtClean="0"/>
              <a:t> </a:t>
            </a:r>
            <a:r>
              <a:rPr lang="fr-FR" dirty="0" err="1" smtClean="0"/>
              <a:t>be</a:t>
            </a:r>
            <a:r>
              <a:rPr lang="fr-FR" dirty="0" smtClean="0"/>
              <a:t> able to: </a:t>
            </a:r>
          </a:p>
          <a:p>
            <a:endParaRPr lang="fr-FR" dirty="0" smtClean="0"/>
          </a:p>
          <a:p>
            <a:pPr>
              <a:buFontTx/>
              <a:buChar char="-"/>
            </a:pPr>
            <a:r>
              <a:rPr lang="fr-FR" dirty="0" err="1" smtClean="0"/>
              <a:t>Recognise</a:t>
            </a:r>
            <a:r>
              <a:rPr lang="fr-FR" dirty="0" smtClean="0"/>
              <a:t> and use </a:t>
            </a:r>
            <a:r>
              <a:rPr lang="fr-FR" dirty="0" err="1" smtClean="0"/>
              <a:t>primary</a:t>
            </a:r>
            <a:r>
              <a:rPr lang="fr-FR" dirty="0" smtClean="0"/>
              <a:t> sources</a:t>
            </a:r>
          </a:p>
          <a:p>
            <a:pPr>
              <a:buFontTx/>
              <a:buChar char="-"/>
            </a:pPr>
            <a:endParaRPr lang="fr-FR" dirty="0" smtClean="0"/>
          </a:p>
          <a:p>
            <a:pPr>
              <a:buFontTx/>
              <a:buChar char="-"/>
            </a:pPr>
            <a:r>
              <a:rPr lang="fr-FR" dirty="0" err="1" smtClean="0"/>
              <a:t>Recognise</a:t>
            </a:r>
            <a:r>
              <a:rPr lang="fr-FR" dirty="0" smtClean="0"/>
              <a:t> and use </a:t>
            </a:r>
            <a:r>
              <a:rPr lang="fr-FR" dirty="0" err="1" smtClean="0"/>
              <a:t>secondary</a:t>
            </a:r>
            <a:r>
              <a:rPr lang="fr-FR" dirty="0" smtClean="0"/>
              <a:t> sources</a:t>
            </a:r>
          </a:p>
          <a:p>
            <a:pPr>
              <a:buFontTx/>
              <a:buChar char="-"/>
            </a:pPr>
            <a:endParaRPr lang="fr-FR" dirty="0" smtClean="0"/>
          </a:p>
          <a:p>
            <a:pPr>
              <a:buFontTx/>
              <a:buChar char="-"/>
            </a:pPr>
            <a:r>
              <a:rPr lang="fr-FR" dirty="0" err="1" smtClean="0"/>
              <a:t>Recognise</a:t>
            </a:r>
            <a:r>
              <a:rPr lang="fr-FR" dirty="0" smtClean="0"/>
              <a:t> </a:t>
            </a:r>
            <a:r>
              <a:rPr lang="fr-FR" dirty="0" err="1" smtClean="0"/>
              <a:t>reliable</a:t>
            </a:r>
            <a:r>
              <a:rPr lang="fr-FR" dirty="0" smtClean="0"/>
              <a:t> </a:t>
            </a:r>
            <a:r>
              <a:rPr lang="fr-FR" dirty="0" err="1" smtClean="0"/>
              <a:t>websites</a:t>
            </a:r>
            <a:r>
              <a:rPr lang="fr-FR" dirty="0" smtClean="0"/>
              <a:t> and know how to use </a:t>
            </a:r>
            <a:r>
              <a:rPr lang="fr-FR" dirty="0" err="1" smtClean="0"/>
              <a:t>them</a:t>
            </a:r>
            <a:endParaRPr lang="fr-FR" dirty="0" smtClean="0"/>
          </a:p>
          <a:p>
            <a:pPr>
              <a:buFontTx/>
              <a:buChar char="-"/>
            </a:pPr>
            <a:endParaRPr lang="fr-FR" dirty="0" smtClean="0"/>
          </a:p>
          <a:p>
            <a:pPr>
              <a:buFontTx/>
              <a:buChar char="-"/>
            </a:pPr>
            <a:r>
              <a:rPr lang="fr-FR" dirty="0" err="1" smtClean="0"/>
              <a:t>Make</a:t>
            </a:r>
            <a:r>
              <a:rPr lang="fr-FR" dirty="0" smtClean="0"/>
              <a:t> full use of the University </a:t>
            </a:r>
            <a:r>
              <a:rPr lang="fr-FR" dirty="0" err="1" smtClean="0"/>
              <a:t>library</a:t>
            </a:r>
            <a:r>
              <a:rPr lang="fr-FR" dirty="0" smtClean="0"/>
              <a:t> and </a:t>
            </a:r>
            <a:r>
              <a:rPr lang="fr-FR" dirty="0" err="1" smtClean="0"/>
              <a:t>what</a:t>
            </a:r>
            <a:r>
              <a:rPr lang="fr-FR" dirty="0" smtClean="0"/>
              <a:t> </a:t>
            </a:r>
            <a:r>
              <a:rPr lang="fr-FR" dirty="0" err="1" smtClean="0"/>
              <a:t>it</a:t>
            </a:r>
            <a:r>
              <a:rPr lang="fr-FR" dirty="0" smtClean="0"/>
              <a:t> has to </a:t>
            </a:r>
            <a:r>
              <a:rPr lang="fr-FR" dirty="0" err="1" smtClean="0"/>
              <a:t>offer</a:t>
            </a:r>
            <a:endParaRPr lang="fr-FR" dirty="0"/>
          </a:p>
        </p:txBody>
      </p:sp>
      <p:pic>
        <p:nvPicPr>
          <p:cNvPr id="4"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What</a:t>
            </a:r>
            <a:r>
              <a:rPr lang="fr-FR" dirty="0" smtClean="0"/>
              <a:t> </a:t>
            </a:r>
            <a:r>
              <a:rPr lang="fr-FR" dirty="0" err="1" smtClean="0"/>
              <a:t>is</a:t>
            </a:r>
            <a:r>
              <a:rPr lang="fr-FR" dirty="0" smtClean="0"/>
              <a:t> a </a:t>
            </a:r>
            <a:r>
              <a:rPr lang="fr-FR" dirty="0" err="1" smtClean="0"/>
              <a:t>primary</a:t>
            </a:r>
            <a:r>
              <a:rPr lang="fr-FR" dirty="0" smtClean="0"/>
              <a:t> source? </a:t>
            </a:r>
            <a:endParaRPr lang="fr-FR" dirty="0"/>
          </a:p>
        </p:txBody>
      </p:sp>
      <p:sp>
        <p:nvSpPr>
          <p:cNvPr id="3" name="Content Placeholder 2"/>
          <p:cNvSpPr>
            <a:spLocks noGrp="1"/>
          </p:cNvSpPr>
          <p:nvPr>
            <p:ph idx="1"/>
          </p:nvPr>
        </p:nvSpPr>
        <p:spPr>
          <a:xfrm>
            <a:off x="683568" y="1091952"/>
            <a:ext cx="7128792" cy="2697088"/>
          </a:xfrm>
        </p:spPr>
        <p:txBody>
          <a:bodyPr>
            <a:noAutofit/>
          </a:bodyPr>
          <a:lstStyle/>
          <a:p>
            <a:r>
              <a:rPr lang="en-GB" sz="1600" dirty="0" smtClean="0">
                <a:solidFill>
                  <a:schemeClr val="tx1"/>
                </a:solidFill>
              </a:rPr>
              <a:t>	</a:t>
            </a:r>
            <a:endParaRPr lang="fr-FR" sz="1600" dirty="0" smtClean="0">
              <a:solidFill>
                <a:schemeClr val="tx1"/>
              </a:solidFill>
            </a:endParaRPr>
          </a:p>
          <a:p>
            <a:r>
              <a:rPr lang="en-GB" sz="1600" dirty="0" smtClean="0">
                <a:solidFill>
                  <a:schemeClr val="tx1"/>
                </a:solidFill>
              </a:rPr>
              <a:t>	</a:t>
            </a:r>
            <a:endParaRPr lang="en-GB" sz="1600" dirty="0" smtClean="0">
              <a:solidFill>
                <a:srgbClr val="00B0F0"/>
              </a:solidFill>
            </a:endParaRPr>
          </a:p>
          <a:p>
            <a:r>
              <a:rPr lang="en-GB" sz="1600" dirty="0" smtClean="0"/>
              <a:t>		</a:t>
            </a:r>
          </a:p>
          <a:p>
            <a:endParaRPr lang="en-GB" sz="1600" dirty="0"/>
          </a:p>
          <a:p>
            <a:r>
              <a:rPr lang="en-GB" sz="1600" dirty="0" smtClean="0"/>
              <a:t>	</a:t>
            </a:r>
            <a:r>
              <a:rPr lang="en-GB" sz="1800" dirty="0" smtClean="0"/>
              <a:t>These </a:t>
            </a:r>
            <a:r>
              <a:rPr lang="en-GB" sz="1800" dirty="0"/>
              <a:t>are first hand, or direct, evidence and testimonies, often created by witnesses and recorders of events. They are sometimes referred to as ‘original documents’. These sources may include interviews, treaties, newspaper and magazine articles, non-academic websites, questionnaires, press statements, party programmes, fictional literature, databases, pictures, statistics, memoirs/autobiographies, diaries, legal and government documents, minutes of meetings, radio and television programmes, cultural products or works (song texts, novels, films, paintings, pictures, etc.).</a:t>
            </a:r>
          </a:p>
          <a:p>
            <a:endParaRPr lang="en-GB" sz="1600"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fr-FR" sz="1600" dirty="0">
              <a:solidFill>
                <a:schemeClr val="tx1"/>
              </a:solidFill>
            </a:endParaRPr>
          </a:p>
        </p:txBody>
      </p:sp>
      <p:pic>
        <p:nvPicPr>
          <p:cNvPr id="4" name="Picture 4"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
        <p:nvSpPr>
          <p:cNvPr id="5" name="Rounded Rectangular Callout 4"/>
          <p:cNvSpPr/>
          <p:nvPr/>
        </p:nvSpPr>
        <p:spPr>
          <a:xfrm>
            <a:off x="611560" y="2060848"/>
            <a:ext cx="7560840" cy="3168352"/>
          </a:xfrm>
          <a:prstGeom prst="wedgeRoundRectCallout">
            <a:avLst/>
          </a:prstGeom>
          <a:noFill/>
          <a:ln w="76200">
            <a:solidFill>
              <a:srgbClr val="0186C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1115616" y="5570656"/>
            <a:ext cx="7128792" cy="738664"/>
          </a:xfrm>
          <a:prstGeom prst="rect">
            <a:avLst/>
          </a:prstGeom>
        </p:spPr>
        <p:txBody>
          <a:bodyPr wrap="square">
            <a:spAutoFit/>
          </a:bodyPr>
          <a:lstStyle/>
          <a:p>
            <a:endParaRPr lang="en-GB" u="sng" dirty="0"/>
          </a:p>
          <a:p>
            <a:r>
              <a:rPr lang="en-GB" sz="1200" dirty="0" smtClean="0"/>
              <a:t>Source</a:t>
            </a:r>
            <a:r>
              <a:rPr lang="en-GB" sz="1200" dirty="0"/>
              <a:t>: Aston University</a:t>
            </a:r>
            <a:r>
              <a:rPr lang="fr-FR" sz="1200" dirty="0"/>
              <a:t>, </a:t>
            </a:r>
            <a:r>
              <a:rPr lang="en-GB" sz="1200" dirty="0"/>
              <a:t>School of Languages and Social Sciences</a:t>
            </a:r>
            <a:r>
              <a:rPr lang="fr-FR" sz="1200" dirty="0"/>
              <a:t>, </a:t>
            </a:r>
            <a:r>
              <a:rPr lang="en-GB" sz="1200" u="sng" dirty="0"/>
              <a:t>Guidelines for Essay Writing, Languages and </a:t>
            </a:r>
            <a:r>
              <a:rPr lang="en-GB" sz="1200" u="sng" dirty="0" smtClean="0"/>
              <a:t>Translation </a:t>
            </a:r>
            <a:r>
              <a:rPr lang="en-GB" sz="1200" u="sng" dirty="0"/>
              <a:t>Studies (LTS)</a:t>
            </a:r>
            <a:r>
              <a:rPr lang="fr-FR" sz="1200" dirty="0"/>
              <a:t> </a:t>
            </a:r>
            <a:r>
              <a:rPr lang="en-GB" sz="1200" dirty="0"/>
              <a:t>French, German, Spanish, Translation Studies.</a:t>
            </a:r>
            <a:endParaRPr lang="fr-F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How </a:t>
            </a:r>
            <a:r>
              <a:rPr lang="fr-FR" dirty="0" err="1" smtClean="0"/>
              <a:t>should</a:t>
            </a:r>
            <a:r>
              <a:rPr lang="fr-FR" dirty="0" smtClean="0"/>
              <a:t> </a:t>
            </a:r>
            <a:r>
              <a:rPr lang="fr-FR" dirty="0" err="1" smtClean="0"/>
              <a:t>primary</a:t>
            </a:r>
            <a:r>
              <a:rPr lang="fr-FR" dirty="0" smtClean="0"/>
              <a:t> sources </a:t>
            </a:r>
            <a:r>
              <a:rPr lang="fr-FR" dirty="0" err="1" smtClean="0"/>
              <a:t>be</a:t>
            </a:r>
            <a:r>
              <a:rPr lang="fr-FR" dirty="0" smtClean="0"/>
              <a:t> </a:t>
            </a:r>
            <a:r>
              <a:rPr lang="fr-FR" dirty="0" err="1" smtClean="0"/>
              <a:t>used</a:t>
            </a:r>
            <a:r>
              <a:rPr lang="fr-FR" dirty="0" smtClean="0"/>
              <a:t>? </a:t>
            </a:r>
            <a:endParaRPr lang="fr-FR" dirty="0"/>
          </a:p>
        </p:txBody>
      </p:sp>
      <p:sp>
        <p:nvSpPr>
          <p:cNvPr id="3" name="Content Placeholder 2"/>
          <p:cNvSpPr>
            <a:spLocks noGrp="1"/>
          </p:cNvSpPr>
          <p:nvPr>
            <p:ph idx="1"/>
          </p:nvPr>
        </p:nvSpPr>
        <p:spPr>
          <a:xfrm>
            <a:off x="683568" y="1412776"/>
            <a:ext cx="7128792" cy="2697088"/>
          </a:xfrm>
        </p:spPr>
        <p:txBody>
          <a:bodyPr>
            <a:noAutofit/>
          </a:bodyPr>
          <a:lstStyle/>
          <a:p>
            <a:r>
              <a:rPr lang="en-GB" sz="1600" dirty="0" smtClean="0">
                <a:solidFill>
                  <a:schemeClr val="tx1"/>
                </a:solidFill>
              </a:rPr>
              <a:t>	</a:t>
            </a:r>
            <a:endParaRPr lang="fr-FR" sz="1600" dirty="0" smtClean="0">
              <a:solidFill>
                <a:schemeClr val="tx1"/>
              </a:solidFill>
            </a:endParaRPr>
          </a:p>
          <a:p>
            <a:r>
              <a:rPr lang="en-GB" sz="1600" dirty="0" smtClean="0">
                <a:solidFill>
                  <a:schemeClr val="tx1"/>
                </a:solidFill>
              </a:rPr>
              <a:t>	</a:t>
            </a:r>
            <a:endParaRPr lang="en-GB" sz="1600" dirty="0" smtClean="0">
              <a:solidFill>
                <a:srgbClr val="00B0F0"/>
              </a:solidFill>
            </a:endParaRPr>
          </a:p>
          <a:p>
            <a:r>
              <a:rPr lang="en-GB" sz="1600" dirty="0" smtClean="0"/>
              <a:t>		</a:t>
            </a:r>
          </a:p>
          <a:p>
            <a:endParaRPr lang="en-GB" sz="1600" dirty="0"/>
          </a:p>
          <a:p>
            <a:r>
              <a:rPr lang="en-GB" sz="1600" dirty="0" smtClean="0"/>
              <a:t>		</a:t>
            </a:r>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en-GB" sz="1600" u="sng" dirty="0"/>
          </a:p>
          <a:p>
            <a:endParaRPr lang="en-GB" sz="1600" u="sng" dirty="0" smtClean="0"/>
          </a:p>
          <a:p>
            <a:endParaRPr lang="fr-FR" sz="1600" dirty="0">
              <a:solidFill>
                <a:schemeClr val="tx1"/>
              </a:solidFill>
            </a:endParaRPr>
          </a:p>
        </p:txBody>
      </p:sp>
      <p:pic>
        <p:nvPicPr>
          <p:cNvPr id="4" name="Picture 4"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
        <p:nvSpPr>
          <p:cNvPr id="5" name="Rounded Rectangular Callout 4"/>
          <p:cNvSpPr/>
          <p:nvPr/>
        </p:nvSpPr>
        <p:spPr>
          <a:xfrm>
            <a:off x="683568" y="1916832"/>
            <a:ext cx="6840760" cy="2592288"/>
          </a:xfrm>
          <a:prstGeom prst="wedgeRoundRectCallout">
            <a:avLst/>
          </a:prstGeom>
          <a:noFill/>
          <a:ln w="76200">
            <a:solidFill>
              <a:srgbClr val="0186C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1115616" y="5570656"/>
            <a:ext cx="7128792" cy="738664"/>
          </a:xfrm>
          <a:prstGeom prst="rect">
            <a:avLst/>
          </a:prstGeom>
        </p:spPr>
        <p:txBody>
          <a:bodyPr wrap="square">
            <a:spAutoFit/>
          </a:bodyPr>
          <a:lstStyle/>
          <a:p>
            <a:endParaRPr lang="en-GB" u="sng" dirty="0"/>
          </a:p>
          <a:p>
            <a:r>
              <a:rPr lang="en-GB" sz="1200" dirty="0" smtClean="0"/>
              <a:t>Source</a:t>
            </a:r>
            <a:r>
              <a:rPr lang="en-GB" sz="1200" dirty="0"/>
              <a:t>: Aston University</a:t>
            </a:r>
            <a:r>
              <a:rPr lang="fr-FR" sz="1200" dirty="0"/>
              <a:t>, </a:t>
            </a:r>
            <a:r>
              <a:rPr lang="en-GB" sz="1200" dirty="0"/>
              <a:t>School of Languages and Social Sciences</a:t>
            </a:r>
            <a:r>
              <a:rPr lang="fr-FR" sz="1200" dirty="0"/>
              <a:t>, </a:t>
            </a:r>
            <a:r>
              <a:rPr lang="en-GB" sz="1200" u="sng" dirty="0"/>
              <a:t>Guidelines for Essay Writing, Languages and </a:t>
            </a:r>
            <a:r>
              <a:rPr lang="en-GB" sz="1200" u="sng" dirty="0" smtClean="0"/>
              <a:t>Translation </a:t>
            </a:r>
            <a:r>
              <a:rPr lang="en-GB" sz="1200" u="sng" dirty="0"/>
              <a:t>Studies (LTS)</a:t>
            </a:r>
            <a:r>
              <a:rPr lang="fr-FR" sz="1200" dirty="0"/>
              <a:t> </a:t>
            </a:r>
            <a:r>
              <a:rPr lang="en-GB" sz="1200" dirty="0"/>
              <a:t>French, German, Spanish, Translation Studies.</a:t>
            </a:r>
            <a:endParaRPr lang="fr-FR" sz="1200" dirty="0"/>
          </a:p>
        </p:txBody>
      </p:sp>
      <p:sp>
        <p:nvSpPr>
          <p:cNvPr id="7" name="Rectangle 6"/>
          <p:cNvSpPr/>
          <p:nvPr/>
        </p:nvSpPr>
        <p:spPr>
          <a:xfrm>
            <a:off x="1115616" y="2274838"/>
            <a:ext cx="6408712" cy="1477328"/>
          </a:xfrm>
          <a:prstGeom prst="rect">
            <a:avLst/>
          </a:prstGeom>
        </p:spPr>
        <p:txBody>
          <a:bodyPr wrap="square">
            <a:spAutoFit/>
          </a:bodyPr>
          <a:lstStyle/>
          <a:p>
            <a:r>
              <a:rPr lang="en-GB" dirty="0"/>
              <a:t>You are encouraged to use a range of primary sources. These should be used to support, illustrate, and differentiate your argument. They can also serve to critically reflect (e. g. to contradict) others’ arguments. For some topics, however, primary sources are not relevant or cannot be traced. </a:t>
            </a:r>
            <a:endParaRPr lang="en-GB" dirty="0">
              <a:solidFill>
                <a:srgbClr val="00B0F0"/>
              </a:solidFill>
            </a:endParaRPr>
          </a:p>
        </p:txBody>
      </p:sp>
    </p:spTree>
    <p:extLst>
      <p:ext uri="{BB962C8B-B14F-4D97-AF65-F5344CB8AC3E}">
        <p14:creationId xmlns:p14="http://schemas.microsoft.com/office/powerpoint/2010/main" val="576489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What</a:t>
            </a:r>
            <a:r>
              <a:rPr lang="fr-FR" dirty="0" smtClean="0"/>
              <a:t> </a:t>
            </a:r>
            <a:r>
              <a:rPr lang="fr-FR" dirty="0" err="1" smtClean="0"/>
              <a:t>is</a:t>
            </a:r>
            <a:r>
              <a:rPr lang="fr-FR" dirty="0" smtClean="0"/>
              <a:t> a </a:t>
            </a:r>
            <a:r>
              <a:rPr lang="fr-FR" dirty="0" err="1" smtClean="0"/>
              <a:t>secondary</a:t>
            </a:r>
            <a:r>
              <a:rPr lang="fr-FR" dirty="0" smtClean="0"/>
              <a:t> source</a:t>
            </a:r>
            <a:endParaRPr lang="fr-FR" dirty="0"/>
          </a:p>
        </p:txBody>
      </p:sp>
      <p:sp>
        <p:nvSpPr>
          <p:cNvPr id="3" name="Content Placeholder 2"/>
          <p:cNvSpPr>
            <a:spLocks noGrp="1"/>
          </p:cNvSpPr>
          <p:nvPr>
            <p:ph idx="1"/>
          </p:nvPr>
        </p:nvSpPr>
        <p:spPr>
          <a:xfrm>
            <a:off x="498474" y="1927373"/>
            <a:ext cx="7556313" cy="4525963"/>
          </a:xfrm>
        </p:spPr>
        <p:txBody>
          <a:bodyPr/>
          <a:lstStyle/>
          <a:p>
            <a:endParaRPr lang="en-GB" dirty="0" smtClean="0">
              <a:solidFill>
                <a:schemeClr val="tx1"/>
              </a:solidFill>
              <a:latin typeface="+mn-lt"/>
              <a:ea typeface="+mn-ea"/>
              <a:cs typeface="+mn-cs"/>
            </a:endParaRPr>
          </a:p>
          <a:p>
            <a:r>
              <a:rPr lang="en-GB" sz="1800" dirty="0" smtClean="0">
                <a:solidFill>
                  <a:schemeClr val="tx1"/>
                </a:solidFill>
                <a:latin typeface="+mn-lt"/>
                <a:ea typeface="+mn-ea"/>
                <a:cs typeface="+mn-cs"/>
              </a:rPr>
              <a:t>	These </a:t>
            </a:r>
            <a:r>
              <a:rPr lang="en-GB" sz="1800" dirty="0">
                <a:solidFill>
                  <a:schemeClr val="tx1"/>
                </a:solidFill>
                <a:latin typeface="+mn-lt"/>
                <a:ea typeface="+mn-ea"/>
                <a:cs typeface="+mn-cs"/>
              </a:rPr>
              <a:t>analyse or interpret primary sources and are also referred to as research literature or academic studies. They mainly comprise academic books, articles in academic (!) journals, conference papers, and articles in edited books. These should make up the bulk of items listed in your bibliography. </a:t>
            </a:r>
            <a:endParaRPr lang="fr-FR" sz="1800" dirty="0">
              <a:solidFill>
                <a:schemeClr val="tx1"/>
              </a:solidFill>
              <a:latin typeface="+mn-lt"/>
              <a:ea typeface="+mn-ea"/>
              <a:cs typeface="+mn-cs"/>
            </a:endParaRPr>
          </a:p>
          <a:p>
            <a:r>
              <a:rPr lang="en-GB" dirty="0">
                <a:solidFill>
                  <a:schemeClr val="tx1"/>
                </a:solidFill>
                <a:latin typeface="+mn-lt"/>
                <a:ea typeface="+mn-ea"/>
                <a:cs typeface="+mn-cs"/>
              </a:rPr>
              <a:t> </a:t>
            </a:r>
            <a:endParaRPr lang="fr-FR" dirty="0" smtClean="0">
              <a:solidFill>
                <a:schemeClr val="tx1"/>
              </a:solidFill>
              <a:latin typeface="+mn-lt"/>
              <a:ea typeface="+mn-ea"/>
              <a:cs typeface="+mn-cs"/>
            </a:endParaRPr>
          </a:p>
          <a:p>
            <a:r>
              <a:rPr lang="en-GB" dirty="0" smtClean="0">
                <a:solidFill>
                  <a:schemeClr val="tx1"/>
                </a:solidFill>
                <a:latin typeface="+mn-lt"/>
                <a:ea typeface="+mn-ea"/>
                <a:cs typeface="+mn-cs"/>
              </a:rPr>
              <a:t>	</a:t>
            </a:r>
          </a:p>
          <a:p>
            <a:endParaRPr lang="en-GB" dirty="0"/>
          </a:p>
          <a:p>
            <a:endParaRPr lang="en-GB" dirty="0" smtClean="0">
              <a:solidFill>
                <a:srgbClr val="00B0F0"/>
              </a:solidFill>
            </a:endParaRPr>
          </a:p>
          <a:p>
            <a:endParaRPr lang="en-GB" dirty="0" smtClean="0">
              <a:solidFill>
                <a:srgbClr val="00B0F0"/>
              </a:solidFill>
            </a:endParaRPr>
          </a:p>
          <a:p>
            <a:r>
              <a:rPr lang="en-GB" dirty="0" smtClean="0"/>
              <a:t>	</a:t>
            </a:r>
            <a:endParaRPr lang="fr-FR" dirty="0">
              <a:solidFill>
                <a:srgbClr val="00B0F0"/>
              </a:solidFill>
              <a:latin typeface="+mn-lt"/>
              <a:ea typeface="+mn-ea"/>
              <a:cs typeface="+mn-cs"/>
            </a:endParaRPr>
          </a:p>
        </p:txBody>
      </p:sp>
      <p:pic>
        <p:nvPicPr>
          <p:cNvPr id="4"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
        <p:nvSpPr>
          <p:cNvPr id="5" name="Rounded Rectangular Callout 4"/>
          <p:cNvSpPr/>
          <p:nvPr/>
        </p:nvSpPr>
        <p:spPr>
          <a:xfrm>
            <a:off x="539552" y="2060848"/>
            <a:ext cx="7560840" cy="1944216"/>
          </a:xfrm>
          <a:prstGeom prst="wedgeRoundRectCallout">
            <a:avLst/>
          </a:prstGeom>
          <a:noFill/>
          <a:ln w="76200">
            <a:solidFill>
              <a:srgbClr val="0186C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539552" y="4643844"/>
            <a:ext cx="7992888" cy="369332"/>
          </a:xfrm>
          <a:prstGeom prst="rect">
            <a:avLst/>
          </a:prstGeom>
        </p:spPr>
        <p:txBody>
          <a:bodyPr wrap="square">
            <a:spAutoFit/>
          </a:bodyPr>
          <a:lstStyle/>
          <a:p>
            <a:r>
              <a:rPr lang="en-GB" dirty="0"/>
              <a:t>In the bibliography, primary and secondary sources appear in one single list. </a:t>
            </a:r>
          </a:p>
        </p:txBody>
      </p:sp>
      <p:sp>
        <p:nvSpPr>
          <p:cNvPr id="9" name="Rectangle 8"/>
          <p:cNvSpPr/>
          <p:nvPr/>
        </p:nvSpPr>
        <p:spPr>
          <a:xfrm>
            <a:off x="971600" y="5570656"/>
            <a:ext cx="7128792" cy="738664"/>
          </a:xfrm>
          <a:prstGeom prst="rect">
            <a:avLst/>
          </a:prstGeom>
        </p:spPr>
        <p:txBody>
          <a:bodyPr wrap="square">
            <a:spAutoFit/>
          </a:bodyPr>
          <a:lstStyle/>
          <a:p>
            <a:endParaRPr lang="en-GB" u="sng" dirty="0"/>
          </a:p>
          <a:p>
            <a:r>
              <a:rPr lang="en-GB" sz="1200" dirty="0" smtClean="0"/>
              <a:t>Source</a:t>
            </a:r>
            <a:r>
              <a:rPr lang="en-GB" sz="1200" dirty="0"/>
              <a:t>: Aston University</a:t>
            </a:r>
            <a:r>
              <a:rPr lang="fr-FR" sz="1200" dirty="0"/>
              <a:t>, </a:t>
            </a:r>
            <a:r>
              <a:rPr lang="en-GB" sz="1200" dirty="0"/>
              <a:t>School of Languages and Social Sciences</a:t>
            </a:r>
            <a:r>
              <a:rPr lang="fr-FR" sz="1200" dirty="0"/>
              <a:t>, </a:t>
            </a:r>
            <a:r>
              <a:rPr lang="en-GB" sz="1200" u="sng" dirty="0"/>
              <a:t>Guidelines for Essay Writing, Languages and </a:t>
            </a:r>
            <a:r>
              <a:rPr lang="en-GB" sz="1200" u="sng" dirty="0" smtClean="0"/>
              <a:t>Translation </a:t>
            </a:r>
            <a:r>
              <a:rPr lang="en-GB" sz="1200" u="sng" dirty="0"/>
              <a:t>Studies (LTS)</a:t>
            </a:r>
            <a:r>
              <a:rPr lang="fr-FR" sz="1200" dirty="0"/>
              <a:t> </a:t>
            </a:r>
            <a:r>
              <a:rPr lang="en-GB" sz="1200" dirty="0"/>
              <a:t>French, German, Spanish, Translation Studies.</a:t>
            </a:r>
            <a:endParaRPr lang="fr-F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Activity</a:t>
            </a:r>
            <a:r>
              <a:rPr lang="fr-FR" dirty="0" smtClean="0"/>
              <a:t>:</a:t>
            </a:r>
            <a:r>
              <a:rPr lang="fr-FR" dirty="0" smtClean="0">
                <a:solidFill>
                  <a:srgbClr val="00B0F0"/>
                </a:solidFill>
              </a:rPr>
              <a:t> </a:t>
            </a:r>
            <a:r>
              <a:rPr lang="fr-FR" dirty="0" err="1" smtClean="0"/>
              <a:t>Primary</a:t>
            </a:r>
            <a:r>
              <a:rPr lang="fr-FR" dirty="0" smtClean="0"/>
              <a:t> or </a:t>
            </a:r>
            <a:r>
              <a:rPr lang="fr-FR" dirty="0" err="1" smtClean="0"/>
              <a:t>secondary</a:t>
            </a:r>
            <a:r>
              <a:rPr lang="fr-FR" dirty="0" smtClean="0"/>
              <a:t> sources? </a:t>
            </a:r>
            <a:endParaRPr lang="fr-FR" dirty="0"/>
          </a:p>
        </p:txBody>
      </p:sp>
      <p:sp>
        <p:nvSpPr>
          <p:cNvPr id="3" name="Content Placeholder 2"/>
          <p:cNvSpPr>
            <a:spLocks noGrp="1"/>
          </p:cNvSpPr>
          <p:nvPr>
            <p:ph idx="1"/>
          </p:nvPr>
        </p:nvSpPr>
        <p:spPr>
          <a:xfrm>
            <a:off x="954088" y="1828800"/>
            <a:ext cx="7566025" cy="4289425"/>
          </a:xfrm>
        </p:spPr>
        <p:txBody>
          <a:bodyPr/>
          <a:lstStyle/>
          <a:p>
            <a:r>
              <a:rPr lang="en-US" dirty="0" smtClean="0">
                <a:solidFill>
                  <a:srgbClr val="00B0F0"/>
                </a:solidFill>
              </a:rPr>
              <a:t>Which of the following sources are primary sources and which</a:t>
            </a:r>
          </a:p>
          <a:p>
            <a:r>
              <a:rPr lang="en-US" dirty="0" smtClean="0">
                <a:solidFill>
                  <a:srgbClr val="00B0F0"/>
                </a:solidFill>
              </a:rPr>
              <a:t>would you class as secondary sources?</a:t>
            </a:r>
          </a:p>
          <a:p>
            <a:endParaRPr lang="en-US" dirty="0" smtClean="0">
              <a:solidFill>
                <a:srgbClr val="00B0F0"/>
              </a:solidFill>
            </a:endParaRPr>
          </a:p>
          <a:p>
            <a:r>
              <a:rPr lang="en-US" dirty="0" smtClean="0"/>
              <a:t>Plato's </a:t>
            </a:r>
            <a:r>
              <a:rPr lang="en-US" i="1" dirty="0" smtClean="0"/>
              <a:t>Republic</a:t>
            </a:r>
          </a:p>
          <a:p>
            <a:r>
              <a:rPr lang="fr-FR" dirty="0" err="1" smtClean="0"/>
              <a:t>Literary</a:t>
            </a:r>
            <a:r>
              <a:rPr lang="fr-FR" dirty="0" smtClean="0"/>
              <a:t> </a:t>
            </a:r>
            <a:r>
              <a:rPr lang="fr-FR" dirty="0" err="1" smtClean="0"/>
              <a:t>criticism</a:t>
            </a:r>
            <a:r>
              <a:rPr lang="fr-FR" dirty="0" smtClean="0"/>
              <a:t> </a:t>
            </a:r>
            <a:r>
              <a:rPr lang="fr-FR" dirty="0" err="1" smtClean="0"/>
              <a:t>analysing</a:t>
            </a:r>
            <a:r>
              <a:rPr lang="fr-FR" dirty="0" smtClean="0"/>
              <a:t> a </a:t>
            </a:r>
            <a:r>
              <a:rPr lang="fr-FR" dirty="0" err="1" smtClean="0"/>
              <a:t>play</a:t>
            </a:r>
            <a:r>
              <a:rPr lang="fr-FR" dirty="0" smtClean="0"/>
              <a:t>, a </a:t>
            </a:r>
            <a:r>
              <a:rPr lang="fr-FR" dirty="0" err="1" smtClean="0"/>
              <a:t>poem</a:t>
            </a:r>
            <a:r>
              <a:rPr lang="fr-FR" dirty="0" smtClean="0"/>
              <a:t>, a </a:t>
            </a:r>
            <a:r>
              <a:rPr lang="fr-FR" dirty="0" err="1" smtClean="0"/>
              <a:t>novel</a:t>
            </a:r>
            <a:r>
              <a:rPr lang="fr-FR" dirty="0" smtClean="0"/>
              <a:t> or short story…</a:t>
            </a:r>
          </a:p>
          <a:p>
            <a:r>
              <a:rPr lang="en-US" dirty="0" smtClean="0"/>
              <a:t>The Declaration of Independence (United States)</a:t>
            </a:r>
          </a:p>
          <a:p>
            <a:r>
              <a:rPr lang="en-US" dirty="0" smtClean="0"/>
              <a:t>A magazine or a newspaper about events or people</a:t>
            </a:r>
          </a:p>
          <a:p>
            <a:r>
              <a:rPr lang="en-US" dirty="0" smtClean="0"/>
              <a:t>African-American Poetry (1750-1900)</a:t>
            </a:r>
          </a:p>
          <a:p>
            <a:r>
              <a:rPr lang="en-US" i="1" dirty="0" smtClean="0"/>
              <a:t>Diary of Anne Frank</a:t>
            </a:r>
          </a:p>
          <a:p>
            <a:r>
              <a:rPr lang="en-US" dirty="0" smtClean="0"/>
              <a:t>Political commentary </a:t>
            </a:r>
            <a:r>
              <a:rPr lang="en-US" dirty="0" err="1" smtClean="0"/>
              <a:t>analysing</a:t>
            </a:r>
            <a:r>
              <a:rPr lang="en-US" dirty="0" smtClean="0"/>
              <a:t> an election or politician</a:t>
            </a:r>
          </a:p>
          <a:p>
            <a:r>
              <a:rPr lang="en-US" dirty="0"/>
              <a:t>F</a:t>
            </a:r>
            <a:r>
              <a:rPr lang="en-US" dirty="0" smtClean="0"/>
              <a:t>ilm footage of the assassination of President J. F. Kennedy</a:t>
            </a:r>
          </a:p>
          <a:p>
            <a:r>
              <a:rPr lang="en-US" dirty="0" smtClean="0"/>
              <a:t>National Security Data Archives (United States)</a:t>
            </a:r>
          </a:p>
          <a:p>
            <a:r>
              <a:rPr lang="en-US" dirty="0" smtClean="0"/>
              <a:t>Textbooks </a:t>
            </a:r>
          </a:p>
        </p:txBody>
      </p:sp>
      <p:pic>
        <p:nvPicPr>
          <p:cNvPr id="4"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566025" cy="511175"/>
          </a:xfrm>
        </p:spPr>
        <p:txBody>
          <a:bodyPr/>
          <a:lstStyle/>
          <a:p>
            <a:r>
              <a:rPr lang="fr-FR" dirty="0" err="1" smtClean="0"/>
              <a:t>Answers</a:t>
            </a:r>
            <a:endParaRPr lang="fr-FR" dirty="0"/>
          </a:p>
        </p:txBody>
      </p:sp>
      <p:sp>
        <p:nvSpPr>
          <p:cNvPr id="3" name="Content Placeholder 2"/>
          <p:cNvSpPr>
            <a:spLocks noGrp="1"/>
          </p:cNvSpPr>
          <p:nvPr>
            <p:ph idx="1"/>
          </p:nvPr>
        </p:nvSpPr>
        <p:spPr>
          <a:xfrm>
            <a:off x="954088" y="1600200"/>
            <a:ext cx="7732712" cy="4876799"/>
          </a:xfrm>
        </p:spPr>
        <p:txBody>
          <a:bodyPr>
            <a:normAutofit lnSpcReduction="10000"/>
          </a:bodyPr>
          <a:lstStyle/>
          <a:p>
            <a:r>
              <a:rPr lang="en-US" b="1" dirty="0" smtClean="0"/>
              <a:t>PRIMARY SOURCES</a:t>
            </a:r>
            <a:r>
              <a:rPr lang="en-US" dirty="0" smtClean="0"/>
              <a:t>: </a:t>
            </a:r>
          </a:p>
          <a:p>
            <a:r>
              <a:rPr lang="en-US" dirty="0"/>
              <a:t>P</a:t>
            </a:r>
            <a:r>
              <a:rPr lang="en-US" dirty="0" smtClean="0"/>
              <a:t>lato's Republic — women in ancient Greece</a:t>
            </a:r>
          </a:p>
          <a:p>
            <a:r>
              <a:rPr lang="en-US" dirty="0" smtClean="0"/>
              <a:t>The Declaration of Independence — U. S. history</a:t>
            </a:r>
          </a:p>
          <a:p>
            <a:r>
              <a:rPr lang="en-US" dirty="0" smtClean="0"/>
              <a:t>African-American Poetry (1750-1900) — U. S. history &amp; literature</a:t>
            </a:r>
          </a:p>
          <a:p>
            <a:r>
              <a:rPr lang="en-US" dirty="0" smtClean="0"/>
              <a:t>Diary of Anne Frank — experiences of Jews in World War II</a:t>
            </a:r>
          </a:p>
          <a:p>
            <a:r>
              <a:rPr lang="en-US" dirty="0" smtClean="0"/>
              <a:t>film footage of the assassination of President J. F. Kennedy</a:t>
            </a:r>
          </a:p>
          <a:p>
            <a:r>
              <a:rPr lang="en-US" dirty="0" smtClean="0"/>
              <a:t>National Security Data Archives — U. S. history</a:t>
            </a:r>
          </a:p>
          <a:p>
            <a:endParaRPr lang="en-US" dirty="0" smtClean="0"/>
          </a:p>
          <a:p>
            <a:r>
              <a:rPr lang="en-US" dirty="0" smtClean="0"/>
              <a:t>	</a:t>
            </a:r>
            <a:r>
              <a:rPr lang="en-US" b="1" dirty="0" smtClean="0"/>
              <a:t>SECONDARY SOURCES:</a:t>
            </a:r>
          </a:p>
          <a:p>
            <a:pPr lvl="1"/>
            <a:r>
              <a:rPr lang="fr-FR" dirty="0" err="1" smtClean="0"/>
              <a:t>Literary</a:t>
            </a:r>
            <a:r>
              <a:rPr lang="fr-FR" dirty="0" smtClean="0"/>
              <a:t> </a:t>
            </a:r>
            <a:r>
              <a:rPr lang="fr-FR" dirty="0" err="1" smtClean="0"/>
              <a:t>criticism</a:t>
            </a:r>
            <a:r>
              <a:rPr lang="fr-FR" dirty="0" smtClean="0"/>
              <a:t> </a:t>
            </a:r>
            <a:r>
              <a:rPr lang="fr-FR" dirty="0" err="1" smtClean="0"/>
              <a:t>analysing</a:t>
            </a:r>
            <a:r>
              <a:rPr lang="fr-FR" dirty="0" smtClean="0"/>
              <a:t> a </a:t>
            </a:r>
            <a:r>
              <a:rPr lang="fr-FR" dirty="0" err="1" smtClean="0"/>
              <a:t>play</a:t>
            </a:r>
            <a:r>
              <a:rPr lang="fr-FR" dirty="0" smtClean="0"/>
              <a:t>, a </a:t>
            </a:r>
            <a:r>
              <a:rPr lang="fr-FR" dirty="0" err="1" smtClean="0"/>
              <a:t>poem</a:t>
            </a:r>
            <a:r>
              <a:rPr lang="fr-FR" dirty="0" smtClean="0"/>
              <a:t>, a </a:t>
            </a:r>
            <a:r>
              <a:rPr lang="fr-FR" dirty="0" err="1" smtClean="0"/>
              <a:t>novel</a:t>
            </a:r>
            <a:r>
              <a:rPr lang="fr-FR" dirty="0" smtClean="0"/>
              <a:t> or short story…</a:t>
            </a:r>
          </a:p>
          <a:p>
            <a:pPr lvl="1"/>
            <a:r>
              <a:rPr lang="fr-FR" dirty="0" smtClean="0"/>
              <a:t>Magazine or </a:t>
            </a:r>
            <a:r>
              <a:rPr lang="fr-FR" dirty="0" err="1" smtClean="0"/>
              <a:t>newspaper</a:t>
            </a:r>
            <a:r>
              <a:rPr lang="fr-FR" dirty="0" smtClean="0"/>
              <a:t> articles about </a:t>
            </a:r>
            <a:r>
              <a:rPr lang="fr-FR" dirty="0" err="1" smtClean="0"/>
              <a:t>events</a:t>
            </a:r>
            <a:r>
              <a:rPr lang="fr-FR" dirty="0" smtClean="0"/>
              <a:t> or people</a:t>
            </a:r>
          </a:p>
          <a:p>
            <a:pPr lvl="1"/>
            <a:r>
              <a:rPr lang="fr-FR" dirty="0" err="1" smtClean="0"/>
              <a:t>Political</a:t>
            </a:r>
            <a:r>
              <a:rPr lang="fr-FR" dirty="0" smtClean="0"/>
              <a:t> </a:t>
            </a:r>
            <a:r>
              <a:rPr lang="fr-FR" dirty="0" err="1" smtClean="0"/>
              <a:t>commentary</a:t>
            </a:r>
            <a:r>
              <a:rPr lang="fr-FR" dirty="0" smtClean="0"/>
              <a:t> </a:t>
            </a:r>
            <a:r>
              <a:rPr lang="fr-FR" dirty="0" err="1" smtClean="0"/>
              <a:t>analysing</a:t>
            </a:r>
            <a:r>
              <a:rPr lang="fr-FR" dirty="0" smtClean="0"/>
              <a:t> an </a:t>
            </a:r>
            <a:r>
              <a:rPr lang="fr-FR" dirty="0" err="1" smtClean="0"/>
              <a:t>election</a:t>
            </a:r>
            <a:r>
              <a:rPr lang="fr-FR" dirty="0" smtClean="0"/>
              <a:t> or </a:t>
            </a:r>
            <a:r>
              <a:rPr lang="fr-FR" dirty="0" err="1" smtClean="0"/>
              <a:t>politician</a:t>
            </a:r>
            <a:r>
              <a:rPr lang="fr-FR" dirty="0" smtClean="0"/>
              <a:t> </a:t>
            </a:r>
          </a:p>
          <a:p>
            <a:pPr lvl="1"/>
            <a:r>
              <a:rPr lang="fr-FR" dirty="0" err="1" smtClean="0"/>
              <a:t>Textbooks</a:t>
            </a:r>
            <a:endParaRPr lang="fr-FR" dirty="0" smtClean="0"/>
          </a:p>
          <a:p>
            <a:endParaRPr lang="fr-FR" dirty="0" smtClean="0"/>
          </a:p>
          <a:p>
            <a:r>
              <a:rPr lang="fr-FR" sz="1200" u="sng" dirty="0" smtClean="0"/>
              <a:t>Source</a:t>
            </a:r>
            <a:r>
              <a:rPr lang="fr-FR" sz="1200" dirty="0" smtClean="0"/>
              <a:t>: </a:t>
            </a:r>
            <a:r>
              <a:rPr lang="en-US" sz="1200" dirty="0" smtClean="0">
                <a:hlinkClick r:id="rId2"/>
              </a:rPr>
              <a:t>http://knowledgecenter.unr.edu/help/using/primary.aspx</a:t>
            </a:r>
            <a:r>
              <a:rPr lang="en-US" sz="1200" dirty="0" smtClean="0"/>
              <a:t> </a:t>
            </a:r>
            <a:endParaRPr lang="fr-FR" sz="1200" dirty="0" smtClean="0"/>
          </a:p>
        </p:txBody>
      </p:sp>
      <p:pic>
        <p:nvPicPr>
          <p:cNvPr id="4" name="Picture 4"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63563"/>
            <a:ext cx="7566025" cy="511175"/>
          </a:xfrm>
        </p:spPr>
        <p:txBody>
          <a:bodyPr/>
          <a:lstStyle/>
          <a:p>
            <a:r>
              <a:rPr lang="fr-FR" dirty="0" err="1" smtClean="0"/>
              <a:t>Examples</a:t>
            </a:r>
            <a:r>
              <a:rPr lang="fr-FR" dirty="0" smtClean="0"/>
              <a:t> of </a:t>
            </a:r>
            <a:r>
              <a:rPr lang="fr-FR" dirty="0" err="1" smtClean="0"/>
              <a:t>primary</a:t>
            </a:r>
            <a:r>
              <a:rPr lang="fr-FR" dirty="0" smtClean="0"/>
              <a:t> and </a:t>
            </a:r>
            <a:r>
              <a:rPr lang="fr-FR" dirty="0" err="1" smtClean="0"/>
              <a:t>secondary</a:t>
            </a:r>
            <a:r>
              <a:rPr lang="fr-FR" dirty="0" smtClean="0"/>
              <a:t> sources</a:t>
            </a:r>
            <a:endParaRPr lang="fr-FR" dirty="0"/>
          </a:p>
        </p:txBody>
      </p:sp>
      <p:pic>
        <p:nvPicPr>
          <p:cNvPr id="4"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216388380"/>
              </p:ext>
            </p:extLst>
          </p:nvPr>
        </p:nvGraphicFramePr>
        <p:xfrm>
          <a:off x="395537" y="1599024"/>
          <a:ext cx="8064895" cy="4206240"/>
        </p:xfrm>
        <a:graphic>
          <a:graphicData uri="http://schemas.openxmlformats.org/drawingml/2006/table">
            <a:tbl>
              <a:tblPr firstRow="1" bandRow="1">
                <a:tableStyleId>{91EBBBCC-DAD2-459C-BE2E-F6DE35CF9A28}</a:tableStyleId>
              </a:tblPr>
              <a:tblGrid>
                <a:gridCol w="4169141"/>
                <a:gridCol w="3895754"/>
              </a:tblGrid>
              <a:tr h="364552">
                <a:tc>
                  <a:txBody>
                    <a:bodyPr/>
                    <a:lstStyle/>
                    <a:p>
                      <a:r>
                        <a:rPr lang="en-GB" dirty="0" smtClean="0"/>
                        <a:t>Primary Sources</a:t>
                      </a:r>
                      <a:endParaRPr lang="en-GB" dirty="0"/>
                    </a:p>
                  </a:txBody>
                  <a:tcPr/>
                </a:tc>
                <a:tc>
                  <a:txBody>
                    <a:bodyPr/>
                    <a:lstStyle/>
                    <a:p>
                      <a:r>
                        <a:rPr lang="en-GB" dirty="0" smtClean="0"/>
                        <a:t>Secondary Sources</a:t>
                      </a:r>
                      <a:endParaRPr lang="en-GB" dirty="0"/>
                    </a:p>
                  </a:txBody>
                  <a:tcPr/>
                </a:tc>
              </a:tr>
              <a:tr h="629227">
                <a:tc>
                  <a:txBody>
                    <a:bodyPr/>
                    <a:lstStyle/>
                    <a:p>
                      <a:r>
                        <a:rPr lang="en-GB" dirty="0" smtClean="0"/>
                        <a:t>Official documents </a:t>
                      </a:r>
                      <a:r>
                        <a:rPr lang="en-GB" dirty="0" err="1" smtClean="0"/>
                        <a:t>eg</a:t>
                      </a:r>
                      <a:r>
                        <a:rPr lang="en-GB" dirty="0" smtClean="0"/>
                        <a:t> Government</a:t>
                      </a:r>
                      <a:r>
                        <a:rPr lang="en-GB" baseline="0" dirty="0" smtClean="0"/>
                        <a:t> documents and Census Data</a:t>
                      </a:r>
                      <a:endParaRPr lang="en-GB" dirty="0"/>
                    </a:p>
                  </a:txBody>
                  <a:tcPr/>
                </a:tc>
                <a:tc>
                  <a:txBody>
                    <a:bodyPr/>
                    <a:lstStyle/>
                    <a:p>
                      <a:r>
                        <a:rPr lang="en-GB" dirty="0" smtClean="0"/>
                        <a:t>Textbooks</a:t>
                      </a:r>
                      <a:endParaRPr lang="en-GB" dirty="0"/>
                    </a:p>
                  </a:txBody>
                  <a:tcPr/>
                </a:tc>
              </a:tr>
              <a:tr h="364552">
                <a:tc>
                  <a:txBody>
                    <a:bodyPr/>
                    <a:lstStyle/>
                    <a:p>
                      <a:r>
                        <a:rPr lang="en-GB" dirty="0" smtClean="0"/>
                        <a:t>Interviews</a:t>
                      </a:r>
                      <a:r>
                        <a:rPr lang="en-GB" baseline="0" dirty="0" smtClean="0"/>
                        <a:t> and eye witness accounts</a:t>
                      </a:r>
                      <a:endParaRPr lang="en-GB" dirty="0"/>
                    </a:p>
                  </a:txBody>
                  <a:tcPr/>
                </a:tc>
                <a:tc>
                  <a:txBody>
                    <a:bodyPr/>
                    <a:lstStyle/>
                    <a:p>
                      <a:r>
                        <a:rPr lang="en-GB" dirty="0" smtClean="0"/>
                        <a:t>Literary criticism and reviews</a:t>
                      </a:r>
                      <a:endParaRPr lang="en-GB" dirty="0"/>
                    </a:p>
                  </a:txBody>
                  <a:tcPr/>
                </a:tc>
              </a:tr>
              <a:tr h="364552">
                <a:tc>
                  <a:txBody>
                    <a:bodyPr/>
                    <a:lstStyle/>
                    <a:p>
                      <a:r>
                        <a:rPr lang="en-GB" dirty="0" smtClean="0"/>
                        <a:t>Photographs</a:t>
                      </a:r>
                      <a:r>
                        <a:rPr lang="en-GB" baseline="0" dirty="0" smtClean="0"/>
                        <a:t> and maps</a:t>
                      </a:r>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Biographies</a:t>
                      </a:r>
                    </a:p>
                  </a:txBody>
                  <a:tcPr/>
                </a:tc>
              </a:tr>
              <a:tr h="364552">
                <a:tc>
                  <a:txBody>
                    <a:bodyPr/>
                    <a:lstStyle/>
                    <a:p>
                      <a:r>
                        <a:rPr lang="en-GB" dirty="0" smtClean="0"/>
                        <a:t>Letters, memoirs</a:t>
                      </a:r>
                      <a:r>
                        <a:rPr lang="en-GB" baseline="0" dirty="0" smtClean="0"/>
                        <a:t> and diaries</a:t>
                      </a:r>
                      <a:endParaRPr lang="en-GB" dirty="0"/>
                    </a:p>
                  </a:txBody>
                  <a:tcPr/>
                </a:tc>
                <a:tc>
                  <a:txBody>
                    <a:bodyPr/>
                    <a:lstStyle/>
                    <a:p>
                      <a:r>
                        <a:rPr lang="en-GB" dirty="0" smtClean="0"/>
                        <a:t>Paraphrased quotations</a:t>
                      </a:r>
                      <a:endParaRPr lang="en-GB" dirty="0"/>
                    </a:p>
                  </a:txBody>
                  <a:tcPr/>
                </a:tc>
              </a:tr>
              <a:tr h="364552">
                <a:tc>
                  <a:txBody>
                    <a:bodyPr/>
                    <a:lstStyle/>
                    <a:p>
                      <a:r>
                        <a:rPr lang="en-GB" dirty="0" smtClean="0"/>
                        <a:t>Speeches</a:t>
                      </a:r>
                      <a:endParaRPr lang="en-GB" dirty="0"/>
                    </a:p>
                  </a:txBody>
                  <a:tcPr/>
                </a:tc>
                <a:tc>
                  <a:txBody>
                    <a:bodyPr/>
                    <a:lstStyle/>
                    <a:p>
                      <a:r>
                        <a:rPr lang="en-GB" dirty="0" smtClean="0"/>
                        <a:t>Newspapers and</a:t>
                      </a:r>
                      <a:r>
                        <a:rPr lang="en-GB" baseline="0" dirty="0" smtClean="0"/>
                        <a:t> magazine articles</a:t>
                      </a:r>
                      <a:endParaRPr lang="en-GB" dirty="0"/>
                    </a:p>
                  </a:txBody>
                  <a:tcPr/>
                </a:tc>
              </a:tr>
              <a:tr h="629227">
                <a:tc>
                  <a:txBody>
                    <a:bodyPr/>
                    <a:lstStyle/>
                    <a:p>
                      <a:r>
                        <a:rPr lang="en-GB" dirty="0" smtClean="0"/>
                        <a:t>Documents/books</a:t>
                      </a:r>
                      <a:r>
                        <a:rPr lang="en-GB" baseline="0" dirty="0" smtClean="0"/>
                        <a:t> written at the time of the event</a:t>
                      </a:r>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Books and journals</a:t>
                      </a:r>
                      <a:r>
                        <a:rPr lang="en-GB" baseline="0" dirty="0" smtClean="0"/>
                        <a:t> written after the event</a:t>
                      </a:r>
                      <a:endParaRPr lang="en-GB" dirty="0" smtClean="0"/>
                    </a:p>
                  </a:txBody>
                  <a:tcPr/>
                </a:tc>
              </a:tr>
              <a:tr h="364552">
                <a:tc>
                  <a:txBody>
                    <a:bodyPr/>
                    <a:lstStyle/>
                    <a:p>
                      <a:r>
                        <a:rPr lang="en-GB" dirty="0" smtClean="0"/>
                        <a:t>Original research</a:t>
                      </a:r>
                      <a:r>
                        <a:rPr lang="en-GB" baseline="0" dirty="0" smtClean="0"/>
                        <a:t> and statistical data</a:t>
                      </a:r>
                      <a:endParaRPr lang="en-GB" dirty="0"/>
                    </a:p>
                  </a:txBody>
                  <a:tcPr/>
                </a:tc>
                <a:tc>
                  <a:txBody>
                    <a:bodyPr/>
                    <a:lstStyle/>
                    <a:p>
                      <a:endParaRPr lang="en-GB" dirty="0"/>
                    </a:p>
                  </a:txBody>
                  <a:tcPr/>
                </a:tc>
              </a:tr>
              <a:tr h="364552">
                <a:tc>
                  <a:txBody>
                    <a:bodyPr/>
                    <a:lstStyle/>
                    <a:p>
                      <a:r>
                        <a:rPr lang="en-GB" dirty="0" smtClean="0"/>
                        <a:t>Legal documents</a:t>
                      </a:r>
                      <a:endParaRPr lang="en-GB" dirty="0"/>
                    </a:p>
                  </a:txBody>
                  <a:tcPr/>
                </a:tc>
                <a:tc>
                  <a:txBody>
                    <a:bodyPr/>
                    <a:lstStyle/>
                    <a:p>
                      <a:endParaRPr lang="en-GB" dirty="0"/>
                    </a:p>
                  </a:txBody>
                  <a:tcPr/>
                </a:tc>
              </a:tr>
              <a:tr h="364552">
                <a:tc>
                  <a:txBody>
                    <a:bodyPr/>
                    <a:lstStyle/>
                    <a:p>
                      <a:r>
                        <a:rPr lang="en-GB" dirty="0" smtClean="0"/>
                        <a:t>Internet</a:t>
                      </a:r>
                      <a:r>
                        <a:rPr lang="en-GB" baseline="0" dirty="0" smtClean="0"/>
                        <a:t> communications</a:t>
                      </a:r>
                      <a:endParaRPr lang="en-GB" dirty="0"/>
                    </a:p>
                  </a:txBody>
                  <a:tcPr/>
                </a:tc>
                <a:tc>
                  <a:txBody>
                    <a:bodyPr/>
                    <a:lstStyle/>
                    <a:p>
                      <a:endParaRPr lang="en-GB" dirty="0"/>
                    </a:p>
                  </a:txBody>
                  <a:tcPr/>
                </a:tc>
              </a:tr>
            </a:tbl>
          </a:graphicData>
        </a:graphic>
      </p:graphicFrame>
      <p:sp>
        <p:nvSpPr>
          <p:cNvPr id="6" name="Rounded Rectangular Callout 5"/>
          <p:cNvSpPr/>
          <p:nvPr/>
        </p:nvSpPr>
        <p:spPr>
          <a:xfrm>
            <a:off x="3923928" y="5157192"/>
            <a:ext cx="4464496" cy="1067547"/>
          </a:xfrm>
          <a:prstGeom prst="wedgeRoundRectCallout">
            <a:avLst/>
          </a:prstGeom>
          <a:noFill/>
          <a:ln w="38100">
            <a:solidFill>
              <a:srgbClr val="3399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3779912" y="5204271"/>
            <a:ext cx="4608512" cy="1177057"/>
          </a:xfrm>
        </p:spPr>
        <p:txBody>
          <a:bodyPr/>
          <a:lstStyle/>
          <a:p>
            <a:r>
              <a:rPr lang="fr-FR" dirty="0"/>
              <a:t>	</a:t>
            </a:r>
            <a:r>
              <a:rPr lang="fr-FR" sz="1600" dirty="0" err="1" smtClean="0"/>
              <a:t>When</a:t>
            </a:r>
            <a:r>
              <a:rPr lang="fr-FR" sz="1600" dirty="0" smtClean="0"/>
              <a:t> </a:t>
            </a:r>
            <a:r>
              <a:rPr lang="fr-FR" sz="1600" dirty="0" err="1" smtClean="0"/>
              <a:t>using</a:t>
            </a:r>
            <a:r>
              <a:rPr lang="fr-FR" sz="1600" dirty="0" smtClean="0"/>
              <a:t> sources </a:t>
            </a:r>
            <a:r>
              <a:rPr lang="fr-FR" sz="1600" dirty="0" err="1" smtClean="0"/>
              <a:t>remember</a:t>
            </a:r>
            <a:r>
              <a:rPr lang="fr-FR" sz="1600" dirty="0" smtClean="0"/>
              <a:t> </a:t>
            </a:r>
            <a:r>
              <a:rPr lang="fr-FR" sz="1600" dirty="0" err="1" smtClean="0"/>
              <a:t>you</a:t>
            </a:r>
            <a:r>
              <a:rPr lang="fr-FR" sz="1600" dirty="0" smtClean="0"/>
              <a:t> </a:t>
            </a:r>
            <a:r>
              <a:rPr lang="fr-FR" sz="1600" dirty="0" err="1" smtClean="0"/>
              <a:t>need</a:t>
            </a:r>
            <a:r>
              <a:rPr lang="fr-FR" sz="1600" dirty="0" smtClean="0"/>
              <a:t> to </a:t>
            </a:r>
            <a:r>
              <a:rPr lang="fr-FR" sz="1600" dirty="0" err="1" smtClean="0"/>
              <a:t>reference</a:t>
            </a:r>
            <a:r>
              <a:rPr lang="fr-FR" sz="1600" dirty="0" smtClean="0"/>
              <a:t> </a:t>
            </a:r>
            <a:r>
              <a:rPr lang="fr-FR" sz="1600" dirty="0" err="1" smtClean="0"/>
              <a:t>them</a:t>
            </a:r>
            <a:r>
              <a:rPr lang="fr-FR" sz="1600" dirty="0" smtClean="0"/>
              <a:t>. </a:t>
            </a:r>
            <a:r>
              <a:rPr lang="fr-FR" sz="1600" dirty="0" err="1" smtClean="0"/>
              <a:t>Please</a:t>
            </a:r>
            <a:r>
              <a:rPr lang="fr-FR" sz="1600" dirty="0" smtClean="0"/>
              <a:t> </a:t>
            </a:r>
            <a:r>
              <a:rPr lang="fr-FR" sz="1600" dirty="0" err="1" smtClean="0"/>
              <a:t>refer</a:t>
            </a:r>
            <a:r>
              <a:rPr lang="fr-FR" sz="1600" dirty="0" smtClean="0"/>
              <a:t> to the Transition Module 4 for more information. </a:t>
            </a:r>
          </a:p>
          <a:p>
            <a:endParaRPr lang="fr-FR" dirty="0" smtClean="0"/>
          </a:p>
          <a:p>
            <a:endParaRPr lang="fr-FR" dirty="0" smtClean="0"/>
          </a:p>
          <a:p>
            <a:endParaRPr lang="fr-FR" dirty="0"/>
          </a:p>
        </p:txBody>
      </p:sp>
    </p:spTree>
  </p:cSld>
  <p:clrMapOvr>
    <a:masterClrMapping/>
  </p:clrMapOvr>
</p:sld>
</file>

<file path=ppt/theme/theme1.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AstonPPTblue.pot</Template>
  <TotalTime>242</TotalTime>
  <Words>479</Words>
  <Application>Microsoft Office PowerPoint</Application>
  <PresentationFormat>On-screen Show (4:3)</PresentationFormat>
  <Paragraphs>125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AstonPPTblue</vt:lpstr>
      <vt:lpstr>Module 2 Research and Library Skills  Part 1  Assessing information from primary sources Advice on acceptable primary sources  </vt:lpstr>
      <vt:lpstr>Learning Objectives</vt:lpstr>
      <vt:lpstr>What is a primary source? </vt:lpstr>
      <vt:lpstr>How should primary sources be used? </vt:lpstr>
      <vt:lpstr>What is a secondary source</vt:lpstr>
      <vt:lpstr>Activity: Primary or secondary sources? </vt:lpstr>
      <vt:lpstr>Answers</vt:lpstr>
      <vt:lpstr>Examples of primary and secondary sources</vt:lpstr>
    </vt:vector>
  </TitlesOfParts>
  <Company>University of Wolverhampton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Library Skills  Assessing information from primary sources Advice on acceptable primary sources  </dc:title>
  <dc:creator>Céline Benoit</dc:creator>
  <cp:lastModifiedBy>Angela Morris</cp:lastModifiedBy>
  <cp:revision>39</cp:revision>
  <dcterms:created xsi:type="dcterms:W3CDTF">2011-09-17T14:59:54Z</dcterms:created>
  <dcterms:modified xsi:type="dcterms:W3CDTF">2011-11-14T17:39:22Z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339694604</vt:i4>
  </property>
  <property fmtid="{D5CDD505-2E9C-101B-9397-08002B2CF9AE}" pid="3" name="_NewReviewCycle">
    <vt:lpwstr/>
  </property>
  <property fmtid="{D5CDD505-2E9C-101B-9397-08002B2CF9AE}" pid="4" name="_EmailSubject">
    <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1483548050</vt:i4>
  </property>
</Properties>
</file>