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776" r:id="rId3"/>
  </p:sldMasterIdLst>
  <p:notesMasterIdLst>
    <p:notesMasterId r:id="rId10"/>
  </p:notesMasterIdLst>
  <p:handoutMasterIdLst>
    <p:handoutMasterId r:id="rId11"/>
  </p:handoutMasterIdLst>
  <p:sldIdLst>
    <p:sldId id="302" r:id="rId4"/>
    <p:sldId id="303" r:id="rId5"/>
    <p:sldId id="300" r:id="rId6"/>
    <p:sldId id="292" r:id="rId7"/>
    <p:sldId id="278" r:id="rId8"/>
    <p:sldId id="282" r:id="rId9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99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4721" autoAdjust="0"/>
  </p:normalViewPr>
  <p:slideViewPr>
    <p:cSldViewPr>
      <p:cViewPr varScale="1">
        <p:scale>
          <a:sx n="101" d="100"/>
          <a:sy n="101" d="100"/>
        </p:scale>
        <p:origin x="-2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F8ED41F-885F-4DDF-9E55-4C6BF08939E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07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fld id="{D2A0DBFA-655D-475E-8131-C1550CDCE3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538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8A14AC-A678-42EC-BF0B-273C7A0711E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1588"/>
            <a:ext cx="9148763" cy="686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475" y="2651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5163" y="2417763"/>
            <a:ext cx="4592637" cy="1439862"/>
          </a:xfrm>
        </p:spPr>
        <p:txBody>
          <a:bodyPr/>
          <a:lstStyle>
            <a:lvl1pPr>
              <a:defRPr sz="4000">
                <a:solidFill>
                  <a:srgbClr val="69923A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5163" y="5029200"/>
            <a:ext cx="3068637" cy="1239838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rgbClr val="69923A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563"/>
            <a:ext cx="7834313" cy="511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563563"/>
            <a:ext cx="7834313" cy="555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6992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475" y="2651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5163" y="2427288"/>
            <a:ext cx="7851775" cy="1258887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5163" y="2093913"/>
            <a:ext cx="3851275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2093913"/>
            <a:ext cx="3851275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6375" y="563563"/>
            <a:ext cx="1963738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5163" y="563563"/>
            <a:ext cx="57388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69923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0" name="Picture 1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3038" y="6165850"/>
            <a:ext cx="1374775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69923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563563"/>
            <a:ext cx="78549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5163" y="2093913"/>
            <a:ext cx="785495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1.aston.ac.uk/EasysiteWeb/getresource.axd?AssetID=64744&amp;type=0&amp;servicetype=1" TargetMode="External"/><Relationship Id="rId3" Type="http://schemas.openxmlformats.org/officeDocument/2006/relationships/hyperlink" Target="http://people.brunel.ac.uk/~mastmmg/ssguide/sshome.htm" TargetMode="External"/><Relationship Id="rId7" Type="http://schemas.openxmlformats.org/officeDocument/2006/relationships/hyperlink" Target="http://www.humanities.manchester.ac.uk/studyskills/assessment_" TargetMode="External"/><Relationship Id="rId2" Type="http://schemas.openxmlformats.org/officeDocument/2006/relationships/hyperlink" Target="http://www.leeds.ac.uk/arts/studyskills/new/exams/active.html" TargetMode="External"/><Relationship Id="rId1" Type="http://schemas.openxmlformats.org/officeDocument/2006/relationships/slideLayout" Target="../slideLayouts/slideLayout26.xml"/><Relationship Id="rId6" Type="http://schemas.openxmlformats.org/officeDocument/2006/relationships/hyperlink" Target="http://www.humanities.manchester.ac.uk/studyskills/assessment_evaluation/assessment/index.html" TargetMode="External"/><Relationship Id="rId5" Type="http://schemas.openxmlformats.org/officeDocument/2006/relationships/hyperlink" Target="http://www.open.ac.uk/skillsforstudy/revising-exams-and-assessment.php" TargetMode="External"/><Relationship Id="rId4" Type="http://schemas.openxmlformats.org/officeDocument/2006/relationships/hyperlink" Target="http://www2.le.ac.uk/offices/ssds/sd/ld/resources/study/revision-exam" TargetMode="Externa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ow-to-study.com/study-skills/es/toma-de-apuntes/60/c%C3%B3mo-tomar-apuntes-en-clase/index.asp" TargetMode="External"/><Relationship Id="rId13" Type="http://schemas.openxmlformats.org/officeDocument/2006/relationships/hyperlink" Target="http://bb.aston.ac.uk/webapps/portal/frameset.jsp?tab_id=_2_1&amp;url=/webapps/blackboard/execute/launcher?type=Course&amp;id=_13520_1&amp;url=" TargetMode="External"/><Relationship Id="rId3" Type="http://schemas.openxmlformats.org/officeDocument/2006/relationships/hyperlink" Target="http://www.vidadigital.net/blog/2010/10/31/estrategias-para-tomar-notas-en-clase/" TargetMode="External"/><Relationship Id="rId7" Type="http://schemas.openxmlformats.org/officeDocument/2006/relationships/hyperlink" Target="http://www.consumer.es/web/es/educacion/escolar/2009/05/12/185201.php" TargetMode="External"/><Relationship Id="rId12" Type="http://schemas.openxmlformats.org/officeDocument/2006/relationships/hyperlink" Target="http://www.utilidad.com/consejos-para-tomar-apuntes-lo-mas-rapido-posible_1053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Relationship Id="rId6" Type="http://schemas.openxmlformats.org/officeDocument/2006/relationships/hyperlink" Target="http://www.aulafacil.com/Tecestud/Lecciones/Lecc5.htm" TargetMode="External"/><Relationship Id="rId11" Type="http://schemas.openxmlformats.org/officeDocument/2006/relationships/hyperlink" Target="http://www.youtube.com/watch?v=6T8kXHGM0hM&amp;NR=1" TargetMode="External"/><Relationship Id="rId5" Type="http://schemas.openxmlformats.org/officeDocument/2006/relationships/hyperlink" Target="http://www.estudiantes.info/tecnicas_de_estudio/tecnicas_tomar_apuntes.htm" TargetMode="External"/><Relationship Id="rId10" Type="http://schemas.openxmlformats.org/officeDocument/2006/relationships/hyperlink" Target="http://lifehacker.com/software/note-taking/geek-to-live-take-studyworthy-lecture-notes-202418.php" TargetMode="External"/><Relationship Id="rId4" Type="http://schemas.openxmlformats.org/officeDocument/2006/relationships/hyperlink" Target="http://www.studygs.net/espanol/lctrnote.htm" TargetMode="External"/><Relationship Id="rId9" Type="http://schemas.openxmlformats.org/officeDocument/2006/relationships/hyperlink" Target="http://www.tecnicas-de-estudio.org/tecnicas/tecnicas7.htm" TargetMode="Externa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7544" y="2204864"/>
            <a:ext cx="7585075" cy="1439862"/>
          </a:xfrm>
        </p:spPr>
        <p:txBody>
          <a:bodyPr/>
          <a:lstStyle/>
          <a:p>
            <a:pPr eaLnBrk="1" hangingPunct="1"/>
            <a:r>
              <a:rPr lang="en-US" smtClean="0"/>
              <a:t>Module 6</a:t>
            </a:r>
            <a:br>
              <a:rPr lang="en-US" smtClean="0"/>
            </a:br>
            <a:r>
              <a:rPr lang="en-US" smtClean="0"/>
              <a:t>Note </a:t>
            </a:r>
            <a:r>
              <a:rPr lang="en-US" dirty="0" smtClean="0"/>
              <a:t>Taking and Revision Strategies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076700"/>
            <a:ext cx="4319587" cy="1239838"/>
          </a:xfrm>
        </p:spPr>
        <p:txBody>
          <a:bodyPr/>
          <a:lstStyle/>
          <a:p>
            <a:pPr eaLnBrk="1" hangingPunct="1"/>
            <a:r>
              <a:rPr lang="en-US" dirty="0" smtClean="0"/>
              <a:t>Some keys for successful learning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smtClean="0"/>
              <a:t>Part 5</a:t>
            </a:r>
            <a:endParaRPr lang="en-US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desilvac\Local Settings\Temporary Internet Files\Content.IE5\5WZRCF89\MP90044325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789040"/>
            <a:ext cx="3179267" cy="2115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41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63563"/>
            <a:ext cx="8215313" cy="511175"/>
          </a:xfrm>
        </p:spPr>
        <p:txBody>
          <a:bodyPr/>
          <a:lstStyle/>
          <a:p>
            <a:r>
              <a:rPr lang="ca-ES" sz="2800" dirty="0" smtClean="0"/>
              <a:t>Most frequent abreviations in French note-taking 2</a:t>
            </a:r>
            <a:endParaRPr lang="ca-E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648200"/>
          </a:xfrm>
        </p:spPr>
        <p:txBody>
          <a:bodyPr/>
          <a:lstStyle/>
          <a:p>
            <a:r>
              <a:rPr lang="ca-ES" b="1" dirty="0" smtClean="0"/>
              <a:t>Utilisation des signes mathématiques ou scientifiques</a:t>
            </a:r>
          </a:p>
          <a:p>
            <a:pPr>
              <a:buNone/>
            </a:pPr>
            <a:r>
              <a:rPr lang="ca-ES" dirty="0" smtClean="0"/>
              <a:t>	</a:t>
            </a:r>
            <a:r>
              <a:rPr lang="ca-ES" u="sng" dirty="0" smtClean="0"/>
              <a:t>Ex </a:t>
            </a:r>
            <a:r>
              <a:rPr lang="ca-ES" dirty="0" smtClean="0"/>
              <a:t>: + plus ; - moins ; +/- plus ou moins ; ≈ à peu près / environ ; </a:t>
            </a:r>
            <a:br>
              <a:rPr lang="ca-ES" dirty="0" smtClean="0"/>
            </a:br>
            <a:r>
              <a:rPr lang="ca-ES" dirty="0" smtClean="0"/>
              <a:t>&gt; supérieur ; &lt; inférieur ; </a:t>
            </a:r>
            <a:r>
              <a:rPr lang="ca-ES" dirty="0" smtClean="0">
                <a:latin typeface="Wingdings"/>
                <a:ea typeface="Wingdings"/>
                <a:cs typeface="Wingdings"/>
              </a:rPr>
              <a:t></a:t>
            </a:r>
            <a:r>
              <a:rPr lang="ca-ES" dirty="0" smtClean="0"/>
              <a:t> en augmentation / augmenter ; </a:t>
            </a:r>
            <a:r>
              <a:rPr lang="ca-ES" dirty="0" smtClean="0">
                <a:latin typeface="Wingdings"/>
                <a:ea typeface="Wingdings"/>
                <a:cs typeface="Wingdings"/>
              </a:rPr>
              <a:t></a:t>
            </a:r>
            <a:r>
              <a:rPr lang="ca-ES" dirty="0" smtClean="0"/>
              <a:t> en diminution / diminuer ; </a:t>
            </a:r>
            <a:r>
              <a:rPr lang="en-US" dirty="0" err="1" smtClean="0"/>
              <a:t>ø</a:t>
            </a:r>
            <a:r>
              <a:rPr lang="en-US" dirty="0" smtClean="0"/>
              <a:t> </a:t>
            </a:r>
            <a:r>
              <a:rPr lang="en-US" dirty="0" err="1" smtClean="0"/>
              <a:t>rien</a:t>
            </a:r>
            <a:r>
              <a:rPr lang="en-US" dirty="0" smtClean="0"/>
              <a:t> / vide ;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ca-ES" dirty="0" smtClean="0"/>
              <a:t> conclusion ; </a:t>
            </a:r>
            <a:r>
              <a:rPr lang="ca-ES" dirty="0" smtClean="0">
                <a:latin typeface="Wingdings"/>
                <a:ea typeface="Wingdings"/>
                <a:cs typeface="Wingdings"/>
              </a:rPr>
              <a:t></a:t>
            </a:r>
            <a:r>
              <a:rPr lang="ca-ES" dirty="0" smtClean="0"/>
              <a:t> cause ; </a:t>
            </a:r>
            <a:br>
              <a:rPr lang="ca-ES" dirty="0" smtClean="0"/>
            </a:br>
            <a:r>
              <a:rPr lang="en-US" dirty="0" smtClean="0"/>
              <a:t>♀  femme ; ♂ </a:t>
            </a:r>
            <a:r>
              <a:rPr lang="en-US" dirty="0" err="1" smtClean="0"/>
              <a:t>homme</a:t>
            </a:r>
            <a:r>
              <a:rPr lang="en-US" dirty="0" smtClean="0"/>
              <a:t>, etc…</a:t>
            </a:r>
            <a:endParaRPr lang="ca-ES" dirty="0" smtClean="0"/>
          </a:p>
          <a:p>
            <a:pPr>
              <a:buNone/>
            </a:pPr>
            <a:endParaRPr lang="ca-ES" dirty="0" smtClean="0"/>
          </a:p>
          <a:p>
            <a:r>
              <a:rPr lang="ca-ES" b="1" dirty="0" smtClean="0"/>
              <a:t>Vous pouvez aussi créer vos propres abbréviations</a:t>
            </a:r>
          </a:p>
          <a:p>
            <a:pPr>
              <a:buNone/>
            </a:pPr>
            <a:r>
              <a:rPr lang="ca-ES" dirty="0" smtClean="0"/>
              <a:t>	</a:t>
            </a:r>
            <a:r>
              <a:rPr lang="ca-ES" u="sng" dirty="0" smtClean="0"/>
              <a:t>Ex </a:t>
            </a:r>
            <a:r>
              <a:rPr lang="ca-ES" dirty="0" smtClean="0"/>
              <a:t>: entre 10 et 12 personnes = &lt;10 &amp; 12 pers.&gt;</a:t>
            </a:r>
          </a:p>
          <a:p>
            <a:pPr>
              <a:buNone/>
            </a:pPr>
            <a:endParaRPr lang="ca-ES" dirty="0" smtClean="0"/>
          </a:p>
          <a:p>
            <a:r>
              <a:rPr lang="ca-ES" b="1" dirty="0" smtClean="0"/>
              <a:t>N’hésitez pas à personnaliser votre mise en page</a:t>
            </a:r>
          </a:p>
          <a:p>
            <a:pPr>
              <a:buNone/>
            </a:pPr>
            <a:r>
              <a:rPr lang="ca-ES" dirty="0" smtClean="0"/>
              <a:t>	</a:t>
            </a:r>
            <a:r>
              <a:rPr lang="ca-ES" u="sng" dirty="0" smtClean="0"/>
              <a:t>Ex </a:t>
            </a:r>
            <a:r>
              <a:rPr lang="ca-ES" dirty="0" smtClean="0"/>
              <a:t>: utiliser des couleurs, des symboles, des chiffres, des alinéas, etc.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71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8064895" cy="511175"/>
          </a:xfrm>
        </p:spPr>
        <p:txBody>
          <a:bodyPr/>
          <a:lstStyle/>
          <a:p>
            <a:r>
              <a:rPr lang="ca-ES" sz="2800" dirty="0" smtClean="0"/>
              <a:t>Most frequent abreviations in German note-taking</a:t>
            </a:r>
            <a:endParaRPr lang="ca-E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80920" cy="4417417"/>
          </a:xfrm>
        </p:spPr>
        <p:txBody>
          <a:bodyPr/>
          <a:lstStyle/>
          <a:p>
            <a:pPr>
              <a:spcAft>
                <a:spcPts val="600"/>
              </a:spcAft>
              <a:buFontTx/>
              <a:buNone/>
            </a:pPr>
            <a:r>
              <a:rPr lang="es-ES" i="1" dirty="0" err="1" smtClean="0"/>
              <a:t>Um</a:t>
            </a:r>
            <a:r>
              <a:rPr lang="es-ES" i="1" dirty="0" smtClean="0"/>
              <a:t> </a:t>
            </a:r>
            <a:r>
              <a:rPr lang="es-ES" b="1" i="1" dirty="0" err="1" smtClean="0"/>
              <a:t>schneller</a:t>
            </a:r>
            <a:r>
              <a:rPr lang="es-ES" b="1" i="1" dirty="0" smtClean="0"/>
              <a:t> </a:t>
            </a:r>
            <a:r>
              <a:rPr lang="es-ES" b="1" i="1" dirty="0" err="1" smtClean="0"/>
              <a:t>Notizen</a:t>
            </a:r>
            <a:r>
              <a:rPr lang="es-ES" b="1" i="1" dirty="0" smtClean="0"/>
              <a:t> </a:t>
            </a:r>
            <a:r>
              <a:rPr lang="es-ES" b="1" i="1" dirty="0" err="1" smtClean="0"/>
              <a:t>schreiben</a:t>
            </a:r>
            <a:r>
              <a:rPr lang="es-ES" b="1" i="1" dirty="0" smtClean="0"/>
              <a:t> </a:t>
            </a:r>
            <a:r>
              <a:rPr lang="es-ES" i="1" dirty="0" err="1" smtClean="0"/>
              <a:t>zu</a:t>
            </a:r>
            <a:r>
              <a:rPr lang="es-ES" i="1" dirty="0" smtClean="0"/>
              <a:t> </a:t>
            </a:r>
            <a:r>
              <a:rPr lang="es-ES" i="1" dirty="0" err="1" smtClean="0"/>
              <a:t>können</a:t>
            </a:r>
            <a:r>
              <a:rPr lang="es-ES" i="1" dirty="0" smtClean="0"/>
              <a:t>:</a:t>
            </a:r>
            <a:endParaRPr lang="es-ES" dirty="0" smtClean="0"/>
          </a:p>
          <a:p>
            <a:pPr>
              <a:spcAft>
                <a:spcPts val="600"/>
              </a:spcAft>
              <a:buNone/>
            </a:pPr>
            <a:r>
              <a:rPr lang="es-ES" b="1" i="1" dirty="0" smtClean="0"/>
              <a:t>1.- </a:t>
            </a:r>
            <a:r>
              <a:rPr lang="es-ES" b="1" i="1" dirty="0" err="1" smtClean="0"/>
              <a:t>Abkürzungen</a:t>
            </a:r>
            <a:r>
              <a:rPr lang="es-ES" b="1" i="1" dirty="0" smtClean="0"/>
              <a:t> </a:t>
            </a:r>
            <a:r>
              <a:rPr lang="es-ES" b="1" i="1" dirty="0" err="1" smtClean="0"/>
              <a:t>verwenden</a:t>
            </a:r>
            <a:r>
              <a:rPr lang="es-ES" i="1" dirty="0" smtClean="0"/>
              <a:t>:</a:t>
            </a:r>
          </a:p>
          <a:p>
            <a:pPr>
              <a:spcAft>
                <a:spcPts val="600"/>
              </a:spcAft>
            </a:pPr>
            <a:r>
              <a:rPr lang="es-ES" i="1" dirty="0" err="1" smtClean="0"/>
              <a:t>Information</a:t>
            </a:r>
            <a:r>
              <a:rPr lang="es-ES" i="1" dirty="0" smtClean="0"/>
              <a:t> (</a:t>
            </a:r>
            <a:r>
              <a:rPr lang="es-ES" i="1" dirty="0" err="1" smtClean="0"/>
              <a:t>Inf</a:t>
            </a:r>
            <a:r>
              <a:rPr lang="es-ES" i="1" dirty="0" smtClean="0"/>
              <a:t>.), </a:t>
            </a:r>
            <a:r>
              <a:rPr lang="es-ES" i="1" dirty="0" err="1" smtClean="0"/>
              <a:t>Beispiel</a:t>
            </a:r>
            <a:r>
              <a:rPr lang="es-ES" i="1" dirty="0" smtClean="0"/>
              <a:t> (</a:t>
            </a:r>
            <a:r>
              <a:rPr lang="es-ES" i="1" dirty="0" err="1" smtClean="0"/>
              <a:t>Bsp.</a:t>
            </a:r>
            <a:r>
              <a:rPr lang="es-ES" i="1" dirty="0" smtClean="0"/>
              <a:t>), </a:t>
            </a:r>
            <a:r>
              <a:rPr lang="es-ES" i="1" dirty="0" err="1" smtClean="0"/>
              <a:t>besonders</a:t>
            </a:r>
            <a:r>
              <a:rPr lang="es-ES" i="1" dirty="0" smtClean="0"/>
              <a:t> (</a:t>
            </a:r>
            <a:r>
              <a:rPr lang="es-ES" i="1" dirty="0" err="1" smtClean="0"/>
              <a:t>bes</a:t>
            </a:r>
            <a:r>
              <a:rPr lang="es-ES" i="1" dirty="0" smtClean="0"/>
              <a:t>.), zum </a:t>
            </a:r>
            <a:r>
              <a:rPr lang="es-ES" i="1" dirty="0" err="1" smtClean="0"/>
              <a:t>Beispiel</a:t>
            </a:r>
            <a:r>
              <a:rPr lang="es-ES" i="1" dirty="0" smtClean="0"/>
              <a:t> (</a:t>
            </a:r>
            <a:r>
              <a:rPr lang="es-ES" i="1" dirty="0" err="1" smtClean="0"/>
              <a:t>z.B.</a:t>
            </a:r>
            <a:r>
              <a:rPr lang="es-ES" i="1" dirty="0" smtClean="0"/>
              <a:t>)</a:t>
            </a:r>
          </a:p>
          <a:p>
            <a:pPr>
              <a:spcAft>
                <a:spcPts val="600"/>
              </a:spcAft>
              <a:buNone/>
            </a:pPr>
            <a:r>
              <a:rPr lang="es-ES" b="1" i="1" dirty="0" smtClean="0"/>
              <a:t>2.- </a:t>
            </a:r>
            <a:r>
              <a:rPr lang="es-ES" b="1" i="1" dirty="0" err="1" smtClean="0"/>
              <a:t>Wörter</a:t>
            </a:r>
            <a:r>
              <a:rPr lang="es-ES" b="1" i="1" dirty="0" smtClean="0"/>
              <a:t> </a:t>
            </a:r>
            <a:r>
              <a:rPr lang="es-ES" b="1" i="1" dirty="0" err="1" smtClean="0"/>
              <a:t>durch</a:t>
            </a:r>
            <a:r>
              <a:rPr lang="es-ES" b="1" i="1" dirty="0" smtClean="0"/>
              <a:t> </a:t>
            </a:r>
            <a:r>
              <a:rPr lang="es-ES" b="1" i="1" dirty="0" err="1" smtClean="0"/>
              <a:t>Symbole</a:t>
            </a:r>
            <a:r>
              <a:rPr lang="es-ES" b="1" i="1" dirty="0" smtClean="0"/>
              <a:t> </a:t>
            </a:r>
            <a:r>
              <a:rPr lang="es-ES" b="1" i="1" dirty="0" err="1" smtClean="0"/>
              <a:t>oder</a:t>
            </a:r>
            <a:r>
              <a:rPr lang="es-ES" b="1" i="1" dirty="0" smtClean="0"/>
              <a:t> </a:t>
            </a:r>
            <a:r>
              <a:rPr lang="es-ES" b="1" i="1" dirty="0" err="1" smtClean="0"/>
              <a:t>Buchstaben</a:t>
            </a:r>
            <a:r>
              <a:rPr lang="es-ES" b="1" i="1" dirty="0" smtClean="0"/>
              <a:t> </a:t>
            </a:r>
            <a:r>
              <a:rPr lang="es-ES" b="1" i="1" dirty="0" err="1" smtClean="0"/>
              <a:t>ersetzen</a:t>
            </a:r>
            <a:r>
              <a:rPr lang="es-ES" b="1" i="1" dirty="0" smtClean="0"/>
              <a:t>:</a:t>
            </a:r>
            <a:endParaRPr lang="es-ES" i="1" dirty="0" smtClean="0"/>
          </a:p>
          <a:p>
            <a:pPr>
              <a:spcAft>
                <a:spcPts val="600"/>
              </a:spcAft>
            </a:pPr>
            <a:r>
              <a:rPr lang="es-ES" i="1" dirty="0" smtClean="0"/>
              <a:t>mal (x), plus (+), </a:t>
            </a:r>
            <a:r>
              <a:rPr lang="es-ES" i="1" dirty="0" err="1" smtClean="0"/>
              <a:t>größer</a:t>
            </a:r>
            <a:r>
              <a:rPr lang="es-ES" i="1" dirty="0" smtClean="0"/>
              <a:t> / </a:t>
            </a:r>
            <a:r>
              <a:rPr lang="es-ES" i="1" dirty="0" err="1" smtClean="0"/>
              <a:t>mehr</a:t>
            </a:r>
            <a:r>
              <a:rPr lang="es-ES" i="1" dirty="0" smtClean="0"/>
              <a:t> (&gt;), </a:t>
            </a:r>
            <a:r>
              <a:rPr lang="es-ES" i="1" dirty="0" err="1" smtClean="0"/>
              <a:t>kleiner</a:t>
            </a:r>
            <a:r>
              <a:rPr lang="es-ES" i="1" dirty="0" smtClean="0"/>
              <a:t> / </a:t>
            </a:r>
            <a:r>
              <a:rPr lang="es-ES" i="1" dirty="0" err="1" smtClean="0"/>
              <a:t>weniger</a:t>
            </a:r>
            <a:r>
              <a:rPr lang="es-ES" i="1" dirty="0" smtClean="0"/>
              <a:t> (&lt;), </a:t>
            </a:r>
            <a:r>
              <a:rPr lang="es-ES" i="1" dirty="0" err="1" smtClean="0"/>
              <a:t>erhöhen</a:t>
            </a:r>
            <a:r>
              <a:rPr lang="es-ES" i="1" dirty="0" smtClean="0"/>
              <a:t> (^), in der </a:t>
            </a:r>
            <a:r>
              <a:rPr lang="es-ES" i="1" dirty="0" err="1" smtClean="0"/>
              <a:t>Folge</a:t>
            </a:r>
            <a:r>
              <a:rPr lang="es-ES" i="1" dirty="0" smtClean="0"/>
              <a:t>… (</a:t>
            </a:r>
            <a:r>
              <a:rPr lang="es-ES" i="1" dirty="0" smtClean="0">
                <a:sym typeface="Wingdings" pitchFamily="2" charset="2"/>
              </a:rPr>
              <a:t></a:t>
            </a:r>
            <a:r>
              <a:rPr lang="es-ES" i="1" dirty="0" smtClean="0"/>
              <a:t>)</a:t>
            </a:r>
            <a:endParaRPr lang="ca-ES" dirty="0" smtClean="0"/>
          </a:p>
          <a:p>
            <a:pPr>
              <a:spcAft>
                <a:spcPts val="600"/>
              </a:spcAft>
              <a:buNone/>
            </a:pPr>
            <a:r>
              <a:rPr lang="es-ES" b="1" i="1" dirty="0" smtClean="0"/>
              <a:t>3.- </a:t>
            </a:r>
            <a:r>
              <a:rPr lang="es-ES" b="1" i="1" dirty="0" err="1" smtClean="0"/>
              <a:t>Vokale</a:t>
            </a:r>
            <a:r>
              <a:rPr lang="es-ES" b="1" i="1" dirty="0" smtClean="0"/>
              <a:t> </a:t>
            </a:r>
            <a:r>
              <a:rPr lang="es-ES" b="1" i="1" dirty="0" err="1" smtClean="0"/>
              <a:t>weglassen</a:t>
            </a:r>
            <a:r>
              <a:rPr lang="es-ES" i="1" dirty="0" smtClean="0"/>
              <a:t>:</a:t>
            </a:r>
          </a:p>
          <a:p>
            <a:pPr>
              <a:spcAft>
                <a:spcPts val="600"/>
              </a:spcAft>
            </a:pPr>
            <a:r>
              <a:rPr lang="es-ES" i="1" dirty="0" smtClean="0"/>
              <a:t>Die </a:t>
            </a:r>
            <a:r>
              <a:rPr lang="es-ES" i="1" dirty="0" err="1" smtClean="0"/>
              <a:t>letzte</a:t>
            </a:r>
            <a:r>
              <a:rPr lang="es-ES" i="1" dirty="0" smtClean="0"/>
              <a:t> </a:t>
            </a:r>
            <a:r>
              <a:rPr lang="es-ES" i="1" dirty="0" err="1" smtClean="0"/>
              <a:t>Prüfung</a:t>
            </a:r>
            <a:r>
              <a:rPr lang="es-ES" i="1" dirty="0" smtClean="0"/>
              <a:t> </a:t>
            </a:r>
            <a:r>
              <a:rPr lang="es-ES" i="1" dirty="0" err="1" smtClean="0"/>
              <a:t>findet</a:t>
            </a:r>
            <a:r>
              <a:rPr lang="es-ES" i="1" dirty="0" smtClean="0"/>
              <a:t> am </a:t>
            </a:r>
            <a:r>
              <a:rPr lang="es-ES" i="1" dirty="0" err="1" smtClean="0"/>
              <a:t>Samstag</a:t>
            </a:r>
            <a:r>
              <a:rPr lang="es-ES" i="1" dirty="0" smtClean="0"/>
              <a:t> </a:t>
            </a:r>
            <a:r>
              <a:rPr lang="es-ES" i="1" dirty="0" err="1" smtClean="0"/>
              <a:t>statt</a:t>
            </a:r>
            <a:r>
              <a:rPr lang="es-ES" i="1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s-ES" i="1" dirty="0" err="1" smtClean="0"/>
              <a:t>Ltzt</a:t>
            </a:r>
            <a:r>
              <a:rPr lang="es-ES" i="1" dirty="0" smtClean="0"/>
              <a:t> </a:t>
            </a:r>
            <a:r>
              <a:rPr lang="es-ES" i="1" dirty="0" err="1" smtClean="0"/>
              <a:t>Prfg</a:t>
            </a:r>
            <a:r>
              <a:rPr lang="es-ES" i="1" dirty="0" smtClean="0"/>
              <a:t> - </a:t>
            </a:r>
            <a:r>
              <a:rPr lang="es-ES" i="1" dirty="0" err="1" smtClean="0"/>
              <a:t>Smstg</a:t>
            </a:r>
            <a:endParaRPr lang="es-ES" i="1" dirty="0" smtClean="0"/>
          </a:p>
          <a:p>
            <a:pPr>
              <a:spcAft>
                <a:spcPts val="600"/>
              </a:spcAft>
              <a:buNone/>
            </a:pPr>
            <a:r>
              <a:rPr lang="es-ES" b="1" i="1" dirty="0" smtClean="0"/>
              <a:t>4.- </a:t>
            </a:r>
            <a:r>
              <a:rPr lang="es-ES" b="1" i="1" dirty="0" err="1" smtClean="0"/>
              <a:t>Endungen</a:t>
            </a:r>
            <a:r>
              <a:rPr lang="es-ES" b="1" i="1" dirty="0" smtClean="0"/>
              <a:t> </a:t>
            </a:r>
            <a:r>
              <a:rPr lang="es-ES" b="1" i="1" dirty="0" err="1" smtClean="0"/>
              <a:t>hochstellen</a:t>
            </a:r>
            <a:r>
              <a:rPr lang="es-ES" i="1" dirty="0" smtClean="0"/>
              <a:t>:</a:t>
            </a:r>
          </a:p>
          <a:p>
            <a:pPr>
              <a:spcAft>
                <a:spcPts val="600"/>
              </a:spcAft>
            </a:pPr>
            <a:r>
              <a:rPr lang="es-ES" i="1" dirty="0" err="1" smtClean="0"/>
              <a:t>fotografieren</a:t>
            </a:r>
            <a:r>
              <a:rPr lang="es-ES" i="1" dirty="0" smtClean="0"/>
              <a:t> (</a:t>
            </a:r>
            <a:r>
              <a:rPr lang="es-ES" i="1" dirty="0" err="1" smtClean="0"/>
              <a:t>foto</a:t>
            </a:r>
            <a:r>
              <a:rPr lang="es-ES" i="1" baseline="30000" dirty="0" err="1" smtClean="0"/>
              <a:t>en</a:t>
            </a:r>
            <a:r>
              <a:rPr lang="es-ES" i="1" dirty="0" smtClean="0"/>
              <a:t>), </a:t>
            </a:r>
            <a:r>
              <a:rPr lang="es-ES" i="1" dirty="0" err="1" smtClean="0"/>
              <a:t>Organisation</a:t>
            </a:r>
            <a:r>
              <a:rPr lang="es-ES" i="1" dirty="0" smtClean="0"/>
              <a:t> (</a:t>
            </a:r>
            <a:r>
              <a:rPr lang="es-ES" i="1" dirty="0" err="1" smtClean="0"/>
              <a:t>Org</a:t>
            </a:r>
            <a:r>
              <a:rPr lang="es-ES" i="1" baseline="30000" dirty="0" err="1" smtClean="0"/>
              <a:t>ion</a:t>
            </a:r>
            <a:r>
              <a:rPr lang="es-ES" i="1" dirty="0" smtClean="0"/>
              <a:t>),  </a:t>
            </a:r>
            <a:r>
              <a:rPr lang="es-ES" i="1" dirty="0" err="1" smtClean="0"/>
              <a:t>Bevölkerung</a:t>
            </a:r>
            <a:r>
              <a:rPr lang="es-ES" i="1" dirty="0" smtClean="0"/>
              <a:t> (</a:t>
            </a:r>
            <a:r>
              <a:rPr lang="es-ES" i="1" dirty="0" err="1" smtClean="0"/>
              <a:t>Bevöl</a:t>
            </a:r>
            <a:r>
              <a:rPr lang="es-ES" i="1" baseline="30000" dirty="0" err="1" smtClean="0"/>
              <a:t>ung</a:t>
            </a:r>
            <a:r>
              <a:rPr lang="es-ES" i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998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8340725" cy="511175"/>
          </a:xfrm>
        </p:spPr>
        <p:txBody>
          <a:bodyPr/>
          <a:lstStyle/>
          <a:p>
            <a:r>
              <a:rPr lang="ca-ES" sz="2800" dirty="0" smtClean="0"/>
              <a:t>Most frequent abreviations in Spanish note-taking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95288" y="1700213"/>
            <a:ext cx="7566025" cy="4024312"/>
          </a:xfrm>
        </p:spPr>
        <p:txBody>
          <a:bodyPr/>
          <a:lstStyle/>
          <a:p>
            <a:pPr>
              <a:buFontTx/>
              <a:buNone/>
            </a:pPr>
            <a:r>
              <a:rPr lang="es-ES" i="1" smtClean="0"/>
              <a:t>Para </a:t>
            </a:r>
            <a:r>
              <a:rPr lang="es-ES" b="1" i="1" smtClean="0"/>
              <a:t>mejorar la velocidad de escritura</a:t>
            </a:r>
            <a:r>
              <a:rPr lang="es-ES" i="1" smtClean="0"/>
              <a:t>:</a:t>
            </a:r>
            <a:endParaRPr lang="es-ES" smtClean="0"/>
          </a:p>
          <a:p>
            <a:r>
              <a:rPr lang="es-ES" b="1" i="1" smtClean="0"/>
              <a:t>1.- Utiliza abreviaciones</a:t>
            </a:r>
            <a:r>
              <a:rPr lang="es-ES" i="1" smtClean="0"/>
              <a:t>:</a:t>
            </a:r>
          </a:p>
          <a:p>
            <a:r>
              <a:rPr lang="es-ES" i="1" smtClean="0"/>
              <a:t>información (inf.), ejemplo (ej.), extraordinario (extr.), importante (imp.)</a:t>
            </a:r>
          </a:p>
          <a:p>
            <a:r>
              <a:rPr lang="es-ES" b="1" i="1" smtClean="0"/>
              <a:t>4.- Sustituye palabras por símbolos o por letras:</a:t>
            </a:r>
            <a:endParaRPr lang="es-ES" i="1" smtClean="0"/>
          </a:p>
          <a:p>
            <a:r>
              <a:rPr lang="es-ES" i="1" smtClean="0"/>
              <a:t>por (x), mas (+), mayor (&gt;), menor (&lt;), menos que (- q), aumento (^), como consequencia… (</a:t>
            </a:r>
            <a:r>
              <a:rPr lang="es-ES" i="1" smtClean="0">
                <a:sym typeface="Wingdings" pitchFamily="2" charset="2"/>
              </a:rPr>
              <a:t></a:t>
            </a:r>
            <a:r>
              <a:rPr lang="es-ES" i="1" smtClean="0"/>
              <a:t>)</a:t>
            </a:r>
            <a:endParaRPr lang="ca-ES" smtClean="0"/>
          </a:p>
          <a:p>
            <a:r>
              <a:rPr lang="es-ES" b="1" i="1" smtClean="0"/>
              <a:t>2.- Elimina algunas vocales</a:t>
            </a:r>
            <a:r>
              <a:rPr lang="es-ES" i="1" smtClean="0"/>
              <a:t>:</a:t>
            </a:r>
          </a:p>
          <a:p>
            <a:r>
              <a:rPr lang="es-ES" i="1" smtClean="0"/>
              <a:t>Tengo un examen el próximo jueves</a:t>
            </a:r>
          </a:p>
          <a:p>
            <a:r>
              <a:rPr lang="es-ES" i="1" smtClean="0"/>
              <a:t>Teng exmn prox. jvs</a:t>
            </a:r>
          </a:p>
          <a:p>
            <a:r>
              <a:rPr lang="es-ES" b="1" i="1" smtClean="0"/>
              <a:t>3.- Sustituye terminaciones habituales por signos o números</a:t>
            </a:r>
            <a:r>
              <a:rPr lang="es-ES" i="1" smtClean="0"/>
              <a:t>:</a:t>
            </a:r>
          </a:p>
          <a:p>
            <a:r>
              <a:rPr lang="es-ES" i="1" smtClean="0"/>
              <a:t>fácilmente (fácil-) separados (separa2), entre (en3)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Useful resources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971550" y="1844675"/>
            <a:ext cx="7566025" cy="40243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1200" dirty="0" smtClean="0"/>
              <a:t>For tips on how to revise, the following websites may be useful:</a:t>
            </a:r>
          </a:p>
          <a:p>
            <a:pPr marL="0" indent="0" eaLnBrk="1" hangingPunct="1">
              <a:buFontTx/>
              <a:buNone/>
            </a:pPr>
            <a:endParaRPr lang="en-GB" sz="1200" dirty="0" smtClean="0"/>
          </a:p>
          <a:p>
            <a:pPr marL="0" indent="0" eaLnBrk="1" hangingPunct="1"/>
            <a:r>
              <a:rPr lang="en-GB" sz="1200" dirty="0" smtClean="0"/>
              <a:t>University of Leeds </a:t>
            </a:r>
            <a:r>
              <a:rPr lang="en-GB" sz="1200" dirty="0" smtClean="0">
                <a:hlinkClick r:id="rId2"/>
              </a:rPr>
              <a:t>http://www.leeds.ac.uk/arts/studyskills/new/exams/active.html</a:t>
            </a:r>
            <a:endParaRPr lang="en-GB" sz="1200" dirty="0" smtClean="0"/>
          </a:p>
          <a:p>
            <a:pPr marL="0" indent="0" eaLnBrk="1" hangingPunct="1"/>
            <a:r>
              <a:rPr lang="en-GB" sz="1200" dirty="0" smtClean="0"/>
              <a:t>Brunel University Revision Guide </a:t>
            </a:r>
            <a:br>
              <a:rPr lang="en-GB" sz="1200" dirty="0" smtClean="0"/>
            </a:br>
            <a:r>
              <a:rPr lang="en-GB" sz="1200" dirty="0" smtClean="0">
                <a:hlinkClick r:id="rId3"/>
              </a:rPr>
              <a:t>http://people.brunel.ac.uk/~mastmmg/./ssguide/sshome.htm</a:t>
            </a:r>
            <a:endParaRPr lang="en-GB" sz="1200" dirty="0" smtClean="0"/>
          </a:p>
          <a:p>
            <a:pPr marL="0" indent="0"/>
            <a:r>
              <a:rPr lang="en-GB" sz="1200" dirty="0" smtClean="0"/>
              <a:t>University of Leicester - Revision and exam skills</a:t>
            </a:r>
            <a:r>
              <a:rPr lang="ca-ES" sz="1200" dirty="0" smtClean="0"/>
              <a:t> </a:t>
            </a:r>
            <a:r>
              <a:rPr lang="en-GB" sz="1200" dirty="0" smtClean="0">
                <a:hlinkClick r:id="rId4"/>
              </a:rPr>
              <a:t>http://www2.le.ac.uk/offices/ssds/sd/ld/resources/study/revision-exam</a:t>
            </a:r>
            <a:r>
              <a:rPr lang="en-GB" sz="1200" dirty="0" smtClean="0"/>
              <a:t> This website contains information/advice about the whole process of revision and exams. It is clear to understand and covers lots of issues including: revision as an individual process, active revision, writing for exams, memory techniques, timing during exams.</a:t>
            </a:r>
            <a:endParaRPr lang="ca-ES" sz="1200" dirty="0" smtClean="0"/>
          </a:p>
          <a:p>
            <a:pPr marL="0" indent="0"/>
            <a:r>
              <a:rPr lang="en-GB" sz="1200" dirty="0" smtClean="0"/>
              <a:t>The Open University </a:t>
            </a:r>
            <a:r>
              <a:rPr lang="en-GB" sz="1200" dirty="0" smtClean="0">
                <a:hlinkClick r:id="rId5"/>
              </a:rPr>
              <a:t>http://www.open.ac.uk/skillsforstudy/revising-exams-and-assessment.php</a:t>
            </a:r>
            <a:r>
              <a:rPr lang="en-GB" sz="1200" dirty="0" smtClean="0"/>
              <a:t> This website is written in a clear way so it is easy to understand and includes information on several things, including: revision techniques, different types of exams (written/oral/practical) and managing stress. </a:t>
            </a:r>
            <a:endParaRPr lang="ca-ES" sz="1200" dirty="0" smtClean="0"/>
          </a:p>
          <a:p>
            <a:pPr marL="0" indent="0"/>
            <a:r>
              <a:rPr lang="en-GB" sz="1200" dirty="0" smtClean="0">
                <a:hlinkClick r:id="rId6"/>
              </a:rPr>
              <a:t>Manchester University</a:t>
            </a:r>
            <a:r>
              <a:rPr lang="en-GB" sz="1200" dirty="0" smtClean="0"/>
              <a:t> </a:t>
            </a:r>
            <a:r>
              <a:rPr lang="en-GB" sz="1200" dirty="0" smtClean="0">
                <a:hlinkClick r:id="rId7"/>
              </a:rPr>
              <a:t>http://www.humanities.manchester.ac.uk/studyskills/assessment_</a:t>
            </a:r>
            <a:r>
              <a:rPr lang="en-GB" sz="1200" dirty="0" smtClean="0">
                <a:hlinkClick r:id="rId6"/>
              </a:rPr>
              <a:t>evaluation_assessment/index.html</a:t>
            </a:r>
            <a:r>
              <a:rPr lang="en-GB" sz="1200" dirty="0" smtClean="0"/>
              <a:t> Another useful website with information on revision techniques, exam strategies for during and after the exam and managing stress.</a:t>
            </a:r>
            <a:endParaRPr lang="ca-ES" sz="1200" dirty="0" smtClean="0"/>
          </a:p>
          <a:p>
            <a:pPr marL="0" indent="0"/>
            <a:r>
              <a:rPr lang="en-GB" sz="1200" dirty="0" smtClean="0"/>
              <a:t>Aston University </a:t>
            </a:r>
            <a:r>
              <a:rPr lang="en-GB" sz="1200" dirty="0" smtClean="0">
                <a:hlinkClick r:id="rId8"/>
              </a:rPr>
              <a:t>http://www1.aston.ac.uk/EasysiteWeb/getresource.axd?AssetID=64744&amp;type=0&amp;servicetype=1</a:t>
            </a:r>
            <a:r>
              <a:rPr lang="en-GB" sz="1200" dirty="0" smtClean="0"/>
              <a:t> This podcast consists of Paul, one of Aston’s counsellors, giving practical advice on dealing with exam stress and is a link to one of the services available to support Aston students throughout their time here.</a:t>
            </a:r>
            <a:endParaRPr lang="ca-ES" sz="1200" dirty="0" smtClean="0"/>
          </a:p>
          <a:p>
            <a:pPr eaLnBrk="1" hangingPunct="1">
              <a:buFontTx/>
              <a:buNone/>
            </a:pPr>
            <a:endParaRPr lang="en-GB" sz="1200" dirty="0" smtClean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References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 bwMode="auto">
          <a:xfrm>
            <a:off x="395288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92500" lnSpcReduction="20000"/>
          </a:bodyPr>
          <a:lstStyle/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kern="0" dirty="0">
                <a:solidFill>
                  <a:srgbClr val="000000"/>
                </a:solidFill>
                <a:latin typeface="+mn-lt"/>
                <a:hlinkClick r:id="rId3"/>
              </a:rPr>
              <a:t>CLD slides Aston</a:t>
            </a:r>
          </a:p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kern="0" dirty="0">
                <a:solidFill>
                  <a:srgbClr val="000000"/>
                </a:solidFill>
                <a:latin typeface="+mn-lt"/>
                <a:hlinkClick r:id="rId3"/>
              </a:rPr>
              <a:t>http://www.vidadigital.net/blog/2010/10/31/estrateg</a:t>
            </a:r>
          </a:p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dirty="0">
                <a:hlinkClick r:id="rId4"/>
              </a:rPr>
              <a:t>http://www.studygs.net/espanol/lctrnote.htm</a:t>
            </a:r>
            <a:endParaRPr lang="ca-ES" sz="2000" dirty="0"/>
          </a:p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kern="0" dirty="0">
                <a:solidFill>
                  <a:srgbClr val="000000"/>
                </a:solidFill>
                <a:latin typeface="+mn-lt"/>
                <a:hlinkClick r:id="rId5"/>
              </a:rPr>
              <a:t>http://www.estudiantes.info/tecnicas_de_estudio/tecnicas_tomar_apuntes.htm</a:t>
            </a:r>
            <a:endParaRPr lang="ca-ES" sz="2000" kern="0" dirty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kern="0" dirty="0">
                <a:solidFill>
                  <a:srgbClr val="000000"/>
                </a:solidFill>
                <a:latin typeface="+mn-lt"/>
                <a:hlinkClick r:id="rId6"/>
              </a:rPr>
              <a:t>http://www.aulafacil.com/Tecestud/Lecciones/Lecc5.htm</a:t>
            </a:r>
            <a:endParaRPr lang="ca-ES" sz="2000" kern="0" dirty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kern="0" dirty="0">
                <a:solidFill>
                  <a:srgbClr val="000000"/>
                </a:solidFill>
                <a:latin typeface="+mn-lt"/>
                <a:hlinkClick r:id="rId7"/>
              </a:rPr>
              <a:t>http://www.consumer.es/web/es/educacion/escolar/2009/05/12/185201.php</a:t>
            </a:r>
            <a:endParaRPr lang="ca-ES" sz="2000" kern="0" dirty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kern="0" dirty="0">
                <a:solidFill>
                  <a:srgbClr val="000000"/>
                </a:solidFill>
                <a:latin typeface="+mn-lt"/>
                <a:hlinkClick r:id="rId8"/>
              </a:rPr>
              <a:t>http://www.how-to-study.com/study-skills/es/toma-de-apuntes/60/c%C3%B3mo-tomar-apuntes-en-clase/index.asp</a:t>
            </a:r>
            <a:endParaRPr lang="ca-ES" sz="2000" kern="0" dirty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kern="0" dirty="0">
                <a:solidFill>
                  <a:srgbClr val="000000"/>
                </a:solidFill>
                <a:latin typeface="+mn-lt"/>
                <a:hlinkClick r:id="rId9"/>
              </a:rPr>
              <a:t>http://www.tecnicas-de-estudio.org/tecnicas/tecnicas7.htm</a:t>
            </a:r>
            <a:endParaRPr lang="ca-ES" sz="2000" kern="0" dirty="0">
              <a:solidFill>
                <a:srgbClr val="000000"/>
              </a:solidFill>
              <a:latin typeface="+mn-lt"/>
              <a:hlinkClick r:id="rId10"/>
            </a:endParaRPr>
          </a:p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kern="0" dirty="0">
                <a:solidFill>
                  <a:srgbClr val="000000"/>
                </a:solidFill>
                <a:latin typeface="+mn-lt"/>
                <a:hlinkClick r:id="rId11"/>
              </a:rPr>
              <a:t>http://www.youtube.com/watch?v=6T8kXHGM0hM&amp;NR=1</a:t>
            </a:r>
            <a:endParaRPr lang="ca-ES" sz="2000" kern="0" dirty="0">
              <a:solidFill>
                <a:srgbClr val="000000"/>
              </a:solidFill>
              <a:latin typeface="+mn-lt"/>
            </a:endParaRPr>
          </a:p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kern="0" dirty="0">
                <a:solidFill>
                  <a:srgbClr val="000000"/>
                </a:solidFill>
                <a:latin typeface="+mn-lt"/>
                <a:hlinkClick r:id="rId12"/>
              </a:rPr>
              <a:t>http://www.utilidad.com/consejos-para-tomar-apuntes-lo-mas-rapido-posible_1053</a:t>
            </a:r>
            <a:endParaRPr lang="ca-ES" sz="2000" kern="0" dirty="0">
              <a:solidFill>
                <a:srgbClr val="000000"/>
              </a:solidFill>
              <a:latin typeface="+mn-lt"/>
              <a:hlinkClick r:id="rId10"/>
            </a:endParaRPr>
          </a:p>
          <a:p>
            <a:pPr marL="342900" indent="-342900" eaLnBrk="0" hangingPunct="0">
              <a:lnSpc>
                <a:spcPct val="108000"/>
              </a:lnSpc>
              <a:buFontTx/>
              <a:buBlip>
                <a:blip r:embed="rId2"/>
              </a:buBlip>
              <a:defRPr/>
            </a:pPr>
            <a:r>
              <a:rPr lang="ca-ES" sz="2000" kern="0" dirty="0">
                <a:solidFill>
                  <a:srgbClr val="000000"/>
                </a:solidFill>
                <a:latin typeface="+mn-lt"/>
                <a:hlinkClick r:id="rId13"/>
              </a:rPr>
              <a:t>http://bb.aston.ac.uk/webapps/portal/frameset.jsp?tab_id=_2_1&amp;url=%2fwebapps%2fblackboard%2fexecute%2flauncher%3ftype%3dCourse%26id%3d_13520_1%26url%3d</a:t>
            </a:r>
            <a:endParaRPr lang="ca-ES" sz="2000" kern="0" dirty="0">
              <a:solidFill>
                <a:srgbClr val="000000"/>
              </a:solidFill>
              <a:latin typeface="+mn-lt"/>
              <a:hlinkClick r:id="rId10"/>
            </a:endParaRP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</TotalTime>
  <Words>195</Words>
  <Application>Microsoft Office PowerPoint</Application>
  <PresentationFormat>On-screen Show (4:3)</PresentationFormat>
  <Paragraphs>57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Default Design</vt:lpstr>
      <vt:lpstr>1_Default Design</vt:lpstr>
      <vt:lpstr>AstonPPTblue</vt:lpstr>
      <vt:lpstr>Module 6 Note Taking and Revision Strategies</vt:lpstr>
      <vt:lpstr>Most frequent abreviations in French note-taking 2</vt:lpstr>
      <vt:lpstr>Most frequent abreviations in German note-taking</vt:lpstr>
      <vt:lpstr>Most frequent abreviations in Spanish note-taking</vt:lpstr>
      <vt:lpstr>Useful resources</vt:lpstr>
      <vt:lpstr>References</vt:lpstr>
    </vt:vector>
  </TitlesOfParts>
  <Company>뿿좐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Wilson</dc:creator>
  <cp:lastModifiedBy>Angela Morris</cp:lastModifiedBy>
  <cp:revision>86</cp:revision>
  <dcterms:created xsi:type="dcterms:W3CDTF">2007-11-16T13:56:05Z</dcterms:created>
  <dcterms:modified xsi:type="dcterms:W3CDTF">2012-05-17T13:49:31Z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-275872923</vt:i4>
  </property>
  <property fmtid="{D5CDD505-2E9C-101B-9397-08002B2CF9AE}" pid="3" name="_NewReviewCycle">
    <vt:lpwstr/>
  </property>
  <property fmtid="{D5CDD505-2E9C-101B-9397-08002B2CF9AE}" pid="4" name="_EmailSubject">
    <vt:lpwstr>Module 6</vt:lpwstr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-543097448</vt:i4>
  </property>
</Properties>
</file>