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76" r:id="rId3"/>
  </p:sldMasterIdLst>
  <p:notesMasterIdLst>
    <p:notesMasterId r:id="rId7"/>
  </p:notesMasterIdLst>
  <p:handoutMasterIdLst>
    <p:handoutMasterId r:id="rId8"/>
  </p:handoutMasterIdLst>
  <p:sldIdLst>
    <p:sldId id="299" r:id="rId4"/>
    <p:sldId id="289" r:id="rId5"/>
    <p:sldId id="293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99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721" autoAdjust="0"/>
  </p:normalViewPr>
  <p:slideViewPr>
    <p:cSldViewPr>
      <p:cViewPr varScale="1">
        <p:scale>
          <a:sx n="101" d="100"/>
          <a:sy n="101" d="100"/>
        </p:scale>
        <p:origin x="-2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8ED41F-885F-4DDF-9E55-4C6BF08939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0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D2A0DBFA-655D-475E-8131-C1550CDCE3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538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A14AC-A678-42EC-BF0B-273C7A0711E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876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163" y="2417763"/>
            <a:ext cx="4592637" cy="1439862"/>
          </a:xfrm>
        </p:spPr>
        <p:txBody>
          <a:bodyPr/>
          <a:lstStyle>
            <a:lvl1pPr>
              <a:defRPr sz="4000"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5029200"/>
            <a:ext cx="3068637" cy="1239838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511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63563"/>
            <a:ext cx="7834313" cy="555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69923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2427288"/>
            <a:ext cx="7851775" cy="1258887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163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375" y="563563"/>
            <a:ext cx="196373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163" y="563563"/>
            <a:ext cx="57388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3038" y="6165850"/>
            <a:ext cx="1374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563563"/>
            <a:ext cx="78549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2093913"/>
            <a:ext cx="785495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tp://www.google.com/notebook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evernote.com/" TargetMode="Externa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://freemind.sourceforge.net/wiki/index.php/Main_Page" TargetMode="External"/><Relationship Id="rId5" Type="http://schemas.openxmlformats.org/officeDocument/2006/relationships/hyperlink" Target="http://notebook.zoho.com/" TargetMode="External"/><Relationship Id="rId4" Type="http://schemas.openxmlformats.org/officeDocument/2006/relationships/hyperlink" Target="http://springnote.com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7544" y="2204864"/>
            <a:ext cx="7585075" cy="1439862"/>
          </a:xfrm>
        </p:spPr>
        <p:txBody>
          <a:bodyPr/>
          <a:lstStyle/>
          <a:p>
            <a:pPr eaLnBrk="1" hangingPunct="1"/>
            <a:r>
              <a:rPr lang="en-US" smtClean="0"/>
              <a:t>Module 6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Note </a:t>
            </a:r>
            <a:r>
              <a:rPr lang="en-US" dirty="0" smtClean="0"/>
              <a:t>Taking and Revision Strategies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76700"/>
            <a:ext cx="4319587" cy="1239838"/>
          </a:xfrm>
        </p:spPr>
        <p:txBody>
          <a:bodyPr/>
          <a:lstStyle/>
          <a:p>
            <a:pPr eaLnBrk="1" hangingPunct="1"/>
            <a:r>
              <a:rPr lang="en-US" dirty="0" smtClean="0"/>
              <a:t>Some keys for successful learning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Part 4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desilvac\Local Settings\Temporary Internet Files\Content.IE5\5WZRCF89\MP90044325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789040"/>
            <a:ext cx="3179267" cy="2115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69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95288" y="563563"/>
            <a:ext cx="8124825" cy="488950"/>
          </a:xfrm>
        </p:spPr>
        <p:txBody>
          <a:bodyPr/>
          <a:lstStyle/>
          <a:p>
            <a:r>
              <a:rPr lang="ca-ES" smtClean="0"/>
              <a:t>Note-taking techniques: Listen + Reflect +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28775"/>
            <a:ext cx="8459787" cy="4024313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ca-ES" sz="1600" dirty="0" smtClean="0"/>
              <a:t>Be on</a:t>
            </a:r>
            <a:r>
              <a:rPr lang="ca-ES" sz="1600" dirty="0" smtClean="0">
                <a:solidFill>
                  <a:srgbClr val="00B0F0"/>
                </a:solidFill>
              </a:rPr>
              <a:t> </a:t>
            </a:r>
            <a:r>
              <a:rPr lang="ca-ES" sz="1600" dirty="0" smtClean="0"/>
              <a:t>time for the session.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Keep organised notes: page number, date, subject... 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Use short sentences rather than long paragraphs.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Use 1 paragraph for 1 idea. 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Copy the teacher’s diagrams or pictures.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Use abbreviations.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Leave double line-spacing and for further corrections/ complements...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Write down ideas introduced by key expressions: </a:t>
            </a:r>
            <a:r>
              <a:rPr lang="ca-ES" sz="1600" i="1" dirty="0" smtClean="0"/>
              <a:t>the lesson today is about...., the most important thing is..., in short...., clarify ..., </a:t>
            </a:r>
            <a:endParaRPr lang="ca-ES" sz="1600" dirty="0" smtClean="0"/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Leave explicit gaps or signs (*) where  important information is missing. Ask for clarification later if there is question time.</a:t>
            </a:r>
          </a:p>
          <a:p>
            <a:pPr marL="0" indent="0">
              <a:lnSpc>
                <a:spcPct val="150000"/>
              </a:lnSpc>
            </a:pPr>
            <a:r>
              <a:rPr lang="ca-ES" sz="1600" dirty="0" smtClean="0"/>
              <a:t>Stress the degree of importance through </a:t>
            </a:r>
            <a:r>
              <a:rPr lang="ca-ES" dirty="0" smtClean="0"/>
              <a:t>letter size</a:t>
            </a:r>
            <a:r>
              <a:rPr lang="ca-ES" sz="1600" dirty="0" smtClean="0"/>
              <a:t>, CAPITAL LETTERS or </a:t>
            </a:r>
            <a:r>
              <a:rPr lang="ca-ES" sz="1600" u="sng" dirty="0" smtClean="0"/>
              <a:t>underlining</a:t>
            </a:r>
            <a:r>
              <a:rPr lang="ca-ES" sz="1600" dirty="0" smtClean="0"/>
              <a:t>.</a:t>
            </a:r>
          </a:p>
          <a:p>
            <a:pPr>
              <a:buFontTx/>
              <a:buNone/>
            </a:pPr>
            <a:endParaRPr lang="ca-ES" sz="1600" dirty="0" smtClean="0"/>
          </a:p>
          <a:p>
            <a:endParaRPr lang="ca-ES" sz="1600" dirty="0" smtClean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Note-taking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700213"/>
            <a:ext cx="7566025" cy="2847975"/>
          </a:xfrm>
        </p:spPr>
        <p:txBody>
          <a:bodyPr/>
          <a:lstStyle/>
          <a:p>
            <a:r>
              <a:rPr lang="es-ES" sz="1600" dirty="0" err="1" smtClean="0"/>
              <a:t>Type</a:t>
            </a:r>
            <a:r>
              <a:rPr lang="es-ES" sz="1600" dirty="0" smtClean="0"/>
              <a:t> of </a:t>
            </a:r>
            <a:r>
              <a:rPr lang="es-ES" sz="1600" dirty="0" err="1" smtClean="0"/>
              <a:t>information</a:t>
            </a:r>
            <a:r>
              <a:rPr lang="es-ES" sz="1600" dirty="0" smtClean="0"/>
              <a:t> </a:t>
            </a:r>
            <a:r>
              <a:rPr lang="es-ES" sz="1600" dirty="0" err="1" smtClean="0"/>
              <a:t>you</a:t>
            </a:r>
            <a:r>
              <a:rPr lang="es-ES" sz="1600" dirty="0" smtClean="0"/>
              <a:t> </a:t>
            </a:r>
            <a:r>
              <a:rPr lang="es-ES" sz="1600" dirty="0" err="1" smtClean="0"/>
              <a:t>need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pay</a:t>
            </a:r>
            <a:r>
              <a:rPr lang="es-ES" sz="1600" dirty="0" smtClean="0"/>
              <a:t> </a:t>
            </a:r>
            <a:r>
              <a:rPr lang="es-ES" sz="1600" dirty="0" err="1" smtClean="0"/>
              <a:t>special</a:t>
            </a:r>
            <a:r>
              <a:rPr lang="es-ES" sz="1600" dirty="0" smtClean="0"/>
              <a:t> </a:t>
            </a:r>
            <a:r>
              <a:rPr lang="es-ES" sz="1600" dirty="0" err="1" smtClean="0"/>
              <a:t>attention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: </a:t>
            </a:r>
          </a:p>
          <a:p>
            <a:pPr lvl="1">
              <a:buFontTx/>
              <a:buNone/>
            </a:pPr>
            <a:r>
              <a:rPr lang="es-ES" sz="1600" dirty="0" smtClean="0"/>
              <a:t>	1. Dates of </a:t>
            </a:r>
            <a:r>
              <a:rPr lang="es-ES" sz="1600" dirty="0" err="1" smtClean="0"/>
              <a:t>events</a:t>
            </a:r>
            <a:r>
              <a:rPr lang="es-ES" sz="1600" dirty="0" smtClean="0"/>
              <a:t> </a:t>
            </a:r>
            <a:br>
              <a:rPr lang="es-ES" sz="1600" dirty="0" smtClean="0"/>
            </a:br>
            <a:r>
              <a:rPr lang="es-ES" sz="1600" dirty="0" smtClean="0"/>
              <a:t>2. </a:t>
            </a:r>
            <a:r>
              <a:rPr lang="es-ES" sz="1600" dirty="0" err="1" smtClean="0"/>
              <a:t>Names</a:t>
            </a:r>
            <a:r>
              <a:rPr lang="es-ES" sz="1600" dirty="0" smtClean="0"/>
              <a:t> of </a:t>
            </a:r>
            <a:r>
              <a:rPr lang="es-ES" sz="1600" dirty="0" err="1" smtClean="0"/>
              <a:t>authors</a:t>
            </a:r>
            <a:r>
              <a:rPr lang="es-ES" sz="1600" dirty="0" smtClean="0"/>
              <a:t> </a:t>
            </a:r>
            <a:r>
              <a:rPr lang="es-ES" sz="1600" dirty="0" err="1" smtClean="0"/>
              <a:t>or</a:t>
            </a:r>
            <a:r>
              <a:rPr lang="es-ES" sz="1600" dirty="0" smtClean="0"/>
              <a:t> </a:t>
            </a:r>
            <a:r>
              <a:rPr lang="es-ES" sz="1600" dirty="0" err="1" smtClean="0"/>
              <a:t>relevant</a:t>
            </a:r>
            <a:r>
              <a:rPr lang="es-ES" sz="1600" dirty="0" smtClean="0"/>
              <a:t> </a:t>
            </a:r>
            <a:r>
              <a:rPr lang="es-ES" sz="1600" dirty="0" err="1" smtClean="0"/>
              <a:t>people</a:t>
            </a:r>
            <a:r>
              <a:rPr lang="es-ES" sz="1600" dirty="0" smtClean="0"/>
              <a:t> </a:t>
            </a:r>
            <a:br>
              <a:rPr lang="es-ES" sz="1600" dirty="0" smtClean="0"/>
            </a:br>
            <a:r>
              <a:rPr lang="es-ES" sz="1600" dirty="0" smtClean="0"/>
              <a:t>3. </a:t>
            </a:r>
            <a:r>
              <a:rPr lang="es-ES" sz="1600" dirty="0" err="1" smtClean="0"/>
              <a:t>Theories</a:t>
            </a:r>
            <a:r>
              <a:rPr lang="es-ES" sz="1600" dirty="0" smtClean="0"/>
              <a:t> </a:t>
            </a:r>
            <a:br>
              <a:rPr lang="es-ES" sz="1600" dirty="0" smtClean="0"/>
            </a:br>
            <a:r>
              <a:rPr lang="es-ES" sz="1600" dirty="0" smtClean="0"/>
              <a:t>4. </a:t>
            </a:r>
            <a:r>
              <a:rPr lang="es-ES" sz="1600" dirty="0" err="1" smtClean="0"/>
              <a:t>Definitions</a:t>
            </a:r>
            <a:r>
              <a:rPr lang="es-ES" sz="1600" dirty="0" smtClean="0"/>
              <a:t> </a:t>
            </a:r>
            <a:br>
              <a:rPr lang="es-ES" sz="1600" dirty="0" smtClean="0"/>
            </a:br>
            <a:r>
              <a:rPr lang="es-ES" sz="1600" dirty="0" smtClean="0"/>
              <a:t>5. Debates and </a:t>
            </a:r>
            <a:r>
              <a:rPr lang="es-ES" sz="1600" dirty="0" err="1" smtClean="0"/>
              <a:t>main</a:t>
            </a:r>
            <a:r>
              <a:rPr lang="es-ES" sz="1600" dirty="0" smtClean="0"/>
              <a:t> </a:t>
            </a:r>
            <a:r>
              <a:rPr lang="es-ES" sz="1600" dirty="0" err="1" smtClean="0"/>
              <a:t>arguments</a:t>
            </a:r>
            <a:r>
              <a:rPr lang="es-ES" sz="1600" dirty="0" smtClean="0"/>
              <a:t> </a:t>
            </a:r>
            <a:br>
              <a:rPr lang="es-ES" sz="1600" dirty="0" smtClean="0"/>
            </a:br>
            <a:r>
              <a:rPr lang="es-ES" sz="1600" dirty="0" smtClean="0"/>
              <a:t>6. </a:t>
            </a:r>
            <a:r>
              <a:rPr lang="es-ES" sz="1600" dirty="0" err="1" smtClean="0"/>
              <a:t>Images</a:t>
            </a:r>
            <a:r>
              <a:rPr lang="es-ES" sz="1600" dirty="0" smtClean="0"/>
              <a:t> and </a:t>
            </a:r>
            <a:r>
              <a:rPr lang="es-ES" sz="1600" dirty="0" err="1" smtClean="0"/>
              <a:t>activities</a:t>
            </a:r>
            <a:endParaRPr lang="es-ES" sz="1600" dirty="0" smtClean="0"/>
          </a:p>
          <a:p>
            <a:endParaRPr lang="es-ES" sz="1600" dirty="0" smtClean="0"/>
          </a:p>
          <a:p>
            <a:r>
              <a:rPr lang="es-ES" sz="1600" dirty="0" err="1" smtClean="0"/>
              <a:t>If</a:t>
            </a:r>
            <a:r>
              <a:rPr lang="es-ES" sz="1600" dirty="0" smtClean="0"/>
              <a:t> </a:t>
            </a:r>
            <a:r>
              <a:rPr lang="es-ES" sz="1600" dirty="0" err="1" smtClean="0"/>
              <a:t>using</a:t>
            </a:r>
            <a:r>
              <a:rPr lang="es-ES" sz="1600" dirty="0" smtClean="0"/>
              <a:t> a laptop </a:t>
            </a:r>
            <a:r>
              <a:rPr lang="es-ES" sz="1600" dirty="0" err="1" smtClean="0"/>
              <a:t>when</a:t>
            </a:r>
            <a:r>
              <a:rPr lang="es-ES" sz="1600" dirty="0" smtClean="0"/>
              <a:t> note-</a:t>
            </a:r>
            <a:r>
              <a:rPr lang="es-ES" sz="1600" dirty="0" err="1" smtClean="0"/>
              <a:t>taking</a:t>
            </a:r>
            <a:r>
              <a:rPr lang="es-ES" sz="1600" dirty="0" smtClean="0"/>
              <a:t>, use </a:t>
            </a:r>
            <a:r>
              <a:rPr lang="es-ES" sz="1600" dirty="0" err="1" smtClean="0"/>
              <a:t>an</a:t>
            </a:r>
            <a:r>
              <a:rPr lang="es-ES" sz="1600" dirty="0" smtClean="0"/>
              <a:t> </a:t>
            </a:r>
            <a:r>
              <a:rPr lang="es-ES" sz="1600" dirty="0" err="1" smtClean="0"/>
              <a:t>application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note-</a:t>
            </a:r>
            <a:r>
              <a:rPr lang="es-ES" sz="1600" dirty="0" err="1" smtClean="0"/>
              <a:t>taking</a:t>
            </a:r>
            <a:r>
              <a:rPr lang="es-ES" sz="1600" dirty="0" smtClean="0"/>
              <a:t> </a:t>
            </a:r>
            <a:r>
              <a:rPr lang="es-ES" sz="1600" dirty="0" err="1" smtClean="0"/>
              <a:t>such</a:t>
            </a:r>
            <a:r>
              <a:rPr lang="es-ES" sz="1600" dirty="0" smtClean="0"/>
              <a:t> as:</a:t>
            </a:r>
          </a:p>
          <a:p>
            <a:endParaRPr lang="es-ES" sz="1600" dirty="0" smtClean="0"/>
          </a:p>
          <a:p>
            <a:pPr lvl="2">
              <a:buFontTx/>
              <a:buChar char="•"/>
            </a:pPr>
            <a:r>
              <a:rPr lang="es-ES" sz="1600" dirty="0" smtClean="0"/>
              <a:t>Microsoft Office OneNote </a:t>
            </a:r>
          </a:p>
          <a:p>
            <a:pPr lvl="2">
              <a:buFontTx/>
              <a:buChar char="•"/>
            </a:pPr>
            <a:r>
              <a:rPr lang="es-ES" sz="1600" u="sng" dirty="0" err="1" smtClean="0">
                <a:hlinkClick r:id="rId2"/>
              </a:rPr>
              <a:t>Evernote</a:t>
            </a:r>
            <a:r>
              <a:rPr lang="es-ES" sz="1600" dirty="0" smtClean="0"/>
              <a:t> </a:t>
            </a:r>
          </a:p>
          <a:p>
            <a:pPr lvl="2">
              <a:buFontTx/>
              <a:buChar char="•"/>
            </a:pPr>
            <a:r>
              <a:rPr lang="es-ES" sz="1600" u="sng" dirty="0" smtClean="0">
                <a:hlinkClick r:id="rId3"/>
              </a:rPr>
              <a:t>Google </a:t>
            </a:r>
            <a:r>
              <a:rPr lang="es-ES" sz="1600" u="sng" dirty="0" err="1" smtClean="0">
                <a:hlinkClick r:id="rId3"/>
              </a:rPr>
              <a:t>Notebook</a:t>
            </a:r>
            <a:r>
              <a:rPr lang="es-ES" sz="1600" dirty="0" smtClean="0"/>
              <a:t> </a:t>
            </a:r>
          </a:p>
          <a:p>
            <a:pPr lvl="2">
              <a:buFontTx/>
              <a:buChar char="•"/>
            </a:pPr>
            <a:r>
              <a:rPr lang="es-ES" sz="1600" u="sng" dirty="0" err="1" smtClean="0">
                <a:hlinkClick r:id="rId4"/>
              </a:rPr>
              <a:t>Springnote</a:t>
            </a:r>
            <a:r>
              <a:rPr lang="es-ES" sz="1600" u="sng" dirty="0" smtClean="0">
                <a:hlinkClick r:id="rId4"/>
              </a:rPr>
              <a:t> – </a:t>
            </a:r>
            <a:r>
              <a:rPr lang="es-ES" sz="1600" u="sng" dirty="0" err="1" smtClean="0">
                <a:hlinkClick r:id="rId4"/>
              </a:rPr>
              <a:t>your</a:t>
            </a:r>
            <a:r>
              <a:rPr lang="es-ES" sz="1600" u="sng" dirty="0" smtClean="0">
                <a:hlinkClick r:id="rId4"/>
              </a:rPr>
              <a:t> online </a:t>
            </a:r>
            <a:r>
              <a:rPr lang="es-ES" sz="1600" u="sng" dirty="0" err="1" smtClean="0">
                <a:hlinkClick r:id="rId4"/>
              </a:rPr>
              <a:t>notebook</a:t>
            </a:r>
            <a:r>
              <a:rPr lang="es-ES" sz="1600" u="sng" dirty="0" smtClean="0">
                <a:hlinkClick r:id="rId4"/>
              </a:rPr>
              <a:t> </a:t>
            </a:r>
            <a:r>
              <a:rPr lang="es-ES" sz="1600" u="sng" dirty="0" err="1" smtClean="0">
                <a:hlinkClick r:id="rId4"/>
              </a:rPr>
              <a:t>based</a:t>
            </a:r>
            <a:r>
              <a:rPr lang="es-ES" sz="1600" u="sng" dirty="0" smtClean="0">
                <a:hlinkClick r:id="rId4"/>
              </a:rPr>
              <a:t> </a:t>
            </a:r>
            <a:r>
              <a:rPr lang="es-ES" sz="1600" u="sng" dirty="0" err="1" smtClean="0">
                <a:hlinkClick r:id="rId4"/>
              </a:rPr>
              <a:t>on</a:t>
            </a:r>
            <a:r>
              <a:rPr lang="es-ES" sz="1600" u="sng" dirty="0" smtClean="0">
                <a:hlinkClick r:id="rId4"/>
              </a:rPr>
              <a:t> wiki</a:t>
            </a:r>
            <a:r>
              <a:rPr lang="es-ES" sz="1600" dirty="0" smtClean="0"/>
              <a:t> </a:t>
            </a:r>
          </a:p>
          <a:p>
            <a:pPr lvl="2">
              <a:buFontTx/>
              <a:buChar char="•"/>
            </a:pPr>
            <a:r>
              <a:rPr lang="es-ES" sz="1600" u="sng" dirty="0" err="1" smtClean="0">
                <a:hlinkClick r:id="rId5"/>
              </a:rPr>
              <a:t>Zoho</a:t>
            </a:r>
            <a:r>
              <a:rPr lang="es-ES" sz="1600" u="sng" dirty="0" smtClean="0">
                <a:hlinkClick r:id="rId5"/>
              </a:rPr>
              <a:t> </a:t>
            </a:r>
            <a:r>
              <a:rPr lang="es-ES" sz="1600" u="sng" dirty="0" err="1" smtClean="0">
                <a:hlinkClick r:id="rId5"/>
              </a:rPr>
              <a:t>Notebook</a:t>
            </a:r>
            <a:r>
              <a:rPr lang="es-ES" sz="1600" dirty="0" smtClean="0"/>
              <a:t> </a:t>
            </a:r>
          </a:p>
          <a:p>
            <a:pPr lvl="2">
              <a:buFontTx/>
              <a:buChar char="•"/>
            </a:pPr>
            <a:r>
              <a:rPr lang="es-ES" sz="1600" u="sng" dirty="0" err="1" smtClean="0">
                <a:hlinkClick r:id="rId6"/>
              </a:rPr>
              <a:t>FreeMind</a:t>
            </a:r>
            <a:endParaRPr lang="es-ES" sz="1600" u="sng" dirty="0" smtClean="0">
              <a:hlinkClick r:id="rId5"/>
            </a:endParaRPr>
          </a:p>
          <a:p>
            <a:endParaRPr lang="ca-ES" sz="1000" dirty="0" smtClean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145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Default Design</vt:lpstr>
      <vt:lpstr>1_Default Design</vt:lpstr>
      <vt:lpstr>AstonPPTblue</vt:lpstr>
      <vt:lpstr>Module 6 Note Taking and Revision Strategies</vt:lpstr>
      <vt:lpstr>Note-taking techniques: Listen + Reflect + Write</vt:lpstr>
      <vt:lpstr>Note-taking Recommendations</vt:lpstr>
    </vt:vector>
  </TitlesOfParts>
  <Company>뿿좐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Wilson</dc:creator>
  <cp:lastModifiedBy>Angela Morris</cp:lastModifiedBy>
  <cp:revision>86</cp:revision>
  <dcterms:created xsi:type="dcterms:W3CDTF">2007-11-16T13:56:05Z</dcterms:created>
  <dcterms:modified xsi:type="dcterms:W3CDTF">2012-05-17T13:49:17Z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-275872923</vt:i4>
  </property>
  <property fmtid="{D5CDD505-2E9C-101B-9397-08002B2CF9AE}" pid="3" name="_NewReviewCycle">
    <vt:lpwstr/>
  </property>
  <property fmtid="{D5CDD505-2E9C-101B-9397-08002B2CF9AE}" pid="4" name="_EmailSubject">
    <vt:lpwstr>Module 6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-543097448</vt:i4>
  </property>
</Properties>
</file>