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6" r:id="rId2"/>
    <p:sldId id="263" r:id="rId3"/>
    <p:sldId id="264" r:id="rId4"/>
    <p:sldId id="265" r:id="rId5"/>
  </p:sldIdLst>
  <p:sldSz cx="9144000" cy="6858000" type="screen4x3"/>
  <p:notesSz cx="6797675" cy="9928225"/>
  <p:custDataLst>
    <p:tags r:id="rId7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silvac" initials="c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744" y="0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6225"/>
            <a:ext cx="5438776" cy="4466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861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744" y="9430861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7310D3D-469F-B341-8FC6-D91C37B5491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3663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teachingenglish.org.uk/activities/phonemic-char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rousse.fr/" TargetMode="External"/><Relationship Id="rId2" Type="http://schemas.openxmlformats.org/officeDocument/2006/relationships/hyperlink" Target="http://dictionary.cambridge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://www.teachingenglish.org.uk/try/activities/phonemic-chart" TargetMode="External"/><Relationship Id="rId4" Type="http://schemas.openxmlformats.org/officeDocument/2006/relationships/hyperlink" Target="http://www.linternaute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828800"/>
            <a:ext cx="7585075" cy="1439862"/>
          </a:xfrm>
        </p:spPr>
        <p:txBody>
          <a:bodyPr/>
          <a:lstStyle/>
          <a:p>
            <a:r>
              <a:rPr lang="en-GB" sz="5400" smtClean="0">
                <a:latin typeface="Apple Chancery"/>
              </a:rPr>
              <a:t>Module </a:t>
            </a:r>
            <a:r>
              <a:rPr lang="en-GB" sz="5400" smtClean="0">
                <a:latin typeface="Apple Chancery"/>
              </a:rPr>
              <a:t>1</a:t>
            </a:r>
            <a:r>
              <a:rPr lang="en-GB" sz="5400" dirty="0" smtClean="0">
                <a:latin typeface="Apple Chancery"/>
              </a:rPr>
              <a:t/>
            </a:r>
            <a:br>
              <a:rPr lang="en-GB" sz="5400" dirty="0" smtClean="0">
                <a:latin typeface="Apple Chancery"/>
              </a:rPr>
            </a:br>
            <a:r>
              <a:rPr lang="en-GB" sz="5400" dirty="0" smtClean="0">
                <a:latin typeface="Apple Chancery"/>
              </a:rPr>
              <a:t>Dictionary skills</a:t>
            </a:r>
            <a:br>
              <a:rPr lang="en-GB" sz="5400" dirty="0" smtClean="0">
                <a:latin typeface="Apple Chancery"/>
              </a:rPr>
            </a:br>
            <a:r>
              <a:rPr lang="en-GB" sz="5400" dirty="0">
                <a:latin typeface="Apple Chancery"/>
              </a:rPr>
              <a:t/>
            </a:r>
            <a:br>
              <a:rPr lang="en-GB" sz="5400" dirty="0">
                <a:latin typeface="Apple Chancery"/>
              </a:rPr>
            </a:br>
            <a:r>
              <a:rPr lang="en-GB" sz="5400" dirty="0" smtClean="0">
                <a:latin typeface="Apple Chancery"/>
              </a:rPr>
              <a:t>Part 2</a:t>
            </a:r>
            <a:endParaRPr lang="en-GB" sz="5400" dirty="0">
              <a:latin typeface="Apple Chancery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Developed by Céline Benoit</a:t>
            </a:r>
          </a:p>
          <a:p>
            <a:r>
              <a:rPr lang="en-GB" dirty="0" smtClean="0"/>
              <a:t>Aston University</a:t>
            </a:r>
          </a:p>
        </p:txBody>
      </p:sp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260648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desilvac\Local Settings\Temporary Internet Files\Content.IE5\6NNGGZ48\MP900174966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4008" y="3582888"/>
            <a:ext cx="3657600" cy="2438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6305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09328"/>
            <a:ext cx="7924800" cy="4572000"/>
          </a:xfrm>
        </p:spPr>
        <p:txBody>
          <a:bodyPr>
            <a:normAutofit fontScale="92500" lnSpcReduction="20000"/>
          </a:bodyPr>
          <a:lstStyle/>
          <a:p>
            <a:r>
              <a:rPr lang="en-GB" sz="2200" dirty="0" smtClean="0"/>
              <a:t>	Ask yourself these questions about the new word:</a:t>
            </a:r>
          </a:p>
          <a:p>
            <a:endParaRPr lang="en-GB" sz="2200" dirty="0"/>
          </a:p>
          <a:p>
            <a:r>
              <a:rPr lang="en-GB" sz="2200" dirty="0"/>
              <a:t>	</a:t>
            </a:r>
            <a:r>
              <a:rPr lang="en-GB" sz="2200" dirty="0" smtClean="0"/>
              <a:t>Is it a noun? 	       What gender is it?</a:t>
            </a:r>
          </a:p>
          <a:p>
            <a:endParaRPr lang="en-GB" sz="2200" dirty="0"/>
          </a:p>
          <a:p>
            <a:r>
              <a:rPr lang="en-GB" sz="2200" dirty="0" smtClean="0"/>
              <a:t>	Is it an adjective? 	  What other forms does it take (feminine/plural)</a:t>
            </a:r>
          </a:p>
          <a:p>
            <a:endParaRPr lang="en-GB" sz="2200" dirty="0" smtClean="0"/>
          </a:p>
          <a:p>
            <a:r>
              <a:rPr lang="en-GB" sz="2200" dirty="0" smtClean="0"/>
              <a:t>	Is it a verb?	       Does it take a preposition? How is it conjugated?</a:t>
            </a:r>
          </a:p>
          <a:p>
            <a:endParaRPr lang="en-GB" sz="2200" dirty="0" smtClean="0"/>
          </a:p>
          <a:p>
            <a:r>
              <a:rPr lang="en-GB" sz="2200" dirty="0" smtClean="0"/>
              <a:t>	Is it formal or informal?         Is it appropriate to use in academic writing or is it more colloquial?  </a:t>
            </a:r>
          </a:p>
          <a:p>
            <a:r>
              <a:rPr lang="en-GB" sz="2200" dirty="0"/>
              <a:t>	</a:t>
            </a:r>
            <a:endParaRPr lang="en-GB" sz="2200" dirty="0" smtClean="0"/>
          </a:p>
          <a:p>
            <a:r>
              <a:rPr lang="en-GB" sz="2200" dirty="0"/>
              <a:t>	</a:t>
            </a:r>
            <a:endParaRPr lang="en-GB" sz="2200" dirty="0" smtClean="0"/>
          </a:p>
          <a:p>
            <a:endParaRPr lang="en-GB" sz="2200" dirty="0" smtClean="0"/>
          </a:p>
          <a:p>
            <a:endParaRPr lang="en-GB" sz="2200" dirty="0" smtClean="0"/>
          </a:p>
          <a:p>
            <a:r>
              <a:rPr lang="en-GB" sz="2200" dirty="0" smtClean="0"/>
              <a:t>	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088" y="404664"/>
            <a:ext cx="7566025" cy="511175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Make sure you know how to use the new word</a:t>
            </a:r>
            <a:r>
              <a:rPr lang="en-GB" strike="sngStrike" dirty="0" smtClean="0"/>
              <a:t>.</a:t>
            </a:r>
            <a:endParaRPr lang="en-GB" strike="sngStrike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>
          <a:xfrm>
            <a:off x="2411760" y="2348880"/>
            <a:ext cx="360040" cy="144016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ight Arrow 5"/>
          <p:cNvSpPr/>
          <p:nvPr/>
        </p:nvSpPr>
        <p:spPr>
          <a:xfrm>
            <a:off x="2987824" y="2924944"/>
            <a:ext cx="360040" cy="144016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>
          <a:xfrm>
            <a:off x="2411760" y="3742768"/>
            <a:ext cx="360040" cy="144016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Arrow 7"/>
          <p:cNvSpPr/>
          <p:nvPr/>
        </p:nvSpPr>
        <p:spPr>
          <a:xfrm>
            <a:off x="3635896" y="4293096"/>
            <a:ext cx="360040" cy="144016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087816" cy="5105400"/>
          </a:xfrm>
        </p:spPr>
        <p:txBody>
          <a:bodyPr>
            <a:normAutofit fontScale="92500" lnSpcReduction="20000"/>
          </a:bodyPr>
          <a:lstStyle/>
          <a:p>
            <a:r>
              <a:rPr lang="en-GB" sz="2200" b="1" dirty="0" smtClean="0"/>
              <a:t>	</a:t>
            </a:r>
          </a:p>
          <a:p>
            <a:r>
              <a:rPr lang="en-GB" sz="2200" b="1" dirty="0"/>
              <a:t>	</a:t>
            </a:r>
            <a:r>
              <a:rPr lang="en-GB" sz="2200" b="1" dirty="0" smtClean="0"/>
              <a:t>Learn the phonetic alphabet</a:t>
            </a:r>
            <a:r>
              <a:rPr lang="en-GB" sz="2200" dirty="0" smtClean="0"/>
              <a:t>. At the beginning of most good dictionaries, you will find the </a:t>
            </a:r>
            <a:r>
              <a:rPr lang="en-GB" sz="2200" b="1" dirty="0" smtClean="0"/>
              <a:t>phonetic table</a:t>
            </a:r>
            <a:r>
              <a:rPr lang="en-GB" sz="2200" dirty="0" smtClean="0"/>
              <a:t>, which tells you how to pronounce the phonetic symbols given with each word. If you learn these symbols, you will find it much easier to pronounce new words.</a:t>
            </a:r>
          </a:p>
          <a:p>
            <a:endParaRPr lang="en-GB" sz="2200" dirty="0" smtClean="0"/>
          </a:p>
          <a:p>
            <a:r>
              <a:rPr lang="en-GB" sz="2200" dirty="0" smtClean="0"/>
              <a:t>	Have a look at the British Council website which provides phonemic tables for the sounds of </a:t>
            </a:r>
            <a:r>
              <a:rPr lang="en-GB" sz="2200" dirty="0"/>
              <a:t>English: </a:t>
            </a:r>
            <a:r>
              <a:rPr lang="en-GB" sz="2200" dirty="0">
                <a:hlinkClick r:id="rId2"/>
              </a:rPr>
              <a:t>http://</a:t>
            </a:r>
            <a:r>
              <a:rPr lang="en-GB" sz="2200" dirty="0" smtClean="0">
                <a:hlinkClick r:id="rId2"/>
              </a:rPr>
              <a:t>www.teachingenglish.org.uk/activities/phonemic-chart</a:t>
            </a:r>
            <a:r>
              <a:rPr lang="en-GB" sz="2200" dirty="0" smtClean="0"/>
              <a:t> </a:t>
            </a:r>
          </a:p>
          <a:p>
            <a:pPr lvl="1"/>
            <a:endParaRPr lang="en-GB" sz="2200" b="1" dirty="0" smtClean="0"/>
          </a:p>
          <a:p>
            <a:r>
              <a:rPr lang="en-GB" sz="2200" b="1" dirty="0" smtClean="0"/>
              <a:t>	</a:t>
            </a:r>
            <a:r>
              <a:rPr lang="en-GB" sz="2200" dirty="0" smtClean="0"/>
              <a:t>Stress </a:t>
            </a:r>
            <a:r>
              <a:rPr lang="en-GB" sz="2200" dirty="0"/>
              <a:t>marks </a:t>
            </a:r>
            <a:r>
              <a:rPr lang="en-GB" sz="2200" dirty="0" smtClean="0"/>
              <a:t>are shown in most dictionaries to demonstrate which syllable is stressed.  For example:</a:t>
            </a:r>
          </a:p>
          <a:p>
            <a:r>
              <a:rPr lang="en-GB" sz="2200" b="1" dirty="0" smtClean="0"/>
              <a:t>	</a:t>
            </a:r>
          </a:p>
          <a:p>
            <a:pPr lvl="1">
              <a:buNone/>
            </a:pPr>
            <a:r>
              <a:rPr lang="en-GB" sz="2200" dirty="0" smtClean="0"/>
              <a:t>	'pho-to-graph</a:t>
            </a:r>
            <a:br>
              <a:rPr lang="en-GB" sz="2200" dirty="0" smtClean="0"/>
            </a:br>
            <a:r>
              <a:rPr lang="en-GB" sz="2200" dirty="0" smtClean="0"/>
              <a:t>pho- 'to-</a:t>
            </a:r>
            <a:r>
              <a:rPr lang="en-GB" sz="2200" dirty="0" err="1" smtClean="0"/>
              <a:t>gra-pher</a:t>
            </a:r>
            <a:r>
              <a:rPr lang="en-GB" sz="2200" dirty="0" smtClean="0"/>
              <a:t/>
            </a:r>
            <a:br>
              <a:rPr lang="en-GB" sz="2200" dirty="0" smtClean="0"/>
            </a:br>
            <a:r>
              <a:rPr lang="en-GB" sz="2200" dirty="0" smtClean="0"/>
              <a:t>pho-to-'</a:t>
            </a:r>
            <a:r>
              <a:rPr lang="en-GB" sz="2200" dirty="0" err="1" smtClean="0"/>
              <a:t>gra-phic</a:t>
            </a:r>
            <a:endParaRPr lang="en-GB" sz="2200" dirty="0" smtClean="0"/>
          </a:p>
          <a:p>
            <a:pPr lvl="1">
              <a:buNone/>
            </a:pPr>
            <a:endParaRPr lang="en-GB" sz="2200" dirty="0" smtClean="0"/>
          </a:p>
          <a:p>
            <a:pPr lvl="1">
              <a:buNone/>
            </a:pPr>
            <a:r>
              <a:rPr lang="en-US" sz="2162" dirty="0" smtClean="0">
                <a:ea typeface="+mn-ea"/>
                <a:cs typeface="+mn-cs"/>
              </a:rPr>
              <a:t>		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Pronunciation</a:t>
            </a:r>
            <a:endParaRPr lang="en-GB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0" i="0" dirty="0" smtClean="0">
                <a:solidFill>
                  <a:srgbClr val="000000"/>
                </a:solidFill>
                <a:ea typeface="Lucida Grande"/>
                <a:cs typeface="Lucida Grande"/>
                <a:hlinkClick r:id="rId2"/>
              </a:rPr>
              <a:t>http://dictionary.cambridge.org/</a:t>
            </a:r>
            <a:r>
              <a:rPr lang="fr-FR" b="0" i="0" dirty="0" smtClean="0">
                <a:solidFill>
                  <a:srgbClr val="000000"/>
                </a:solidFill>
                <a:ea typeface="Lucida Grande"/>
                <a:cs typeface="Lucida Grande"/>
              </a:rPr>
              <a:t> </a:t>
            </a:r>
          </a:p>
          <a:p>
            <a:endParaRPr lang="en-GB" dirty="0" smtClean="0"/>
          </a:p>
          <a:p>
            <a:r>
              <a:rPr lang="en-US" dirty="0" smtClean="0">
                <a:hlinkClick r:id="rId3"/>
              </a:rPr>
              <a:t>http://www.larousse.fr/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>
                <a:hlinkClick r:id="rId4"/>
              </a:rPr>
              <a:t>http://www.linternaute.com/</a:t>
            </a:r>
            <a:r>
              <a:rPr lang="en-US" dirty="0" smtClean="0"/>
              <a:t> </a:t>
            </a:r>
            <a:endParaRPr lang="en-GB" dirty="0" smtClean="0"/>
          </a:p>
          <a:p>
            <a:endParaRPr lang="en-GB" dirty="0" smtClean="0"/>
          </a:p>
          <a:p>
            <a:r>
              <a:rPr lang="fr-FR" b="0" i="0" dirty="0" smtClean="0">
                <a:solidFill>
                  <a:srgbClr val="000000"/>
                </a:solidFill>
                <a:ea typeface="Lucida Grande"/>
                <a:cs typeface="Lucida Grande"/>
                <a:hlinkClick r:id="rId5"/>
              </a:rPr>
              <a:t>http://www.teachingenglish.org.uk/try/activities/phonemic-chart</a:t>
            </a:r>
            <a:endParaRPr lang="fr-FR" b="0" i="0" dirty="0" smtClean="0">
              <a:solidFill>
                <a:srgbClr val="000000"/>
              </a:solidFill>
              <a:ea typeface="Lucida Grande"/>
              <a:cs typeface="Lucida Grande"/>
            </a:endParaRP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Sources </a:t>
            </a:r>
            <a:endParaRPr lang="en-GB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Dictionary skills&amp;quot;&quot;/&gt;&lt;property id=&quot;20307&quot; value=&quot;258&quot;/&gt;&lt;/object&gt;&lt;object type=&quot;3&quot; unique_id=&quot;10005&quot;&gt;&lt;property id=&quot;20148&quot; value=&quot;5&quot;/&gt;&lt;property id=&quot;20300&quot; value=&quot;Slide 2 - &amp;quot;Definition&amp;quot;&quot;/&gt;&lt;property id=&quot;20307&quot; value=&quot;259&quot;/&gt;&lt;/object&gt;&lt;object type=&quot;3&quot; unique_id=&quot;10006&quot;&gt;&lt;property id=&quot;20148&quot; value=&quot;5&quot;/&gt;&lt;property id=&quot;20300&quot; value=&quot;Slide 3 - &amp;quot;Should I use a monolingual dictionary, or a bilingual one?&amp;quot;&quot;/&gt;&lt;property id=&quot;20307&quot; value=&quot;260&quot;/&gt;&lt;/object&gt;&lt;object type=&quot;3&quot; unique_id=&quot;10007&quot;&gt;&lt;property id=&quot;20148&quot; value=&quot;5&quot;/&gt;&lt;property id=&quot;20300&quot; value=&quot;Slide 4 - &amp;quot;How to use a monolingual dictionary? &amp;quot;&quot;/&gt;&lt;property id=&quot;20307&quot; value=&quot;261&quot;/&gt;&lt;/object&gt;&lt;object type=&quot;3&quot; unique_id=&quot;10008&quot;&gt;&lt;property id=&quot;20148&quot; value=&quot;5&quot;/&gt;&lt;property id=&quot;20300&quot; value=&quot;Slide 5 - &amp;quot;Monolingual dictionaries&amp;quot;&quot;/&gt;&lt;property id=&quot;20307&quot; value=&quot;262&quot;/&gt;&lt;/object&gt;&lt;object type=&quot;3&quot; unique_id=&quot;10009&quot;&gt;&lt;property id=&quot;20148&quot; value=&quot;5&quot;/&gt;&lt;property id=&quot;20300&quot; value=&quot;Slide 6 - &amp;quot;Make sure you know how to use the new word.&amp;quot;&quot;/&gt;&lt;property id=&quot;20307&quot; value=&quot;263&quot;/&gt;&lt;/object&gt;&lt;object type=&quot;3&quot; unique_id=&quot;10010&quot;&gt;&lt;property id=&quot;20148&quot; value=&quot;5&quot;/&gt;&lt;property id=&quot;20300&quot; value=&quot;Slide 7 - &amp;quot;Pronunciation&amp;quot;&quot;/&gt;&lt;property id=&quot;20307&quot; value=&quot;264&quot;/&gt;&lt;/object&gt;&lt;object type=&quot;3&quot; unique_id=&quot;10011&quot;&gt;&lt;property id=&quot;20148&quot; value=&quot;5&quot;/&gt;&lt;property id=&quot;20300&quot; value=&quot;Slide 8 - &amp;quot;Sources &amp;quot;&quot;/&gt;&lt;property id=&quot;20307&quot; value=&quot;26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AstonPPTblue.pot</Template>
  <TotalTime>75</TotalTime>
  <Words>36</Words>
  <Application>Microsoft Office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AstonPPTblue</vt:lpstr>
      <vt:lpstr>Module 1 Dictionary skills  Part 2</vt:lpstr>
      <vt:lpstr>Make sure you know how to use the new word.</vt:lpstr>
      <vt:lpstr>Pronunciation</vt:lpstr>
      <vt:lpstr>Sources </vt:lpstr>
    </vt:vector>
  </TitlesOfParts>
  <Company>University of Wolverhampton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Dictionary skills</dc:title>
  <dc:creator>Céline Benoit</dc:creator>
  <cp:lastModifiedBy>Angela Morris</cp:lastModifiedBy>
  <cp:revision>22</cp:revision>
  <dcterms:created xsi:type="dcterms:W3CDTF">2011-09-17T15:24:54Z</dcterms:created>
  <dcterms:modified xsi:type="dcterms:W3CDTF">2012-05-17T13:44:54Z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-894262776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C.DE-SILVA@aston.ac.uk</vt:lpwstr>
  </property>
  <property fmtid="{D5CDD505-2E9C-101B-9397-08002B2CF9AE}" pid="6" name="_AuthorEmailDisplayName">
    <vt:lpwstr>De-Silva, Chantal</vt:lpwstr>
  </property>
  <property fmtid="{D5CDD505-2E9C-101B-9397-08002B2CF9AE}" pid="7" name="_PreviousAdHocReviewCycleID">
    <vt:i4>870877609</vt:i4>
  </property>
</Properties>
</file>