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handoutMasterIdLst>
    <p:handoutMasterId r:id="rId10"/>
  </p:handoutMasterIdLst>
  <p:sldIdLst>
    <p:sldId id="322" r:id="rId3"/>
    <p:sldId id="300" r:id="rId4"/>
    <p:sldId id="257" r:id="rId5"/>
    <p:sldId id="323" r:id="rId6"/>
    <p:sldId id="265" r:id="rId7"/>
    <p:sldId id="307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silvac" initials="c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7F9A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9099F1-302D-4A51-BE4D-854979F6FAEC}" type="datetimeFigureOut">
              <a:rPr lang="de-DE" smtClean="0"/>
              <a:pPr/>
              <a:t>17.05.2012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1101A-F7A0-4DCF-B077-C55F4375FF7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1025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173BC-FC0D-4150-A711-856F72C11DAE}" type="datetimeFigureOut">
              <a:rPr lang="de-DE" smtClean="0"/>
              <a:pPr/>
              <a:t>17.05.2012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AD9639-A937-4F08-9622-63F2F006757D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5640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D9639-A937-4F08-9622-63F2F006757D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D9639-A937-4F08-9622-63F2F006757D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D9639-A937-4F08-9622-63F2F006757D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FB4F1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6" y="1341438"/>
            <a:ext cx="720725" cy="863600"/>
          </a:xfrm>
          <a:prstGeom prst="rt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7226" y="2417763"/>
            <a:ext cx="7875588" cy="143986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57226" y="5908676"/>
            <a:ext cx="7875588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4" name="Picture 12" descr="aston_uni_birm_p1655_RGB.bmp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26" y="252414"/>
            <a:ext cx="2162175" cy="88106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1219201"/>
            <a:ext cx="1890713" cy="4899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1219201"/>
            <a:ext cx="5522912" cy="4899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9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5400000">
            <a:off x="8402639" y="6116638"/>
            <a:ext cx="720725" cy="762000"/>
          </a:xfrm>
          <a:prstGeom prst="rtTriangle">
            <a:avLst/>
          </a:prstGeom>
          <a:solidFill>
            <a:srgbClr val="FB4F14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9" y="1219201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9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1035" name="Picture 11" descr="aston_uni_birm_p1655_RGB.bmp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38126" y="252414"/>
            <a:ext cx="2162175" cy="8810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wl.english.purdue.edu/owl/resource/572/01/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arnhigher.ac.uk/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waylink-english.co.uk/?page=60000" TargetMode="External"/><Relationship Id="rId5" Type="http://schemas.openxmlformats.org/officeDocument/2006/relationships/hyperlink" Target="http://www.rlf.org.uk/fellowshipscheme/writing/essayguide.cfm" TargetMode="External"/><Relationship Id="rId4" Type="http://schemas.openxmlformats.org/officeDocument/2006/relationships/hyperlink" Target="http://www.open.ac.uk/openlearn/home.php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1.aston.ac.uk/current-students/academic-support/ldc/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kimberlychapman.com/essay/research.html" TargetMode="External"/><Relationship Id="rId5" Type="http://schemas.openxmlformats.org/officeDocument/2006/relationships/hyperlink" Target="http://lklivingston.tripod.com/essay/index.html" TargetMode="External"/><Relationship Id="rId4" Type="http://schemas.openxmlformats.org/officeDocument/2006/relationships/hyperlink" Target="http://www1.aston.ac.uk/current-students/academic-support/ldc/studyguid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132856"/>
            <a:ext cx="8280920" cy="792088"/>
          </a:xfrm>
        </p:spPr>
        <p:txBody>
          <a:bodyPr/>
          <a:lstStyle/>
          <a:p>
            <a:r>
              <a:rPr lang="de-DE" b="1" smtClean="0">
                <a:latin typeface="Berlin Sans FB Demi" pitchFamily="34" charset="0"/>
              </a:rPr>
              <a:t>Module 5</a:t>
            </a:r>
            <a:br>
              <a:rPr lang="de-DE" b="1" smtClean="0">
                <a:latin typeface="Berlin Sans FB Demi" pitchFamily="34" charset="0"/>
              </a:rPr>
            </a:br>
            <a:r>
              <a:rPr lang="de-DE" b="1" smtClean="0">
                <a:latin typeface="Berlin Sans FB Demi" pitchFamily="34" charset="0"/>
              </a:rPr>
              <a:t>Requirements </a:t>
            </a:r>
            <a:r>
              <a:rPr lang="de-DE" b="1" dirty="0" smtClean="0">
                <a:latin typeface="Berlin Sans FB Demi" pitchFamily="34" charset="0"/>
              </a:rPr>
              <a:t>for a university essay</a:t>
            </a:r>
            <a:br>
              <a:rPr lang="de-DE" b="1" dirty="0" smtClean="0">
                <a:latin typeface="Berlin Sans FB Demi" pitchFamily="34" charset="0"/>
              </a:rPr>
            </a:br>
            <a:r>
              <a:rPr lang="de-DE" b="1" dirty="0" smtClean="0">
                <a:latin typeface="Berlin Sans FB Demi" pitchFamily="34" charset="0"/>
              </a:rPr>
              <a:t>Part 5</a:t>
            </a:r>
            <a:endParaRPr lang="de-DE" b="1" dirty="0">
              <a:latin typeface="Berlin Sans FB Dem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Transition Module 5 		developed by Elisabeth Wielander</a:t>
            </a:r>
            <a:endParaRPr lang="de-DE" dirty="0"/>
          </a:p>
        </p:txBody>
      </p:sp>
      <p:pic>
        <p:nvPicPr>
          <p:cNvPr id="4" name="Picture 4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649" y="168276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C:\Documents and Settings\desilvac\Local Settings\Temporary Internet Files\Content.IE5\ICUKRLJS\MC90035962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3284984"/>
            <a:ext cx="1769364" cy="18434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5904656" cy="511175"/>
          </a:xfrm>
        </p:spPr>
        <p:txBody>
          <a:bodyPr/>
          <a:lstStyle/>
          <a:p>
            <a:r>
              <a:rPr lang="de-DE" dirty="0" smtClean="0"/>
              <a:t>Academic </a:t>
            </a:r>
            <a:r>
              <a:rPr lang="de-DE" dirty="0" err="1" smtClean="0"/>
              <a:t>writing</a:t>
            </a:r>
            <a:endParaRPr lang="de-DE" dirty="0"/>
          </a:p>
        </p:txBody>
      </p:sp>
      <p:sp>
        <p:nvSpPr>
          <p:cNvPr id="6" name="Content Placeholder 2"/>
          <p:cNvSpPr txBox="1">
            <a:spLocks noGrp="1"/>
          </p:cNvSpPr>
          <p:nvPr>
            <p:ph idx="1"/>
          </p:nvPr>
        </p:nvSpPr>
        <p:spPr bwMode="auto">
          <a:xfrm>
            <a:off x="954089" y="1916832"/>
            <a:ext cx="7566025" cy="4024312"/>
          </a:xfrm>
          <a:prstGeom prst="rect">
            <a:avLst/>
          </a:prstGeom>
          <a:solidFill>
            <a:schemeClr val="accent1">
              <a:alpha val="51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de-DE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 Cs of academic </a:t>
            </a:r>
            <a:r>
              <a:rPr kumimoji="0" lang="de-DE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writing</a:t>
            </a:r>
            <a:r>
              <a:rPr kumimoji="0" lang="de-DE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de-DE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CLEAR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de-DE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CONCISE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de-DE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COHESIVE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de-DE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CORRECT</a:t>
            </a:r>
            <a:endParaRPr kumimoji="0" lang="de-DE" sz="3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5904656" cy="511175"/>
          </a:xfrm>
        </p:spPr>
        <p:txBody>
          <a:bodyPr/>
          <a:lstStyle/>
          <a:p>
            <a:r>
              <a:rPr lang="de-DE" dirty="0" smtClean="0"/>
              <a:t>Academic </a:t>
            </a:r>
            <a:r>
              <a:rPr lang="de-DE" dirty="0" err="1" smtClean="0"/>
              <a:t>writing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052569" cy="1152128"/>
          </a:xfrm>
        </p:spPr>
        <p:txBody>
          <a:bodyPr/>
          <a:lstStyle/>
          <a:p>
            <a:pPr marL="0" indent="0"/>
            <a:r>
              <a:rPr lang="en-GB" dirty="0"/>
              <a:t>Academic writing is a style of writing which is quite formal. It is different from the style which you use to communicate with friends and different from that which you read in newspapers. </a:t>
            </a:r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15616" y="2852935"/>
          <a:ext cx="6264696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/>
                <a:gridCol w="3240360"/>
              </a:tblGrid>
              <a:tr h="263272">
                <a:tc gridSpan="2">
                  <a:txBody>
                    <a:bodyPr/>
                    <a:lstStyle/>
                    <a:p>
                      <a:r>
                        <a:rPr lang="en-GB" sz="1600" noProof="0" dirty="0" smtClean="0"/>
                        <a:t>Academic</a:t>
                      </a:r>
                      <a:r>
                        <a:rPr lang="en-GB" sz="1600" baseline="0" noProof="0" dirty="0" smtClean="0"/>
                        <a:t> writing</a:t>
                      </a:r>
                      <a:endParaRPr lang="en-GB" sz="1600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noProof="0" dirty="0"/>
                    </a:p>
                  </a:txBody>
                  <a:tcPr/>
                </a:tc>
              </a:tr>
              <a:tr h="277745">
                <a:tc>
                  <a:txBody>
                    <a:bodyPr/>
                    <a:lstStyle/>
                    <a:p>
                      <a:r>
                        <a:rPr lang="en-GB" sz="1600" noProof="0" dirty="0" smtClean="0"/>
                        <a:t>Logical</a:t>
                      </a:r>
                      <a:endParaRPr lang="en-GB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 smtClean="0"/>
                        <a:t>Avoids colloquialisms</a:t>
                      </a:r>
                      <a:endParaRPr lang="en-GB" sz="1600" noProof="0" dirty="0"/>
                    </a:p>
                  </a:txBody>
                  <a:tcPr/>
                </a:tc>
              </a:tr>
              <a:tr h="277745">
                <a:tc>
                  <a:txBody>
                    <a:bodyPr/>
                    <a:lstStyle/>
                    <a:p>
                      <a:r>
                        <a:rPr lang="en-GB" sz="1600" noProof="0" dirty="0" smtClean="0"/>
                        <a:t>Uses</a:t>
                      </a:r>
                      <a:r>
                        <a:rPr lang="en-GB" sz="1600" baseline="0" noProof="0" dirty="0" smtClean="0"/>
                        <a:t> reasoning</a:t>
                      </a:r>
                      <a:endParaRPr lang="en-GB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 smtClean="0"/>
                        <a:t>Clear</a:t>
                      </a:r>
                      <a:endParaRPr lang="en-GB" sz="1600" noProof="0" dirty="0"/>
                    </a:p>
                  </a:txBody>
                  <a:tcPr/>
                </a:tc>
              </a:tr>
              <a:tr h="277745">
                <a:tc>
                  <a:txBody>
                    <a:bodyPr/>
                    <a:lstStyle/>
                    <a:p>
                      <a:r>
                        <a:rPr lang="en-GB" sz="1600" noProof="0" dirty="0" smtClean="0"/>
                        <a:t>Passive voice: “It was found that…”</a:t>
                      </a:r>
                      <a:endParaRPr lang="en-GB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 smtClean="0"/>
                        <a:t>Aware of biases in sources</a:t>
                      </a:r>
                      <a:endParaRPr lang="en-GB" sz="1600" noProof="0" dirty="0"/>
                    </a:p>
                  </a:txBody>
                  <a:tcPr/>
                </a:tc>
              </a:tr>
              <a:tr h="277745">
                <a:tc>
                  <a:txBody>
                    <a:bodyPr/>
                    <a:lstStyle/>
                    <a:p>
                      <a:r>
                        <a:rPr lang="en-GB" sz="1600" noProof="0" dirty="0" smtClean="0"/>
                        <a:t>Uses evidence</a:t>
                      </a:r>
                      <a:endParaRPr lang="en-GB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 smtClean="0"/>
                        <a:t>Relevant</a:t>
                      </a:r>
                      <a:endParaRPr lang="en-GB" sz="1600" noProof="0" dirty="0"/>
                    </a:p>
                  </a:txBody>
                  <a:tcPr/>
                </a:tc>
              </a:tr>
              <a:tr h="277745">
                <a:tc>
                  <a:txBody>
                    <a:bodyPr/>
                    <a:lstStyle/>
                    <a:p>
                      <a:r>
                        <a:rPr lang="en-GB" sz="1600" noProof="0" dirty="0" smtClean="0"/>
                        <a:t>Objective</a:t>
                      </a:r>
                      <a:endParaRPr lang="en-GB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noProof="0" dirty="0" smtClean="0"/>
                        <a:t>Precise</a:t>
                      </a:r>
                    </a:p>
                    <a:p>
                      <a:endParaRPr lang="en-GB" sz="1600" noProof="0" dirty="0"/>
                    </a:p>
                  </a:txBody>
                  <a:tcPr/>
                </a:tc>
              </a:tr>
              <a:tr h="277745">
                <a:tc>
                  <a:txBody>
                    <a:bodyPr/>
                    <a:lstStyle/>
                    <a:p>
                      <a:r>
                        <a:rPr lang="en-GB" sz="1600" noProof="0" dirty="0" smtClean="0"/>
                        <a:t>Keeps to a logical</a:t>
                      </a:r>
                      <a:r>
                        <a:rPr lang="en-GB" sz="1600" baseline="0" noProof="0" dirty="0" smtClean="0"/>
                        <a:t> sequence</a:t>
                      </a:r>
                      <a:endParaRPr lang="en-GB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noProof="0" dirty="0" smtClean="0"/>
                        <a:t>Not personal</a:t>
                      </a:r>
                    </a:p>
                    <a:p>
                      <a:endParaRPr lang="en-GB" sz="1600" noProof="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566025" cy="511175"/>
          </a:xfrm>
        </p:spPr>
        <p:txBody>
          <a:bodyPr/>
          <a:lstStyle/>
          <a:p>
            <a:r>
              <a:rPr lang="en-GB" dirty="0" smtClean="0"/>
              <a:t>Academic Writing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72816"/>
            <a:ext cx="7566025" cy="4024312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Many assignments can suffer from being too wordy.  This can result in information being difficult to follow.  As you write or edit, ask yourself:</a:t>
            </a:r>
          </a:p>
          <a:p>
            <a:pPr marL="0" indent="0">
              <a:buNone/>
            </a:pPr>
            <a:endParaRPr lang="en-US" dirty="0" smtClean="0"/>
          </a:p>
          <a:p>
            <a:pPr marL="0" lvl="1" indent="0">
              <a:buFont typeface="Arial" pitchFamily="34" charset="0"/>
              <a:buChar char="•"/>
            </a:pPr>
            <a:r>
              <a:rPr lang="en-GB" dirty="0" smtClean="0"/>
              <a:t>Is the meaning of this sentence/paragraph clear?</a:t>
            </a:r>
            <a:endParaRPr lang="en-US" dirty="0" smtClean="0"/>
          </a:p>
          <a:p>
            <a:pPr marL="0" lvl="1" indent="0">
              <a:buFont typeface="Arial" pitchFamily="34" charset="0"/>
              <a:buChar char="•"/>
            </a:pPr>
            <a:r>
              <a:rPr lang="en-GB" dirty="0" smtClean="0"/>
              <a:t>Can I improve the way I have written this sentence/paragraph?</a:t>
            </a:r>
            <a:endParaRPr lang="en-US" dirty="0" smtClean="0"/>
          </a:p>
          <a:p>
            <a:pPr marL="0" lvl="1" indent="0">
              <a:buFont typeface="Arial" pitchFamily="34" charset="0"/>
              <a:buChar char="•"/>
            </a:pPr>
            <a:r>
              <a:rPr lang="en-GB" dirty="0" smtClean="0"/>
              <a:t>Have I used linking/transition words to assist the flow and  structure of the assignment?</a:t>
            </a:r>
          </a:p>
          <a:p>
            <a:pPr marL="0" lvl="1" indent="0"/>
            <a:endParaRPr lang="en-GB" dirty="0" smtClean="0"/>
          </a:p>
          <a:p>
            <a:pPr>
              <a:buNone/>
            </a:pPr>
            <a:r>
              <a:rPr lang="en-GB" dirty="0" smtClean="0"/>
              <a:t>Go to the Purdue Online Writing Lab for more examples of </a:t>
            </a:r>
          </a:p>
          <a:p>
            <a:pPr>
              <a:buNone/>
            </a:pPr>
            <a:r>
              <a:rPr lang="en-GB" dirty="0" smtClean="0"/>
              <a:t>concise writing </a:t>
            </a:r>
            <a:r>
              <a:rPr lang="en-GB" dirty="0" smtClean="0">
                <a:hlinkClick r:id="rId2"/>
              </a:rPr>
              <a:t>http://owl.english.purdue.edu/owl/resource/572/01/</a:t>
            </a:r>
            <a:endParaRPr lang="en-GB" dirty="0" smtClean="0"/>
          </a:p>
          <a:p>
            <a:pPr>
              <a:buNone/>
            </a:pPr>
            <a:endParaRPr lang="en-GB" sz="2400" dirty="0" smtClean="0"/>
          </a:p>
          <a:p>
            <a:endParaRPr lang="en-GB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5904656" cy="511175"/>
          </a:xfrm>
        </p:spPr>
        <p:txBody>
          <a:bodyPr/>
          <a:lstStyle/>
          <a:p>
            <a:r>
              <a:rPr lang="de-DE" dirty="0" err="1" smtClean="0"/>
              <a:t>Useful</a:t>
            </a:r>
            <a:r>
              <a:rPr lang="de-DE" dirty="0" smtClean="0"/>
              <a:t> links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052569" cy="4633441"/>
          </a:xfrm>
        </p:spPr>
        <p:txBody>
          <a:bodyPr/>
          <a:lstStyle/>
          <a:p>
            <a:pPr marL="0" indent="0"/>
            <a:r>
              <a:rPr lang="en-GB" sz="1800" dirty="0" smtClean="0"/>
              <a:t>Learn Higher </a:t>
            </a:r>
            <a:r>
              <a:rPr lang="en-GB" sz="1800" u="sng" dirty="0" smtClean="0">
                <a:hlinkClick r:id="rId3"/>
              </a:rPr>
              <a:t>http://www.learnhigher.ac.uk/</a:t>
            </a:r>
            <a:r>
              <a:rPr lang="en-GB" sz="1800" dirty="0" smtClean="0"/>
              <a:t> </a:t>
            </a:r>
          </a:p>
          <a:p>
            <a:pPr marL="0" lvl="1" indent="0"/>
            <a:r>
              <a:rPr lang="en-GB" sz="1800" dirty="0" smtClean="0"/>
              <a:t>(This link will give you access to numerous resources being developed by a number of universities in many different study areas.)</a:t>
            </a:r>
          </a:p>
          <a:p>
            <a:pPr marL="0" lvl="1" indent="0"/>
            <a:endParaRPr lang="en-US" sz="1800" dirty="0" smtClean="0"/>
          </a:p>
          <a:p>
            <a:pPr marL="0" indent="0"/>
            <a:r>
              <a:rPr lang="en-GB" sz="1800" dirty="0" smtClean="0"/>
              <a:t>Open University </a:t>
            </a:r>
            <a:r>
              <a:rPr lang="en-GB" sz="1800" u="sng" dirty="0" smtClean="0">
                <a:hlinkClick r:id="rId4"/>
              </a:rPr>
              <a:t>http://www.open.ac.uk/openlearn/home.php</a:t>
            </a:r>
            <a:r>
              <a:rPr lang="en-GB" sz="1800" dirty="0" smtClean="0"/>
              <a:t> </a:t>
            </a:r>
          </a:p>
          <a:p>
            <a:pPr marL="0" lvl="1" indent="0"/>
            <a:r>
              <a:rPr lang="en-GB" sz="1800" dirty="0" smtClean="0"/>
              <a:t>(The OU have developed many online resources, including a section on Study Skills.)</a:t>
            </a:r>
          </a:p>
          <a:p>
            <a:pPr marL="0" lvl="1" indent="0"/>
            <a:endParaRPr lang="en-US" sz="1800" dirty="0" smtClean="0"/>
          </a:p>
          <a:p>
            <a:pPr marL="0" indent="0"/>
            <a:r>
              <a:rPr lang="en-US" sz="1800" dirty="0" smtClean="0"/>
              <a:t>The Royal Literary Fund </a:t>
            </a:r>
            <a:r>
              <a:rPr lang="en-US" sz="1800" dirty="0" smtClean="0">
                <a:hlinkClick r:id="rId5"/>
              </a:rPr>
              <a:t>http://www.rlf.org.uk/fellowshipscheme/writing/essayguide.cfm</a:t>
            </a:r>
            <a:r>
              <a:rPr lang="en-US" sz="1800" dirty="0" smtClean="0"/>
              <a:t> </a:t>
            </a:r>
          </a:p>
          <a:p>
            <a:pPr marL="0" lvl="1" indent="0"/>
            <a:r>
              <a:rPr lang="en-US" sz="1800" dirty="0" smtClean="0"/>
              <a:t>(Good, comprehensive introduction to undergraduate academic writing.)</a:t>
            </a:r>
          </a:p>
          <a:p>
            <a:pPr marL="0" lvl="1" indent="0"/>
            <a:endParaRPr lang="en-US" sz="1800" dirty="0" smtClean="0"/>
          </a:p>
          <a:p>
            <a:pPr marL="0" indent="0"/>
            <a:r>
              <a:rPr lang="en-US" sz="1800" dirty="0" err="1" smtClean="0"/>
              <a:t>Waylink</a:t>
            </a:r>
            <a:r>
              <a:rPr lang="en-US" sz="1800" dirty="0" smtClean="0"/>
              <a:t> English </a:t>
            </a:r>
            <a:r>
              <a:rPr lang="en-US" sz="1800" dirty="0" smtClean="0">
                <a:hlinkClick r:id="rId6"/>
              </a:rPr>
              <a:t>http://www.waylink-english.co.uk/?page=60000</a:t>
            </a:r>
            <a:r>
              <a:rPr lang="en-US" sz="1800" dirty="0" smtClean="0"/>
              <a:t> </a:t>
            </a:r>
          </a:p>
          <a:p>
            <a:pPr marL="0" lvl="1" indent="0"/>
            <a:r>
              <a:rPr lang="en-US" sz="1800" dirty="0" smtClean="0"/>
              <a:t>(Comprehensive toolkit for academic writing, including grammar, punctuation, paragraphing, referencing, etc.)</a:t>
            </a:r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904656" cy="511175"/>
          </a:xfrm>
        </p:spPr>
        <p:txBody>
          <a:bodyPr/>
          <a:lstStyle/>
          <a:p>
            <a:r>
              <a:rPr lang="de-DE" dirty="0" err="1" smtClean="0"/>
              <a:t>Bibliography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628800"/>
            <a:ext cx="8052569" cy="4489426"/>
          </a:xfrm>
        </p:spPr>
        <p:txBody>
          <a:bodyPr/>
          <a:lstStyle/>
          <a:p>
            <a:pPr marL="0" indent="0"/>
            <a:r>
              <a:rPr lang="en-GB" sz="1800" dirty="0" smtClean="0"/>
              <a:t>Aston University: </a:t>
            </a:r>
            <a:r>
              <a:rPr lang="en-GB" sz="1800" i="1" dirty="0" smtClean="0"/>
              <a:t>LTS Essay Guidelines</a:t>
            </a:r>
            <a:endParaRPr lang="en-US" sz="1800" dirty="0" smtClean="0"/>
          </a:p>
          <a:p>
            <a:pPr marL="0" indent="0"/>
            <a:r>
              <a:rPr lang="en-GB" sz="1800" dirty="0" smtClean="0"/>
              <a:t>Aston University: Learning Development Centre website, </a:t>
            </a:r>
            <a:r>
              <a:rPr lang="en-GB" sz="1800" u="sng" dirty="0" smtClean="0">
                <a:hlinkClick r:id="rId3"/>
              </a:rPr>
              <a:t>http://www1.aston.ac.uk/current-students/academic-support/ldc/</a:t>
            </a:r>
            <a:endParaRPr lang="en-US" sz="1800" dirty="0" smtClean="0"/>
          </a:p>
          <a:p>
            <a:pPr marL="0" indent="0"/>
            <a:r>
              <a:rPr lang="en-GB" sz="1800" dirty="0" smtClean="0"/>
              <a:t>Aston University Learning Development Centre: </a:t>
            </a:r>
            <a:r>
              <a:rPr lang="en-GB" sz="1800" i="1" dirty="0" smtClean="0"/>
              <a:t>Using an Academic Writing Style, </a:t>
            </a:r>
            <a:r>
              <a:rPr lang="en-GB" sz="1800" i="1" dirty="0" smtClean="0">
                <a:hlinkClick r:id="rId4"/>
              </a:rPr>
              <a:t>http://www1.aston.ac.uk/current-students/academic-support/ldc/studyguides/</a:t>
            </a:r>
            <a:r>
              <a:rPr lang="en-GB" sz="1800" i="1" dirty="0" smtClean="0"/>
              <a:t> </a:t>
            </a:r>
            <a:endParaRPr lang="en-US" sz="1800" dirty="0" smtClean="0"/>
          </a:p>
          <a:p>
            <a:pPr marL="0" indent="0"/>
            <a:r>
              <a:rPr lang="en-GB" sz="1800" dirty="0" smtClean="0"/>
              <a:t>Aston University Learning Development Centre: </a:t>
            </a:r>
            <a:r>
              <a:rPr lang="en-GB" sz="1800" i="1" dirty="0" smtClean="0"/>
              <a:t>Approaches to Assignment Writing, </a:t>
            </a:r>
            <a:r>
              <a:rPr lang="en-GB" sz="1800" i="1" dirty="0" smtClean="0">
                <a:hlinkClick r:id="rId4"/>
              </a:rPr>
              <a:t>http://www1.aston.ac.uk/current-students/academic-support/ldc/studyguides/</a:t>
            </a:r>
            <a:r>
              <a:rPr lang="en-GB" sz="1800" i="1" dirty="0" smtClean="0"/>
              <a:t> </a:t>
            </a:r>
            <a:endParaRPr lang="en-US" sz="1800" dirty="0" smtClean="0"/>
          </a:p>
          <a:p>
            <a:pPr marL="0" indent="0"/>
            <a:r>
              <a:rPr lang="en-US" sz="1800" dirty="0" smtClean="0"/>
              <a:t>Baumann, U. / </a:t>
            </a:r>
            <a:r>
              <a:rPr lang="en-US" sz="1800" dirty="0" err="1" smtClean="0"/>
              <a:t>Duensing</a:t>
            </a:r>
            <a:r>
              <a:rPr lang="en-US" sz="1800" dirty="0" smtClean="0"/>
              <a:t>, A. (2006). </a:t>
            </a:r>
            <a:r>
              <a:rPr lang="en-US" sz="1800" i="1" dirty="0" smtClean="0"/>
              <a:t>Developing Writing Skills in German</a:t>
            </a:r>
            <a:r>
              <a:rPr lang="en-US" sz="1800" dirty="0" smtClean="0"/>
              <a:t>. London / New York: </a:t>
            </a:r>
            <a:r>
              <a:rPr lang="en-US" sz="1800" dirty="0" err="1" smtClean="0"/>
              <a:t>Routledge</a:t>
            </a:r>
            <a:r>
              <a:rPr lang="en-US" sz="1800" dirty="0" smtClean="0"/>
              <a:t>.</a:t>
            </a:r>
          </a:p>
          <a:p>
            <a:pPr marL="0" indent="0"/>
            <a:r>
              <a:rPr lang="en-GB" sz="1800" dirty="0" smtClean="0"/>
              <a:t>Cottrell, S. (2003): </a:t>
            </a:r>
            <a:r>
              <a:rPr lang="en-GB" sz="1800" i="1" dirty="0" smtClean="0"/>
              <a:t>The Study Skills Handbook</a:t>
            </a:r>
            <a:r>
              <a:rPr lang="en-GB" sz="1800" dirty="0" smtClean="0"/>
              <a:t>. New York / Basingstoke: Palgrave Macmillan. </a:t>
            </a:r>
            <a:endParaRPr lang="en-US" sz="1800" dirty="0" smtClean="0"/>
          </a:p>
          <a:p>
            <a:pPr marL="0" indent="0"/>
            <a:r>
              <a:rPr lang="en-GB" sz="1800" i="1" dirty="0" smtClean="0"/>
              <a:t>Guide to Writing a Basic Essay</a:t>
            </a:r>
            <a:r>
              <a:rPr lang="en-GB" sz="1800" dirty="0" smtClean="0"/>
              <a:t>, </a:t>
            </a:r>
            <a:r>
              <a:rPr lang="en-GB" sz="1800" u="sng" dirty="0" smtClean="0">
                <a:hlinkClick r:id="rId5"/>
              </a:rPr>
              <a:t>http://lklivingston.tripod.com/essay/index.html</a:t>
            </a:r>
            <a:r>
              <a:rPr lang="de-DE" sz="1800" dirty="0" smtClean="0"/>
              <a:t> </a:t>
            </a:r>
            <a:endParaRPr lang="en-US" sz="1800" dirty="0" smtClean="0"/>
          </a:p>
          <a:p>
            <a:pPr marL="0" indent="0"/>
            <a:r>
              <a:rPr lang="en-GB" sz="1800" i="1" dirty="0" smtClean="0"/>
              <a:t>How to Write an Essay</a:t>
            </a:r>
            <a:r>
              <a:rPr lang="en-GB" sz="1800" dirty="0" smtClean="0"/>
              <a:t>, </a:t>
            </a:r>
            <a:r>
              <a:rPr lang="en-GB" sz="1800" u="sng" dirty="0" smtClean="0">
                <a:hlinkClick r:id="rId6"/>
              </a:rPr>
              <a:t>http://kimberlychapman.com/essay/research.html</a:t>
            </a:r>
            <a:r>
              <a:rPr lang="de-DE" sz="1800" dirty="0" smtClean="0"/>
              <a:t> </a:t>
            </a:r>
            <a:endParaRPr lang="en-US" sz="1800" dirty="0" smtClean="0"/>
          </a:p>
          <a:p>
            <a:pPr>
              <a:buNone/>
            </a:pPr>
            <a:endParaRPr lang="de-DE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ston PPTorange">
  <a:themeElements>
    <a:clrScheme name="Office Them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Aston PPTorange</Template>
  <TotalTime>1613</TotalTime>
  <Words>381</Words>
  <Application>Microsoft Office PowerPoint</Application>
  <PresentationFormat>On-screen Show (4:3)</PresentationFormat>
  <Paragraphs>57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Aston PPTorange</vt:lpstr>
      <vt:lpstr>AstonPPTblue</vt:lpstr>
      <vt:lpstr>Module 5 Requirements for a university essay Part 5</vt:lpstr>
      <vt:lpstr>Academic writing</vt:lpstr>
      <vt:lpstr>Academic writing</vt:lpstr>
      <vt:lpstr>Academic Writing</vt:lpstr>
      <vt:lpstr>Useful links</vt:lpstr>
      <vt:lpstr>Bibliography</vt:lpstr>
    </vt:vector>
  </TitlesOfParts>
  <Company>Aston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Transition Module 4: Requirements for a university essay</dc:title>
  <dc:creator>wielande</dc:creator>
  <cp:lastModifiedBy>Angela Morris</cp:lastModifiedBy>
  <cp:revision>127</cp:revision>
  <dcterms:created xsi:type="dcterms:W3CDTF">2011-08-16T11:08:40Z</dcterms:created>
  <dcterms:modified xsi:type="dcterms:W3CDTF">2012-05-17T13:48:23Z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1602319726</vt:i4>
  </property>
  <property fmtid="{D5CDD505-2E9C-101B-9397-08002B2CF9AE}" pid="3" name="_NewReviewCycle">
    <vt:lpwstr/>
  </property>
  <property fmtid="{D5CDD505-2E9C-101B-9397-08002B2CF9AE}" pid="4" name="_EmailSubject">
    <vt:lpwstr>Module 5</vt:lpwstr>
  </property>
  <property fmtid="{D5CDD505-2E9C-101B-9397-08002B2CF9AE}" pid="5" name="_AuthorEmail">
    <vt:lpwstr>C.DE-SILVA@aston.ac.uk</vt:lpwstr>
  </property>
  <property fmtid="{D5CDD505-2E9C-101B-9397-08002B2CF9AE}" pid="6" name="_AuthorEmailDisplayName">
    <vt:lpwstr>De-Silva, Chantal</vt:lpwstr>
  </property>
  <property fmtid="{D5CDD505-2E9C-101B-9397-08002B2CF9AE}" pid="7" name="_PreviousAdHocReviewCycleID">
    <vt:i4>-153405225</vt:i4>
  </property>
</Properties>
</file>