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321" r:id="rId3"/>
    <p:sldId id="287" r:id="rId4"/>
    <p:sldId id="288" r:id="rId5"/>
    <p:sldId id="299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7F9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99F1-302D-4A51-BE4D-854979F6FAEC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1101A-F7A0-4DCF-B077-C55F4375FF7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02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173BC-FC0D-4150-A711-856F72C11DAE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D9639-A937-4F08-9622-63F2F006757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64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5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Requirements </a:t>
            </a:r>
            <a:r>
              <a:rPr lang="de-DE" b="1" dirty="0" smtClean="0">
                <a:latin typeface="Berlin Sans FB Demi" pitchFamily="34" charset="0"/>
              </a:rPr>
              <a:t>for a university essay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4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5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49" y="16827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desilvac\Local Settings\Temporary Internet Files\Content.IE5\ICUKRLJS\MC9003596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1769364" cy="184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904656" cy="511175"/>
          </a:xfrm>
        </p:spPr>
        <p:txBody>
          <a:bodyPr/>
          <a:lstStyle/>
          <a:p>
            <a:r>
              <a:rPr lang="de-DE" dirty="0" smtClean="0"/>
              <a:t>Formal </a:t>
            </a:r>
            <a:r>
              <a:rPr lang="de-DE" dirty="0" err="1" smtClean="0"/>
              <a:t>aspects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700808"/>
            <a:ext cx="7848871" cy="3528392"/>
          </a:xfrm>
        </p:spPr>
        <p:txBody>
          <a:bodyPr/>
          <a:lstStyle/>
          <a:p>
            <a:pPr marL="0" indent="0">
              <a:buFont typeface="Arial" pitchFamily="34" charset="0"/>
              <a:buChar char="•"/>
            </a:pPr>
            <a:r>
              <a:rPr lang="en-GB" sz="1800" dirty="0" smtClean="0"/>
              <a:t>Every university and educational institution has its own </a:t>
            </a:r>
            <a:r>
              <a:rPr lang="en-GB" sz="1800" b="1" dirty="0" smtClean="0"/>
              <a:t>rules and guidelines</a:t>
            </a:r>
            <a:r>
              <a:rPr lang="en-GB" sz="1800" dirty="0" smtClean="0"/>
              <a:t> regarding the formal aspects of academic essays. </a:t>
            </a:r>
          </a:p>
          <a:p>
            <a:pPr marL="0" indent="0">
              <a:buFont typeface="Arial" pitchFamily="34" charset="0"/>
              <a:buChar char="•"/>
            </a:pPr>
            <a:endParaRPr lang="en-GB" sz="1800" dirty="0" smtClean="0"/>
          </a:p>
          <a:p>
            <a:pPr marL="0" indent="0"/>
            <a:r>
              <a:rPr lang="en-GB" sz="1800" dirty="0" smtClean="0"/>
              <a:t>These usually outline </a:t>
            </a:r>
          </a:p>
          <a:p>
            <a:pPr marL="0" indent="0"/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recommended fonts and font sizes, margins, line spacing, page numbers, etc.</a:t>
            </a: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need for and contents of a cover page</a:t>
            </a: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need for a table of contents or index </a:t>
            </a:r>
          </a:p>
          <a:p>
            <a:pPr marL="0" lvl="3" indent="0">
              <a:buFont typeface="Arial" pitchFamily="34" charset="0"/>
              <a:buChar char="•"/>
            </a:pPr>
            <a:r>
              <a:rPr lang="en-GB" sz="1800" dirty="0" smtClean="0"/>
              <a:t>(At Aston University, essays of 1500+ words require a chapter structure and a table of contents with page numbers on a separate page after the cover and title page.)</a:t>
            </a: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clear guidelines regarding reference system(</a:t>
            </a:r>
            <a:r>
              <a:rPr lang="en-GB" sz="1800" dirty="0" err="1" smtClean="0"/>
              <a:t>s</a:t>
            </a:r>
            <a:r>
              <a:rPr lang="en-GB" sz="1800" dirty="0" smtClean="0"/>
              <a:t>) and bibliography</a:t>
            </a:r>
            <a:endParaRPr lang="en-US" sz="1800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Finishing</a:t>
            </a:r>
            <a:r>
              <a:rPr lang="de-DE" dirty="0" smtClean="0"/>
              <a:t> </a:t>
            </a:r>
            <a:r>
              <a:rPr lang="de-DE" dirty="0" err="1" smtClean="0"/>
              <a:t>touches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3356992"/>
            <a:ext cx="8052569" cy="2952328"/>
          </a:xfrm>
        </p:spPr>
        <p:txBody>
          <a:bodyPr/>
          <a:lstStyle/>
          <a:p>
            <a:pPr marL="0" indent="0"/>
            <a:r>
              <a:rPr lang="en-GB" b="1" dirty="0" smtClean="0"/>
              <a:t>Read your essay at least twice</a:t>
            </a:r>
            <a:r>
              <a:rPr lang="en-GB" dirty="0" smtClean="0"/>
              <a:t>, leaving some time between the two run-throughs. Read </a:t>
            </a:r>
            <a:r>
              <a:rPr lang="en-GB" b="1" dirty="0" smtClean="0"/>
              <a:t>once for formal aspects </a:t>
            </a:r>
            <a:r>
              <a:rPr lang="en-GB" dirty="0" smtClean="0"/>
              <a:t>such as grammar, spelling, punctuation, vocabulary, and </a:t>
            </a:r>
            <a:r>
              <a:rPr lang="en-GB" b="1" dirty="0" smtClean="0"/>
              <a:t>once for content</a:t>
            </a:r>
            <a:r>
              <a:rPr lang="en-GB" dirty="0" smtClean="0"/>
              <a:t> accuracy and completeness.</a:t>
            </a:r>
          </a:p>
          <a:p>
            <a:pPr marL="0" indent="0"/>
            <a:endParaRPr lang="en-US" sz="1000" dirty="0" smtClean="0"/>
          </a:p>
          <a:p>
            <a:pPr marL="0" indent="0"/>
            <a:r>
              <a:rPr lang="en-GB" dirty="0" smtClean="0"/>
              <a:t>If you use a computer and do not take time to spell check your work, you deserve marks off for every spelling error you make. It only takes a few minutes, and an essay rife with spelling errors looks sloppy and unfinished. </a:t>
            </a:r>
            <a:endParaRPr lang="en-US" dirty="0" smtClean="0"/>
          </a:p>
          <a:p>
            <a:endParaRPr lang="de-DE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67544" y="1772816"/>
            <a:ext cx="7704856" cy="169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Once you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have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finished writing your essay, make sure you have enough time to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proof-read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 thoroughly before you submit your work. That is probably the single most important thing you can do to improve your text. </a:t>
            </a: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904656" cy="511175"/>
          </a:xfrm>
        </p:spPr>
        <p:txBody>
          <a:bodyPr/>
          <a:lstStyle/>
          <a:p>
            <a:r>
              <a:rPr lang="de-DE" dirty="0" err="1" smtClean="0"/>
              <a:t>Finishing</a:t>
            </a:r>
            <a:r>
              <a:rPr lang="de-DE" dirty="0" smtClean="0"/>
              <a:t> </a:t>
            </a:r>
            <a:r>
              <a:rPr lang="de-DE" dirty="0" err="1" smtClean="0"/>
              <a:t>touches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2924944"/>
            <a:ext cx="8052569" cy="2304256"/>
          </a:xfrm>
        </p:spPr>
        <p:txBody>
          <a:bodyPr/>
          <a:lstStyle/>
          <a:p>
            <a:pPr marL="0" indent="0"/>
            <a:r>
              <a:rPr lang="en-GB" dirty="0" smtClean="0"/>
              <a:t>Standard essays are double spaced (meaning blank lines between written lines) with a clear margin</a:t>
            </a:r>
            <a:r>
              <a:rPr lang="en-GB" strike="sngStrike" dirty="0" smtClean="0"/>
              <a:t>s </a:t>
            </a:r>
            <a:r>
              <a:rPr lang="en-GB" dirty="0" smtClean="0"/>
              <a:t>all around, and page numbers.</a:t>
            </a:r>
          </a:p>
          <a:p>
            <a:pPr marL="0" indent="0"/>
            <a:endParaRPr lang="en-GB" sz="1000" dirty="0" smtClean="0"/>
          </a:p>
          <a:p>
            <a:pPr marL="0" indent="0"/>
            <a:r>
              <a:rPr lang="en-GB" dirty="0" smtClean="0"/>
              <a:t>Depending on the specific instructions, you may have to add an index or table of contents, listing the chapters, and/or a title page, listing the topic, name of the author, instructor/tutor, word count, and course/module for which the essay is submitted as assessment.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628800"/>
            <a:ext cx="777686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0" algn="l"/>
              </a:tabLst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Make sure the pages are formatted according to the teacher/professor's instructions. </a:t>
            </a: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</Template>
  <TotalTime>1613</TotalTime>
  <Words>319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Aston PPTorange</vt:lpstr>
      <vt:lpstr>AstonPPTblue</vt:lpstr>
      <vt:lpstr>Module 5 Requirements for a university essay Part 4</vt:lpstr>
      <vt:lpstr>Formal aspects</vt:lpstr>
      <vt:lpstr>Finishing touches</vt:lpstr>
      <vt:lpstr>Finishing touches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Module 4: Requirements for a university essay</dc:title>
  <dc:creator>wielande</dc:creator>
  <cp:lastModifiedBy>Angela Morris</cp:lastModifiedBy>
  <cp:revision>127</cp:revision>
  <dcterms:created xsi:type="dcterms:W3CDTF">2011-08-16T11:08:40Z</dcterms:created>
  <dcterms:modified xsi:type="dcterms:W3CDTF">2012-05-17T13:48:13Z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1602319726</vt:i4>
  </property>
  <property fmtid="{D5CDD505-2E9C-101B-9397-08002B2CF9AE}" pid="3" name="_NewReviewCycle">
    <vt:lpwstr/>
  </property>
  <property fmtid="{D5CDD505-2E9C-101B-9397-08002B2CF9AE}" pid="4" name="_EmailSubject">
    <vt:lpwstr>Module 5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-153405225</vt:i4>
  </property>
</Properties>
</file>