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320" r:id="rId3"/>
    <p:sldId id="297" r:id="rId4"/>
    <p:sldId id="298" r:id="rId5"/>
    <p:sldId id="282" r:id="rId6"/>
    <p:sldId id="283" r:id="rId7"/>
    <p:sldId id="318" r:id="rId8"/>
    <p:sldId id="284" r:id="rId9"/>
    <p:sldId id="28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7F9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10T14:18:09.169" idx="4">
    <p:pos x="5760" y="2886"/>
    <p:text>This diagram needs replacing with our own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99F1-302D-4A51-BE4D-854979F6FAEC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1101A-F7A0-4DCF-B077-C55F4375FF7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02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173BC-FC0D-4150-A711-856F72C11DAE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D9639-A937-4F08-9622-63F2F006757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64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5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Requirements </a:t>
            </a:r>
            <a:r>
              <a:rPr lang="de-DE" b="1" dirty="0" smtClean="0">
                <a:latin typeface="Berlin Sans FB Demi" pitchFamily="34" charset="0"/>
              </a:rPr>
              <a:t>for a university essay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3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5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49" y="16827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desilvac\Local Settings\Temporary Internet Files\Content.IE5\ICUKRLJS\MC9003596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1769364" cy="184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5904656" cy="511175"/>
          </a:xfrm>
        </p:spPr>
        <p:txBody>
          <a:bodyPr/>
          <a:lstStyle/>
          <a:p>
            <a:r>
              <a:rPr lang="de-DE" dirty="0" err="1" smtClean="0"/>
              <a:t>Writing</a:t>
            </a:r>
            <a:r>
              <a:rPr lang="de-DE" dirty="0" smtClean="0"/>
              <a:t> an </a:t>
            </a:r>
            <a:r>
              <a:rPr lang="de-DE" dirty="0" err="1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73424"/>
            <a:ext cx="8352928" cy="5184576"/>
          </a:xfrm>
        </p:spPr>
        <p:txBody>
          <a:bodyPr/>
          <a:lstStyle/>
          <a:p>
            <a:pPr marL="0" indent="0">
              <a:tabLst>
                <a:tab pos="0" algn="l"/>
              </a:tabLst>
            </a:pPr>
            <a:r>
              <a:rPr lang="en-GB" dirty="0" smtClean="0"/>
              <a:t>Formal essays must have a clear underlying structure so the reader</a:t>
            </a:r>
          </a:p>
          <a:p>
            <a:pPr marL="0" indent="0">
              <a:tabLst>
                <a:tab pos="0" algn="l"/>
              </a:tabLst>
            </a:pPr>
            <a:r>
              <a:rPr lang="en-GB" dirty="0" smtClean="0"/>
              <a:t>does not have to wonder where your points will lead. </a:t>
            </a:r>
          </a:p>
          <a:p>
            <a:pPr marL="0" indent="0">
              <a:tabLst>
                <a:tab pos="0" algn="l"/>
              </a:tabLst>
            </a:pPr>
            <a:endParaRPr lang="en-GB" sz="1000" dirty="0" smtClean="0"/>
          </a:p>
          <a:p>
            <a:pPr marL="0" indent="0">
              <a:tabLst>
                <a:tab pos="0" algn="l"/>
              </a:tabLst>
            </a:pPr>
            <a:r>
              <a:rPr lang="en-GB" dirty="0" smtClean="0"/>
              <a:t>Before writing the first draft of your essay it is useful to draw up an </a:t>
            </a:r>
            <a:r>
              <a:rPr lang="en-GB" b="1" dirty="0" smtClean="0"/>
              <a:t>outline plan</a:t>
            </a:r>
            <a:r>
              <a:rPr lang="en-GB" dirty="0" smtClean="0"/>
              <a:t>. </a:t>
            </a:r>
          </a:p>
          <a:p>
            <a:pPr marL="0" indent="0">
              <a:tabLst>
                <a:tab pos="0" algn="l"/>
              </a:tabLst>
            </a:pPr>
            <a:r>
              <a:rPr lang="en-GB" dirty="0" smtClean="0"/>
              <a:t>This will:</a:t>
            </a:r>
          </a:p>
          <a:p>
            <a:pPr marL="0" indent="0">
              <a:buFont typeface="Arial" pitchFamily="34" charset="0"/>
              <a:buChar char="•"/>
              <a:tabLst>
                <a:tab pos="0" algn="l"/>
              </a:tabLst>
            </a:pPr>
            <a:r>
              <a:rPr lang="en-GB" dirty="0" smtClean="0"/>
              <a:t> give you a basic overview of what each section of the essay will focus on.</a:t>
            </a:r>
          </a:p>
          <a:p>
            <a:pPr marL="0" indent="0">
              <a:buFont typeface="Arial" pitchFamily="34" charset="0"/>
              <a:buChar char="•"/>
              <a:tabLst>
                <a:tab pos="0" algn="l"/>
              </a:tabLst>
            </a:pPr>
            <a:r>
              <a:rPr lang="en-GB" dirty="0" smtClean="0"/>
              <a:t>help you to think about the order you will put your material in and how you will develop each paragraph.</a:t>
            </a:r>
          </a:p>
          <a:p>
            <a:pPr marL="0" indent="0">
              <a:tabLst>
                <a:tab pos="0" algn="l"/>
              </a:tabLst>
            </a:pPr>
            <a:endParaRPr lang="de-DE" sz="1000" dirty="0" smtClean="0"/>
          </a:p>
          <a:p>
            <a:endParaRPr lang="en-US" sz="10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467544" y="4941168"/>
            <a:ext cx="8280920" cy="1080120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In the outline plan you are not writing the actual essay. All you need to do is bullet point the key information. Be prepared to make changes as you go along.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55776" y="1615440"/>
          <a:ext cx="3960440" cy="5039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</a:tblGrid>
              <a:tr h="318611"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Essay framework</a:t>
                      </a:r>
                      <a:endParaRPr lang="de-DE" sz="1600" dirty="0"/>
                    </a:p>
                  </a:txBody>
                  <a:tcPr/>
                </a:tc>
              </a:tr>
              <a:tr h="782044">
                <a:tc>
                  <a:txBody>
                    <a:bodyPr/>
                    <a:lstStyle/>
                    <a:p>
                      <a:r>
                        <a:rPr lang="en-GB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Essay topic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Focus of the essay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7496">
                <a:tc>
                  <a:txBody>
                    <a:bodyPr/>
                    <a:lstStyle/>
                    <a:p>
                      <a:r>
                        <a:rPr lang="en-GB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 body</a:t>
                      </a: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 1 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Topic of this paragraph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point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point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Closing sentence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 1/2/3 etc 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Topic of this paragraph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point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point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Closing sentence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13761">
                <a:tc>
                  <a:txBody>
                    <a:bodyPr/>
                    <a:lstStyle/>
                    <a:p>
                      <a:r>
                        <a:rPr lang="en-GB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 up/recap key points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Conclusion, closing comments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76256" y="5445224"/>
            <a:ext cx="20008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Aston University: </a:t>
            </a:r>
            <a:r>
              <a:rPr lang="en-GB" sz="800" i="1" dirty="0" smtClean="0"/>
              <a:t>LTS Essay Guidelines</a:t>
            </a:r>
            <a:endParaRPr lang="en-US" sz="8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5904656" cy="511175"/>
          </a:xfrm>
        </p:spPr>
        <p:txBody>
          <a:bodyPr/>
          <a:lstStyle/>
          <a:p>
            <a:r>
              <a:rPr lang="de-DE" dirty="0" smtClean="0"/>
              <a:t>Essay Framework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904656" cy="511175"/>
          </a:xfrm>
        </p:spPr>
        <p:txBody>
          <a:bodyPr/>
          <a:lstStyle/>
          <a:p>
            <a:r>
              <a:rPr lang="de-DE" dirty="0" smtClean="0"/>
              <a:t>Essay </a:t>
            </a:r>
            <a:r>
              <a:rPr lang="de-DE" dirty="0" err="1" smtClean="0"/>
              <a:t>structure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8" cy="2016224"/>
          </a:xfrm>
        </p:spPr>
        <p:txBody>
          <a:bodyPr/>
          <a:lstStyle/>
          <a:p>
            <a:pPr marL="0" indent="0">
              <a:tabLst>
                <a:tab pos="0" algn="l"/>
              </a:tabLst>
            </a:pP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essay</a:t>
            </a:r>
            <a:r>
              <a:rPr lang="de-DE" sz="1800" dirty="0" smtClean="0"/>
              <a:t> </a:t>
            </a:r>
            <a:r>
              <a:rPr lang="de-DE" sz="1800" dirty="0" err="1" smtClean="0"/>
              <a:t>must</a:t>
            </a:r>
            <a:r>
              <a:rPr lang="de-DE" sz="1800" dirty="0" smtClean="0"/>
              <a:t> </a:t>
            </a:r>
            <a:r>
              <a:rPr lang="de-DE" sz="1800" dirty="0" err="1" smtClean="0"/>
              <a:t>follow</a:t>
            </a:r>
            <a:r>
              <a:rPr lang="de-DE" sz="1800" dirty="0" smtClean="0"/>
              <a:t> a </a:t>
            </a:r>
            <a:r>
              <a:rPr lang="de-DE" sz="1800" dirty="0" err="1" smtClean="0"/>
              <a:t>clear</a:t>
            </a:r>
            <a:r>
              <a:rPr lang="de-DE" sz="1800" dirty="0" smtClean="0"/>
              <a:t> </a:t>
            </a:r>
            <a:r>
              <a:rPr lang="de-DE" sz="1800" dirty="0" err="1" smtClean="0"/>
              <a:t>structure</a:t>
            </a:r>
            <a:r>
              <a:rPr lang="de-DE" sz="1800" dirty="0" smtClean="0"/>
              <a:t>:</a:t>
            </a:r>
          </a:p>
          <a:p>
            <a:pPr marL="0" indent="0">
              <a:tabLst>
                <a:tab pos="0" algn="l"/>
              </a:tabLst>
            </a:pPr>
            <a:endParaRPr lang="de-DE" sz="1800" dirty="0" smtClean="0"/>
          </a:p>
          <a:p>
            <a:pPr marL="0" indent="0">
              <a:buFont typeface="Arial" pitchFamily="34" charset="0"/>
              <a:buChar char="•"/>
              <a:tabLst>
                <a:tab pos="0" algn="l"/>
              </a:tabLst>
            </a:pPr>
            <a:r>
              <a:rPr lang="de-DE" sz="1800" b="1" dirty="0" smtClean="0"/>
              <a:t>Title / </a:t>
            </a:r>
            <a:r>
              <a:rPr lang="de-DE" sz="1800" b="1" dirty="0" err="1" smtClean="0"/>
              <a:t>question</a:t>
            </a:r>
            <a:endParaRPr lang="de-DE" sz="1800" b="1" dirty="0" smtClean="0"/>
          </a:p>
          <a:p>
            <a:pPr marL="0" lvl="1" indent="0">
              <a:tabLst>
                <a:tab pos="0" algn="l"/>
              </a:tabLst>
            </a:pPr>
            <a:r>
              <a:rPr lang="de-DE" sz="1800" dirty="0" smtClean="0"/>
              <a:t>Every essay title contains an actual or implied question. </a:t>
            </a:r>
          </a:p>
          <a:p>
            <a:pPr marL="0" lvl="1" indent="0">
              <a:tabLst>
                <a:tab pos="0" algn="l"/>
              </a:tabLst>
            </a:pPr>
            <a:r>
              <a:rPr lang="de-DE" sz="1800" dirty="0" smtClean="0"/>
              <a:t>The whole of your essay must focus on the title and address that question.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539552" y="3284984"/>
            <a:ext cx="8352927" cy="299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endParaRPr kumimoji="0" lang="de-DE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1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The reader should get a clear idea of what s/he can expect in the essay. You have to address the main question or problem of the essay. </a:t>
            </a:r>
            <a:endParaRPr lang="en-GB" kern="0" dirty="0" smtClean="0"/>
          </a:p>
          <a:p>
            <a:pPr marL="0" marR="0" lvl="1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1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0" marR="0" lvl="2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Explain how you interpret the question.</a:t>
            </a:r>
          </a:p>
          <a:p>
            <a:pPr marL="0" marR="0" lvl="2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de-DE" sz="1400" kern="0" dirty="0" smtClean="0"/>
          </a:p>
          <a:p>
            <a:pPr marL="0" marR="0" lvl="2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Identify issues that you are going to explore.</a:t>
            </a:r>
          </a:p>
          <a:p>
            <a:pPr marL="0" marR="0" lvl="2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Give a brief outline of how you will deal with each issue, and in which order. </a:t>
            </a:r>
          </a:p>
          <a:p>
            <a:pPr marL="0" marR="0" lvl="2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(Only in longer essays, e.g. 1000+ </a:t>
            </a:r>
            <a:r>
              <a:rPr kumimoji="0" lang="de-DE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words</a:t>
            </a: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)</a:t>
            </a:r>
          </a:p>
          <a:p>
            <a:pPr marL="0" marR="0" lvl="1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Length</a:t>
            </a: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: </a:t>
            </a:r>
            <a:r>
              <a:rPr kumimoji="0" lang="de-DE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about</a:t>
            </a: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kumimoji="0" lang="de-DE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one-tenth</a:t>
            </a: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of </a:t>
            </a:r>
            <a:r>
              <a:rPr kumimoji="0" lang="de-DE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the</a:t>
            </a:r>
            <a:r>
              <a:rPr kumimoji="0" lang="de-DE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kumimoji="0" lang="de-DE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essay</a:t>
            </a:r>
            <a:endParaRPr kumimoji="0" lang="de-DE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904656" cy="511175"/>
          </a:xfrm>
        </p:spPr>
        <p:txBody>
          <a:bodyPr/>
          <a:lstStyle/>
          <a:p>
            <a:r>
              <a:rPr lang="de-DE" dirty="0" smtClean="0"/>
              <a:t>Essay </a:t>
            </a:r>
            <a:r>
              <a:rPr lang="de-DE" dirty="0" err="1" smtClean="0"/>
              <a:t>structure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08912" cy="3096344"/>
          </a:xfrm>
        </p:spPr>
        <p:txBody>
          <a:bodyPr/>
          <a:lstStyle/>
          <a:p>
            <a:pPr marL="0" indent="0"/>
            <a:r>
              <a:rPr lang="de-DE" sz="1800" b="1" dirty="0" smtClean="0"/>
              <a:t>Main body: </a:t>
            </a:r>
          </a:p>
          <a:p>
            <a:pPr marL="0" indent="0"/>
            <a:r>
              <a:rPr lang="de-DE" sz="1800" dirty="0" smtClean="0"/>
              <a:t>(develop your argument or line of reasoning)</a:t>
            </a:r>
          </a:p>
          <a:p>
            <a:pPr marL="0" indent="0"/>
            <a:endParaRPr lang="de-DE" sz="1800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sz="1800" dirty="0" smtClean="0"/>
              <a:t>The main body will consist of a series of paragraphs. </a:t>
            </a:r>
          </a:p>
          <a:p>
            <a:pPr marL="0" lvl="1" indent="0">
              <a:buFont typeface="Arial" pitchFamily="34" charset="0"/>
              <a:buChar char="•"/>
            </a:pPr>
            <a:endParaRPr lang="en-GB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For essays over 1,500 words, these have to be grouped together in numbered sections with headings. </a:t>
            </a:r>
          </a:p>
          <a:p>
            <a:pPr marL="0" lvl="2" indent="0">
              <a:buFont typeface="Arial" pitchFamily="34" charset="0"/>
              <a:buChar char="•"/>
            </a:pPr>
            <a:endParaRPr lang="en-GB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Each section will develop one key point you wish to make about the topic. </a:t>
            </a:r>
          </a:p>
          <a:p>
            <a:pPr marL="0" lvl="2" indent="0">
              <a:buFont typeface="Arial" pitchFamily="34" charset="0"/>
              <a:buChar char="•"/>
            </a:pPr>
            <a:endParaRPr lang="en-GB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Each main idea that you outlined in your research and planning will become one of the body sections. </a:t>
            </a:r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If you had three or four main ideas, you will have three or four body paragraphs.</a:t>
            </a: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endParaRPr lang="en-GB" sz="1800" dirty="0" smtClean="0"/>
          </a:p>
        </p:txBody>
      </p:sp>
      <p:pic>
        <p:nvPicPr>
          <p:cNvPr id="9" name="Picture 8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566025" cy="4024312"/>
          </a:xfrm>
        </p:spPr>
        <p:txBody>
          <a:bodyPr/>
          <a:lstStyle/>
          <a:p>
            <a:pPr marL="0" lvl="1" indent="0"/>
            <a:r>
              <a:rPr lang="en-GB" sz="1800" dirty="0" smtClean="0"/>
              <a:t>The basic internal structure of each section should be:</a:t>
            </a:r>
          </a:p>
          <a:p>
            <a:pPr marL="0" lvl="1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Introductory paragraph with topic sentence: This sentence introduces the topic of the section - literally what this section is about.</a:t>
            </a:r>
          </a:p>
          <a:p>
            <a:pPr marL="0" lvl="2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The other sentences develop the topic sentence:</a:t>
            </a:r>
          </a:p>
          <a:p>
            <a:pPr marL="0" lvl="2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3" indent="0">
              <a:buFont typeface="Arial" pitchFamily="34" charset="0"/>
              <a:buChar char="•"/>
            </a:pPr>
            <a:r>
              <a:rPr lang="en-GB" sz="1800" dirty="0" smtClean="0"/>
              <a:t>Each one adds further information to support the topic sentence</a:t>
            </a:r>
          </a:p>
          <a:p>
            <a:pPr marL="0" lvl="3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Include evidence, analysis and commentary. </a:t>
            </a:r>
          </a:p>
          <a:p>
            <a:pPr marL="0" lvl="2" indent="0">
              <a:buFont typeface="Arial" pitchFamily="34" charset="0"/>
              <a:buChar char="•"/>
            </a:pPr>
            <a:endParaRPr lang="en-GB" sz="1800" dirty="0" smtClean="0"/>
          </a:p>
          <a:p>
            <a:pPr marL="0" lvl="2" indent="0"/>
            <a:endParaRPr lang="en-GB" sz="1800" dirty="0" smtClean="0"/>
          </a:p>
          <a:p>
            <a:pPr marL="0" lvl="2" indent="0">
              <a:buFont typeface="Arial" pitchFamily="34" charset="0"/>
              <a:buChar char="•"/>
            </a:pPr>
            <a:endParaRPr lang="en-GB" sz="18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66025" cy="511175"/>
          </a:xfrm>
        </p:spPr>
        <p:txBody>
          <a:bodyPr/>
          <a:lstStyle/>
          <a:p>
            <a:r>
              <a:rPr lang="de-DE" dirty="0" smtClean="0"/>
              <a:t>Essay </a:t>
            </a:r>
            <a:r>
              <a:rPr lang="de-DE" dirty="0" err="1" smtClean="0"/>
              <a:t>structure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904656" cy="511175"/>
          </a:xfrm>
        </p:spPr>
        <p:txBody>
          <a:bodyPr/>
          <a:lstStyle/>
          <a:p>
            <a:r>
              <a:rPr lang="de-DE" dirty="0" smtClean="0"/>
              <a:t>Essay </a:t>
            </a:r>
            <a:r>
              <a:rPr lang="de-DE" dirty="0" err="1" smtClean="0"/>
              <a:t>structure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3600399"/>
          </a:xfrm>
        </p:spPr>
        <p:txBody>
          <a:bodyPr/>
          <a:lstStyle/>
          <a:p>
            <a:pPr marL="0" indent="0">
              <a:buFont typeface="Arial" pitchFamily="34" charset="0"/>
              <a:buChar char="•"/>
            </a:pPr>
            <a:r>
              <a:rPr lang="de-DE" sz="1800" b="1" dirty="0" smtClean="0"/>
              <a:t>Conclusion</a:t>
            </a:r>
            <a:endParaRPr lang="en-GB" sz="1800" b="1" dirty="0" smtClean="0"/>
          </a:p>
          <a:p>
            <a:pPr marL="0" lvl="1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Sum up the main points of your essay</a:t>
            </a:r>
          </a:p>
          <a:p>
            <a:pPr marL="0" lvl="2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Refer back to the essay topic/question and consider in which way your essay has solved / questioned / further deepened / illuminated / contributed to a better understanding of / deconstructed etc. the problem</a:t>
            </a:r>
          </a:p>
          <a:p>
            <a:pPr marL="0" lvl="2" indent="0"/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Come to a balanced conclusion. Not your personal opinion (avoid: ‘I think...’) but a weighing up of the arguments brought forward in the main body, expressed in an impersonal style. </a:t>
            </a:r>
          </a:p>
          <a:p>
            <a:pPr marL="0" lvl="2" indent="0">
              <a:buFont typeface="Arial" pitchFamily="34" charset="0"/>
              <a:buChar char="•"/>
            </a:pPr>
            <a:endParaRPr lang="en-US" sz="1800" dirty="0" smtClean="0"/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possibly add final comments, </a:t>
            </a:r>
            <a:r>
              <a:rPr lang="en-GB" sz="1800" dirty="0" err="1" smtClean="0"/>
              <a:t>e</a:t>
            </a:r>
            <a:r>
              <a:rPr lang="en-GB" sz="1800" dirty="0" smtClean="0"/>
              <a:t>. g., suggestion for further research; need for rethinking of existing literature.</a:t>
            </a:r>
          </a:p>
          <a:p>
            <a:pPr marL="0" lvl="2" indent="0">
              <a:buFont typeface="Arial" pitchFamily="34" charset="0"/>
              <a:buChar char="•"/>
            </a:pPr>
            <a:r>
              <a:rPr lang="en-GB" sz="1800" dirty="0" smtClean="0"/>
              <a:t>Length: One tenth of overall essay length</a:t>
            </a:r>
          </a:p>
          <a:p>
            <a:pPr marL="0" lvl="1" indent="0"/>
            <a:r>
              <a:rPr lang="en-GB" sz="1800" dirty="0" smtClean="0"/>
              <a:t>				</a:t>
            </a:r>
            <a:endParaRPr lang="en-US" sz="1800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ular Callout 6"/>
          <p:cNvSpPr/>
          <p:nvPr/>
        </p:nvSpPr>
        <p:spPr>
          <a:xfrm>
            <a:off x="4788024" y="1628800"/>
            <a:ext cx="3240360" cy="1080120"/>
          </a:xfrm>
          <a:prstGeom prst="wedgeRound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004048" y="1700808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New ideas should not be inserted into the conclusion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904656" cy="511175"/>
          </a:xfrm>
        </p:spPr>
        <p:txBody>
          <a:bodyPr/>
          <a:lstStyle/>
          <a:p>
            <a:r>
              <a:rPr lang="de-DE" dirty="0" smtClean="0"/>
              <a:t>Essay </a:t>
            </a:r>
            <a:r>
              <a:rPr lang="de-DE" dirty="0" err="1" smtClean="0"/>
              <a:t>structure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628800"/>
            <a:ext cx="7776863" cy="3384376"/>
          </a:xfrm>
        </p:spPr>
        <p:txBody>
          <a:bodyPr/>
          <a:lstStyle/>
          <a:p>
            <a:pPr marL="0" indent="0">
              <a:buFont typeface="Arial" pitchFamily="34" charset="0"/>
              <a:buChar char="•"/>
            </a:pPr>
            <a:r>
              <a:rPr lang="en-GB" sz="1800" b="1" dirty="0" smtClean="0"/>
              <a:t>Bibliography</a:t>
            </a:r>
            <a:endParaRPr lang="en-US" sz="1800" b="1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sz="1800" dirty="0" smtClean="0"/>
              <a:t>Almost all University essays require a bibliography. </a:t>
            </a:r>
          </a:p>
          <a:p>
            <a:pPr marL="0" lvl="1" indent="0"/>
            <a:r>
              <a:rPr lang="en-GB" sz="1800" dirty="0" smtClean="0"/>
              <a:t>This is a list of all the material you have used in your essay. </a:t>
            </a:r>
          </a:p>
          <a:p>
            <a:pPr marL="0" lvl="1" indent="0"/>
            <a:r>
              <a:rPr lang="en-GB" sz="1800" dirty="0" smtClean="0"/>
              <a:t>Do not list anything which you have not used in the main text and, vice versa, do not quote anything in the main text which does not appear in the bibliography.</a:t>
            </a:r>
          </a:p>
          <a:p>
            <a:pPr marL="0" lvl="1" indent="0">
              <a:buFont typeface="Arial" pitchFamily="34" charset="0"/>
              <a:buChar char="•"/>
            </a:pPr>
            <a:endParaRPr lang="en-GB" sz="1800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sz="1800" dirty="0" smtClean="0"/>
              <a:t>There are many styles of bibliographies; the most important thing is to make sure all of the information necessary for someone to look up the source is there. </a:t>
            </a:r>
          </a:p>
          <a:p>
            <a:pPr marL="0" lvl="1" indent="0">
              <a:buFont typeface="Arial" pitchFamily="34" charset="0"/>
              <a:buChar char="•"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4797152"/>
            <a:ext cx="49685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For more information, see </a:t>
            </a:r>
          </a:p>
          <a:p>
            <a:pPr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 smtClean="0">
                <a:solidFill>
                  <a:schemeClr val="accent4">
                    <a:lumMod val="50000"/>
                  </a:schemeClr>
                </a:solidFill>
              </a:rPr>
              <a:t>Transition Module 4: Referencing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</Template>
  <TotalTime>1612</TotalTime>
  <Words>653</Words>
  <Application>Microsoft Office PowerPoint</Application>
  <PresentationFormat>On-screen Show (4:3)</PresentationFormat>
  <Paragraphs>96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Aston PPTorange</vt:lpstr>
      <vt:lpstr>AstonPPTblue</vt:lpstr>
      <vt:lpstr>Module 5 Requirements for a university essay Part 3</vt:lpstr>
      <vt:lpstr>Writing an outline</vt:lpstr>
      <vt:lpstr>Essay Framework</vt:lpstr>
      <vt:lpstr>Essay structure</vt:lpstr>
      <vt:lpstr>Essay structure</vt:lpstr>
      <vt:lpstr>Essay structure</vt:lpstr>
      <vt:lpstr>Essay structure</vt:lpstr>
      <vt:lpstr>Essay structure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Module 4: Requirements for a university essay</dc:title>
  <dc:creator>wielande</dc:creator>
  <cp:lastModifiedBy>Angela Morris</cp:lastModifiedBy>
  <cp:revision>127</cp:revision>
  <dcterms:created xsi:type="dcterms:W3CDTF">2011-08-16T11:08:40Z</dcterms:created>
  <dcterms:modified xsi:type="dcterms:W3CDTF">2012-05-17T13:48:04Z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1602319726</vt:i4>
  </property>
  <property fmtid="{D5CDD505-2E9C-101B-9397-08002B2CF9AE}" pid="3" name="_NewReviewCycle">
    <vt:lpwstr/>
  </property>
  <property fmtid="{D5CDD505-2E9C-101B-9397-08002B2CF9AE}" pid="4" name="_EmailSubject">
    <vt:lpwstr>Module 5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-153405225</vt:i4>
  </property>
</Properties>
</file>