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handoutMasterIdLst>
    <p:handoutMasterId r:id="rId10"/>
  </p:handoutMasterIdLst>
  <p:sldIdLst>
    <p:sldId id="319" r:id="rId3"/>
    <p:sldId id="278" r:id="rId4"/>
    <p:sldId id="316" r:id="rId5"/>
    <p:sldId id="279" r:id="rId6"/>
    <p:sldId id="317" r:id="rId7"/>
    <p:sldId id="280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7F9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099F1-302D-4A51-BE4D-854979F6FAEC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1101A-F7A0-4DCF-B077-C55F4375FF7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025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173BC-FC0D-4150-A711-856F72C11DAE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D9639-A937-4F08-9622-63F2F006757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64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6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6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6" y="5908676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219201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1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9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9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9" y="1219201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9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280920" cy="792088"/>
          </a:xfrm>
        </p:spPr>
        <p:txBody>
          <a:bodyPr/>
          <a:lstStyle/>
          <a:p>
            <a:r>
              <a:rPr lang="de-DE" b="1" smtClean="0">
                <a:latin typeface="Berlin Sans FB Demi" pitchFamily="34" charset="0"/>
              </a:rPr>
              <a:t>Module 5</a:t>
            </a:r>
            <a:br>
              <a:rPr lang="de-DE" b="1" smtClean="0">
                <a:latin typeface="Berlin Sans FB Demi" pitchFamily="34" charset="0"/>
              </a:rPr>
            </a:br>
            <a:r>
              <a:rPr lang="de-DE" b="1" smtClean="0">
                <a:latin typeface="Berlin Sans FB Demi" pitchFamily="34" charset="0"/>
              </a:rPr>
              <a:t>Requirements </a:t>
            </a:r>
            <a:r>
              <a:rPr lang="de-DE" b="1" dirty="0" smtClean="0">
                <a:latin typeface="Berlin Sans FB Demi" pitchFamily="34" charset="0"/>
              </a:rPr>
              <a:t>for a university essay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Part 2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5 		developed by 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81440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Documents and Settings\desilvac\Local Settings\Temporary Internet Files\Content.IE5\ICUKRLJS\MC90035962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284984"/>
            <a:ext cx="1769364" cy="1843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904656" cy="511175"/>
          </a:xfrm>
        </p:spPr>
        <p:txBody>
          <a:bodyPr/>
          <a:lstStyle/>
          <a:p>
            <a:r>
              <a:rPr lang="de-DE" dirty="0" err="1" smtClean="0"/>
              <a:t>Finding</a:t>
            </a:r>
            <a:r>
              <a:rPr lang="de-DE" dirty="0" smtClean="0"/>
              <a:t> </a:t>
            </a:r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80920" cy="4752528"/>
          </a:xfrm>
        </p:spPr>
        <p:txBody>
          <a:bodyPr/>
          <a:lstStyle/>
          <a:p>
            <a:pPr marL="0" indent="0">
              <a:buFont typeface="Arial" pitchFamily="34" charset="0"/>
              <a:buChar char="•"/>
            </a:pPr>
            <a:r>
              <a:rPr lang="en-GB" dirty="0" smtClean="0"/>
              <a:t>At the library, get an overview of what is relevant for your topic. </a:t>
            </a:r>
          </a:p>
          <a:p>
            <a:pPr marL="0" indent="0"/>
            <a:endParaRPr lang="en-GB" dirty="0" smtClean="0"/>
          </a:p>
          <a:p>
            <a:pPr marL="0" indent="0">
              <a:buFont typeface="Arial" pitchFamily="34" charset="0"/>
              <a:buChar char="•"/>
            </a:pPr>
            <a:r>
              <a:rPr lang="en-GB" dirty="0" smtClean="0"/>
              <a:t>Make a list of titles which could be useful. This will later form the basis for your own bibliography. </a:t>
            </a:r>
          </a:p>
          <a:p>
            <a:pPr marL="0" indent="0"/>
            <a:endParaRPr lang="en-GB" dirty="0" smtClean="0"/>
          </a:p>
          <a:p>
            <a:pPr marL="0" indent="0">
              <a:buFont typeface="Arial" pitchFamily="34" charset="0"/>
              <a:buChar char="•"/>
            </a:pPr>
            <a:r>
              <a:rPr lang="en-GB" dirty="0" smtClean="0"/>
              <a:t>Use these titles to widen your search by browsing the references and bibliographies you will find in them.</a:t>
            </a:r>
          </a:p>
          <a:p>
            <a:pPr marL="0" indent="0">
              <a:buFont typeface="Arial" pitchFamily="34" charset="0"/>
              <a:buChar char="•"/>
            </a:pPr>
            <a:endParaRPr lang="en-GB" dirty="0" smtClean="0"/>
          </a:p>
          <a:p>
            <a:pPr marL="0" indent="0">
              <a:buFont typeface="Arial" pitchFamily="34" charset="0"/>
              <a:buChar char="•"/>
            </a:pPr>
            <a:r>
              <a:rPr lang="en-GB" dirty="0" smtClean="0"/>
              <a:t>As you read through the sources and find useful information, make thorough notes. </a:t>
            </a:r>
          </a:p>
          <a:p>
            <a:pPr marL="0" indent="0">
              <a:buFont typeface="Arial" pitchFamily="34" charset="0"/>
              <a:buChar char="•"/>
            </a:pPr>
            <a:endParaRPr lang="en-GB" dirty="0" smtClean="0"/>
          </a:p>
          <a:p>
            <a:pPr marL="0" indent="0"/>
            <a:endParaRPr lang="en-US" dirty="0" smtClean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C:\Documents and Settings\desilvac\Local Settings\Temporary Internet Files\Content.IE5\SVA014DN\MP900448290[1].jpg"/>
          <p:cNvPicPr>
            <a:picLocks noChangeAspect="1" noChangeArrowheads="1"/>
          </p:cNvPicPr>
          <p:nvPr/>
        </p:nvPicPr>
        <p:blipFill>
          <a:blip r:embed="rId4" cstate="print"/>
          <a:srcRect t="4335" b="6670"/>
          <a:stretch>
            <a:fillRect/>
          </a:stretch>
        </p:blipFill>
        <p:spPr bwMode="auto">
          <a:xfrm>
            <a:off x="4283968" y="4869160"/>
            <a:ext cx="1183351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7566025" cy="4024312"/>
          </a:xfrm>
        </p:spPr>
        <p:txBody>
          <a:bodyPr/>
          <a:lstStyle/>
          <a:p>
            <a:pPr marL="0" indent="0">
              <a:buFont typeface="Arial" pitchFamily="34" charset="0"/>
              <a:buChar char="•"/>
            </a:pPr>
            <a:r>
              <a:rPr lang="en-GB" dirty="0" smtClean="0"/>
              <a:t>Always include where you found the information so you can cite it properly later. </a:t>
            </a:r>
          </a:p>
          <a:p>
            <a:pPr marL="0" indent="0"/>
            <a:endParaRPr lang="en-GB" dirty="0" smtClean="0"/>
          </a:p>
          <a:p>
            <a:pPr marL="0" indent="0">
              <a:buFont typeface="Arial" pitchFamily="34" charset="0"/>
              <a:buChar char="•"/>
            </a:pPr>
            <a:r>
              <a:rPr lang="en-GB" dirty="0" smtClean="0"/>
              <a:t>When you write your essay and want to use a quotation you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smtClean="0"/>
              <a:t>have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smtClean="0"/>
              <a:t>noted, you have to know where it came from. </a:t>
            </a:r>
          </a:p>
          <a:p>
            <a:pPr marL="0" indent="0"/>
            <a:endParaRPr lang="en-GB" dirty="0" smtClean="0"/>
          </a:p>
          <a:p>
            <a:pPr marL="0" indent="0">
              <a:buFont typeface="Arial" pitchFamily="34" charset="0"/>
              <a:buChar char="•"/>
            </a:pPr>
            <a:r>
              <a:rPr lang="en-GB" dirty="0" smtClean="0"/>
              <a:t>Using a quote without attributing it is plagiarism.</a:t>
            </a:r>
          </a:p>
          <a:p>
            <a:pPr marL="0" indent="0">
              <a:buFont typeface="Arial" pitchFamily="34" charset="0"/>
              <a:buChar char="•"/>
            </a:pPr>
            <a:endParaRPr lang="en-US" sz="1000" dirty="0" smtClean="0"/>
          </a:p>
          <a:p>
            <a:pPr marL="0" indent="0">
              <a:buFont typeface="Arial" pitchFamily="34" charset="0"/>
              <a:buChar char="•"/>
            </a:pPr>
            <a:r>
              <a:rPr lang="en-GB" dirty="0" smtClean="0"/>
              <a:t>For more information on plagiarism, see </a:t>
            </a:r>
          </a:p>
          <a:p>
            <a:pPr marL="0" indent="0"/>
            <a:r>
              <a:rPr lang="en-GB" b="1" dirty="0" smtClean="0"/>
              <a:t>Transition Module 4: Referencing</a:t>
            </a:r>
            <a:r>
              <a:rPr lang="en-GB" dirty="0" smtClean="0"/>
              <a:t>. 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11560" y="476672"/>
            <a:ext cx="3235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+mj-lt"/>
              </a:rPr>
              <a:t>Finding literature</a:t>
            </a:r>
            <a:endParaRPr lang="en-GB" sz="32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3" descr="C:\Documents and Settings\desilvac\Local Settings\Temporary Internet Files\Content.IE5\SVA014DN\MP900448290[1].jpg"/>
          <p:cNvPicPr>
            <a:picLocks noChangeAspect="1" noChangeArrowheads="1"/>
          </p:cNvPicPr>
          <p:nvPr/>
        </p:nvPicPr>
        <p:blipFill>
          <a:blip r:embed="rId2" cstate="print"/>
          <a:srcRect t="4335" b="6670"/>
          <a:stretch>
            <a:fillRect/>
          </a:stretch>
        </p:blipFill>
        <p:spPr bwMode="auto">
          <a:xfrm>
            <a:off x="6156176" y="4365104"/>
            <a:ext cx="1183351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5904656" cy="511175"/>
          </a:xfrm>
        </p:spPr>
        <p:txBody>
          <a:bodyPr/>
          <a:lstStyle/>
          <a:p>
            <a:r>
              <a:rPr lang="de-DE" dirty="0" err="1" smtClean="0"/>
              <a:t>Finding</a:t>
            </a:r>
            <a:r>
              <a:rPr lang="de-DE" dirty="0" smtClean="0"/>
              <a:t> </a:t>
            </a:r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136903" cy="2520280"/>
          </a:xfrm>
        </p:spPr>
        <p:txBody>
          <a:bodyPr/>
          <a:lstStyle/>
          <a:p>
            <a:pPr marL="0" indent="0"/>
            <a:r>
              <a:rPr lang="en-GB" u="sng" dirty="0" smtClean="0"/>
              <a:t>Important</a:t>
            </a:r>
            <a:r>
              <a:rPr lang="en-GB" dirty="0" smtClean="0"/>
              <a:t>: The internet may give you some useful pointers, and some of the material is sound and reliable. You should, however, distinguish reliable from unreliable information in a critical way. </a:t>
            </a:r>
          </a:p>
          <a:p>
            <a:pPr marL="0" indent="0"/>
            <a:endParaRPr lang="en-GB" sz="1000" dirty="0" smtClean="0"/>
          </a:p>
          <a:p>
            <a:pPr marL="0" indent="0"/>
            <a:r>
              <a:rPr lang="en-GB" dirty="0" smtClean="0"/>
              <a:t>Information on the internet can often be </a:t>
            </a:r>
          </a:p>
          <a:p>
            <a:pPr marL="0" indent="0">
              <a:buFont typeface="Arial" pitchFamily="34" charset="0"/>
              <a:buChar char="•"/>
            </a:pPr>
            <a:r>
              <a:rPr lang="en-GB" b="1" dirty="0" smtClean="0"/>
              <a:t>biased</a:t>
            </a:r>
          </a:p>
          <a:p>
            <a:pPr marL="0" indent="0">
              <a:buFont typeface="Arial" pitchFamily="34" charset="0"/>
              <a:buChar char="•"/>
            </a:pPr>
            <a:r>
              <a:rPr lang="en-GB" b="1" dirty="0" smtClean="0"/>
              <a:t>incomplete </a:t>
            </a:r>
          </a:p>
          <a:p>
            <a:pPr marL="0" indent="0">
              <a:buFont typeface="Arial" pitchFamily="34" charset="0"/>
              <a:buChar char="•"/>
            </a:pPr>
            <a:r>
              <a:rPr lang="en-GB" b="1" dirty="0" smtClean="0"/>
              <a:t>unchecked</a:t>
            </a:r>
          </a:p>
          <a:p>
            <a:pPr marL="0" indent="0">
              <a:buFont typeface="Arial" pitchFamily="34" charset="0"/>
              <a:buChar char="•"/>
            </a:pPr>
            <a:r>
              <a:rPr lang="en-GB" b="1" dirty="0" smtClean="0"/>
              <a:t>out of date</a:t>
            </a:r>
          </a:p>
          <a:p>
            <a:pPr marL="0" indent="0"/>
            <a:endParaRPr lang="en-GB" b="1" dirty="0" smtClean="0"/>
          </a:p>
          <a:p>
            <a:pPr marL="0" indent="0"/>
            <a:r>
              <a:rPr lang="en-GB" dirty="0" smtClean="0"/>
              <a:t>It is important to critically evaluate the internet sources you find to ensure that poor quality information does not adversely affect your essay</a:t>
            </a:r>
          </a:p>
        </p:txBody>
      </p:sp>
      <p:pic>
        <p:nvPicPr>
          <p:cNvPr id="9" name="Picture 8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66025" cy="511175"/>
          </a:xfrm>
        </p:spPr>
        <p:txBody>
          <a:bodyPr/>
          <a:lstStyle/>
          <a:p>
            <a:r>
              <a:rPr lang="de-DE" dirty="0" err="1" smtClean="0"/>
              <a:t>Finding</a:t>
            </a:r>
            <a:r>
              <a:rPr lang="de-DE" dirty="0" smtClean="0"/>
              <a:t> </a:t>
            </a:r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539552" y="1988840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Wikipedia will not normally be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treated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an acceptable source for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critical reflection on academic matters.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000" kern="0" dirty="0" smtClean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Never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 and paste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a website as this constitutes plagiarism which is a serious academic offence.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fontAlgn="base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</a:rPr>
              <a:t>For more information on acceptable primary sources and research skills, see </a:t>
            </a:r>
            <a:r>
              <a:rPr lang="en-GB" sz="2000" b="1" dirty="0" smtClean="0">
                <a:solidFill>
                  <a:schemeClr val="tx1">
                    <a:lumMod val="50000"/>
                  </a:schemeClr>
                </a:solidFill>
              </a:rPr>
              <a:t>Transition Module 2: Research and library skills</a:t>
            </a: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5904656" cy="511175"/>
          </a:xfrm>
        </p:spPr>
        <p:txBody>
          <a:bodyPr/>
          <a:lstStyle/>
          <a:p>
            <a:r>
              <a:rPr lang="de-DE" dirty="0" err="1" smtClean="0"/>
              <a:t>Finding</a:t>
            </a:r>
            <a:r>
              <a:rPr lang="de-DE" dirty="0" smtClean="0"/>
              <a:t> </a:t>
            </a:r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556792"/>
            <a:ext cx="8052569" cy="4608512"/>
          </a:xfrm>
        </p:spPr>
        <p:txBody>
          <a:bodyPr/>
          <a:lstStyle/>
          <a:p>
            <a:pPr marL="0" indent="0"/>
            <a:r>
              <a:rPr lang="en-GB" dirty="0" smtClean="0"/>
              <a:t>If your essay is in a foreign language, try to </a:t>
            </a:r>
            <a:r>
              <a:rPr lang="en-GB" b="1" dirty="0" smtClean="0"/>
              <a:t>minimise the use of literature in English</a:t>
            </a:r>
            <a:r>
              <a:rPr lang="en-GB" dirty="0" smtClean="0"/>
              <a:t> because…</a:t>
            </a:r>
          </a:p>
          <a:p>
            <a:pPr marL="0" indent="0"/>
            <a:endParaRPr lang="en-GB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GB" dirty="0" smtClean="0"/>
              <a:t> it is much more difficult to write about a topic in the foreign language if everything you read was in English </a:t>
            </a:r>
            <a:r>
              <a:rPr lang="en-GB" dirty="0" smtClean="0">
                <a:sym typeface="Wingdings 3"/>
              </a:rPr>
              <a:t></a:t>
            </a:r>
            <a:r>
              <a:rPr lang="en-GB" dirty="0" smtClean="0"/>
              <a:t> it will interfere with the linguistic quality of your essay.</a:t>
            </a:r>
          </a:p>
          <a:p>
            <a:pPr marL="0" lvl="1" indent="0">
              <a:buFont typeface="Arial" pitchFamily="34" charset="0"/>
              <a:buChar char="•"/>
            </a:pPr>
            <a:endParaRPr lang="en-GB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GB" dirty="0" smtClean="0"/>
              <a:t> there is a danger of simply paraphrasing in the foreign language what you read in English without properly citing the source </a:t>
            </a:r>
            <a:r>
              <a:rPr lang="en-GB" dirty="0" smtClean="0">
                <a:sym typeface="Wingdings 3"/>
              </a:rPr>
              <a:t></a:t>
            </a:r>
            <a:r>
              <a:rPr lang="en-GB" dirty="0" smtClean="0"/>
              <a:t> it will interfere with the academic quality of your essay.</a:t>
            </a:r>
          </a:p>
          <a:p>
            <a:pPr marL="0" lvl="1" indent="0">
              <a:buFont typeface="Arial" pitchFamily="34" charset="0"/>
              <a:buChar char="•"/>
            </a:pPr>
            <a:endParaRPr lang="en-GB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GB" dirty="0" smtClean="0"/>
              <a:t>Between eighty and hundred percent of the materials you use should be in the target language. </a:t>
            </a:r>
          </a:p>
          <a:p>
            <a:pPr marL="0" lvl="1" indent="0">
              <a:buFont typeface="Arial" pitchFamily="34" charset="0"/>
              <a:buChar char="•"/>
            </a:pPr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7544" y="5262265"/>
            <a:ext cx="5616624" cy="1047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de-DE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 PPTorange</Template>
  <TotalTime>1822</TotalTime>
  <Words>382</Words>
  <Application>Microsoft Office PowerPoint</Application>
  <PresentationFormat>On-screen Show (4:3)</PresentationFormat>
  <Paragraphs>47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Aston PPTorange</vt:lpstr>
      <vt:lpstr>AstonPPTblue</vt:lpstr>
      <vt:lpstr>Module 5 Requirements for a university essay Part 2</vt:lpstr>
      <vt:lpstr>Finding literature</vt:lpstr>
      <vt:lpstr>PowerPoint Presentation</vt:lpstr>
      <vt:lpstr>Finding literature</vt:lpstr>
      <vt:lpstr>Finding literature</vt:lpstr>
      <vt:lpstr>Finding literature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Module 4: Requirements for a university essay</dc:title>
  <dc:creator>wielande</dc:creator>
  <cp:lastModifiedBy>Angela Morris</cp:lastModifiedBy>
  <cp:revision>128</cp:revision>
  <dcterms:created xsi:type="dcterms:W3CDTF">2011-08-16T11:08:40Z</dcterms:created>
  <dcterms:modified xsi:type="dcterms:W3CDTF">2012-05-17T13:47:54Z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1602319726</vt:i4>
  </property>
  <property fmtid="{D5CDD505-2E9C-101B-9397-08002B2CF9AE}" pid="3" name="_NewReviewCycle">
    <vt:lpwstr/>
  </property>
  <property fmtid="{D5CDD505-2E9C-101B-9397-08002B2CF9AE}" pid="4" name="_EmailSubject">
    <vt:lpwstr>Module 5</vt:lpwstr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-153405225</vt:i4>
  </property>
</Properties>
</file>