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08" r:id="rId2"/>
  </p:sldMasterIdLst>
  <p:notesMasterIdLst>
    <p:notesMasterId r:id="rId9"/>
  </p:notesMasterIdLst>
  <p:handoutMasterIdLst>
    <p:handoutMasterId r:id="rId10"/>
  </p:handoutMasterIdLst>
  <p:sldIdLst>
    <p:sldId id="300" r:id="rId3"/>
    <p:sldId id="277" r:id="rId4"/>
    <p:sldId id="288" r:id="rId5"/>
    <p:sldId id="296" r:id="rId6"/>
    <p:sldId id="271" r:id="rId7"/>
    <p:sldId id="295" r:id="rId8"/>
  </p:sldIdLst>
  <p:sldSz cx="9144000" cy="6858000" type="screen4x3"/>
  <p:notesSz cx="6781800" cy="99187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rdina" initials="j" lastIdx="4" clrIdx="0"/>
  <p:cmAuthor id="1" name="desilvac" initials="c" lastIdx="1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CECFF"/>
    <a:srgbClr val="69923A"/>
    <a:srgbClr val="003150"/>
    <a:srgbClr val="A33F1F"/>
    <a:srgbClr val="FB4F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9" autoAdjust="0"/>
    <p:restoredTop sz="94721" autoAdjust="0"/>
  </p:normalViewPr>
  <p:slideViewPr>
    <p:cSldViewPr>
      <p:cViewPr>
        <p:scale>
          <a:sx n="84" d="100"/>
          <a:sy n="84" d="100"/>
        </p:scale>
        <p:origin x="-666" y="-4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F7105-BA20-439E-A622-5EE25EC0AFE5}" type="datetimeFigureOut">
              <a:rPr lang="ca-ES" smtClean="0"/>
              <a:pPr/>
              <a:t>17/05/2012</a:t>
            </a:fld>
            <a:endParaRPr lang="ca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1813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1750" y="9421813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A9468F-5EFF-4BE0-8E52-200B09902808}" type="slidenum">
              <a:rPr lang="ca-ES" smtClean="0"/>
              <a:pPr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12111734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C695C6A-3739-41A0-B5A3-96F3CC3A9E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83674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7768A1-EFEE-49A5-9AAE-D6062FAEB5EA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C695C6A-3739-41A0-B5A3-96F3CC3A9E33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69923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5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pic>
        <p:nvPicPr>
          <p:cNvPr id="6" name="Picture 14" descr="aston_uni_birm_p576_RGB.bmp                                    000F5E2APowerBook G4                   C3232463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300" y="252413"/>
            <a:ext cx="2162175" cy="88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7225" y="2417763"/>
            <a:ext cx="7875588" cy="1439862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57225" y="5908675"/>
            <a:ext cx="7875588" cy="360363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976438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762000"/>
            <a:ext cx="5781675" cy="5105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8" y="2417763"/>
            <a:ext cx="7585075" cy="14398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7738" y="5908675"/>
            <a:ext cx="7585075" cy="360363"/>
          </a:xfrm>
        </p:spPr>
        <p:txBody>
          <a:bodyPr/>
          <a:lstStyle>
            <a:lvl1pPr marL="0" indent="0"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713" y="25400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93913"/>
            <a:ext cx="3840163" cy="3773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8363" y="2093913"/>
            <a:ext cx="3841750" cy="3773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8486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93913"/>
            <a:ext cx="7834313" cy="3773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43" name="Freeform 19"/>
          <p:cNvSpPr>
            <a:spLocks/>
          </p:cNvSpPr>
          <p:nvPr/>
        </p:nvSpPr>
        <p:spPr bwMode="auto">
          <a:xfrm>
            <a:off x="0" y="1447800"/>
            <a:ext cx="9144000" cy="685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371" y="5"/>
              </a:cxn>
              <a:cxn ang="0">
                <a:pos x="5760" y="432"/>
              </a:cxn>
            </a:cxnLst>
            <a:rect l="0" t="0" r="r" b="b"/>
            <a:pathLst>
              <a:path w="5760" h="432">
                <a:moveTo>
                  <a:pt x="0" y="0"/>
                </a:moveTo>
                <a:lnTo>
                  <a:pt x="5371" y="5"/>
                </a:lnTo>
                <a:lnTo>
                  <a:pt x="5760" y="432"/>
                </a:lnTo>
              </a:path>
            </a:pathLst>
          </a:custGeom>
          <a:noFill/>
          <a:ln w="25400">
            <a:solidFill>
              <a:srgbClr val="69923A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pic>
        <p:nvPicPr>
          <p:cNvPr id="1029" name="Picture 21" descr="aston_uni_birm_p576_RGB.bmp                                    000F5E2APowerBook G4                   C3232463: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60363" y="6019800"/>
            <a:ext cx="15113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69923A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69923A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69923A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69923A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69923A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9923A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9923A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9923A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9923A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541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71450" y="6164263"/>
            <a:ext cx="1366838" cy="557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lc.aston.ac.uk/tool/turnitin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taffs.ac.uk/uniservices/infoservices/library/find/references/" TargetMode="External"/><Relationship Id="rId3" Type="http://schemas.openxmlformats.org/officeDocument/2006/relationships/hyperlink" Target="http://www.learnhigher.org.uk/site/" TargetMode="External"/><Relationship Id="rId7" Type="http://schemas.openxmlformats.org/officeDocument/2006/relationships/hyperlink" Target="http://www.plagiarism.org/" TargetMode="External"/><Relationship Id="rId2" Type="http://schemas.openxmlformats.org/officeDocument/2006/relationships/hyperlink" Target="http://webct3.aston.ac.uk/plato/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www.submit.ac.uk/static_jisc/ac_uk_index.html" TargetMode="External"/><Relationship Id="rId5" Type="http://schemas.openxmlformats.org/officeDocument/2006/relationships/hyperlink" Target="http://www.vts.intute.ac.uk/detective/" TargetMode="External"/><Relationship Id="rId4" Type="http://schemas.openxmlformats.org/officeDocument/2006/relationships/hyperlink" Target="http://learning.londonmet.ac.uk/TLTC/learnhigher/Dissemination/" TargetMode="External"/><Relationship Id="rId9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www.indiana.edu/~tedfrick/plagiarism/item1.html" TargetMode="External"/><Relationship Id="rId7" Type="http://schemas.openxmlformats.org/officeDocument/2006/relationships/hyperlink" Target="http://libweb.anglia.ac.uk/referencing/harvard.htm" TargetMode="External"/><Relationship Id="rId2" Type="http://schemas.openxmlformats.org/officeDocument/2006/relationships/hyperlink" Target="http://www.bristol.ac.uk/arts/exercises/referencing/referencing%20skills/index.htm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skillsforlearning.leedsmet.ac.uk/Quote_Unquote.pdf" TargetMode="External"/><Relationship Id="rId5" Type="http://schemas.openxmlformats.org/officeDocument/2006/relationships/hyperlink" Target="http://www.plagiarismadvice.org/documents/shiva/page_01.htm" TargetMode="External"/><Relationship Id="rId4" Type="http://schemas.openxmlformats.org/officeDocument/2006/relationships/hyperlink" Target="http://www.staffs.ac.uk/uniservices/infoservices/library/find/references/harvard/index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47738" y="1988840"/>
            <a:ext cx="7585075" cy="2235373"/>
          </a:xfrm>
        </p:spPr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Module 4</a:t>
            </a:r>
            <a:br>
              <a:rPr lang="en-US" smtClean="0">
                <a:latin typeface="Calibri" pitchFamily="34" charset="0"/>
              </a:rPr>
            </a:br>
            <a:r>
              <a:rPr lang="en-US" smtClean="0">
                <a:latin typeface="Calibri" pitchFamily="34" charset="0"/>
              </a:rPr>
              <a:t>REFERENCING </a:t>
            </a:r>
            <a:r>
              <a:rPr lang="en-US" dirty="0" smtClean="0">
                <a:latin typeface="Calibri" pitchFamily="34" charset="0"/>
              </a:rPr>
              <a:t>AND</a:t>
            </a:r>
            <a:br>
              <a:rPr lang="en-US" dirty="0" smtClean="0">
                <a:latin typeface="Calibri" pitchFamily="34" charset="0"/>
              </a:rPr>
            </a:br>
            <a:r>
              <a:rPr lang="en-US" dirty="0" smtClean="0">
                <a:latin typeface="Calibri" pitchFamily="34" charset="0"/>
              </a:rPr>
              <a:t>AVOIDING PLAGIARISM</a:t>
            </a:r>
            <a:br>
              <a:rPr lang="en-US" dirty="0" smtClean="0">
                <a:latin typeface="Calibri" pitchFamily="34" charset="0"/>
              </a:rPr>
            </a:br>
            <a:r>
              <a:rPr lang="en-US" dirty="0" smtClean="0">
                <a:latin typeface="Calibri" pitchFamily="34" charset="0"/>
              </a:rPr>
              <a:t>Part 5</a:t>
            </a:r>
            <a:r>
              <a:rPr lang="en-GB" dirty="0" smtClean="0"/>
              <a:t/>
            </a:r>
            <a:br>
              <a:rPr lang="en-GB" dirty="0" smtClean="0"/>
            </a:b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267744" y="35730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a-E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899592" y="4509120"/>
            <a:ext cx="6613525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Making your work </a:t>
            </a:r>
          </a:p>
          <a:p>
            <a:pPr marL="0" marR="0" lvl="0" indent="0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consistent, reliable and accurate.</a:t>
            </a:r>
            <a:endParaRPr kumimoji="0" lang="en-US" sz="2000" b="0" i="1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pic>
        <p:nvPicPr>
          <p:cNvPr id="6" name="Picture 5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260648"/>
            <a:ext cx="1187451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What is plagiarism?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3568" y="2060848"/>
            <a:ext cx="7834313" cy="5025727"/>
          </a:xfrm>
        </p:spPr>
        <p:txBody>
          <a:bodyPr/>
          <a:lstStyle/>
          <a:p>
            <a:pPr eaLnBrk="1" hangingPunct="1"/>
            <a:r>
              <a:rPr lang="en-GB" sz="2400" b="1" dirty="0" smtClean="0"/>
              <a:t>Oxford English Dictionary: </a:t>
            </a:r>
          </a:p>
          <a:p>
            <a:pPr eaLnBrk="1" hangingPunct="1"/>
            <a:r>
              <a:rPr lang="en-GB" i="1" dirty="0" smtClean="0"/>
              <a:t>‘To take and use as one’s own the thoughts, writing or inventions of</a:t>
            </a:r>
          </a:p>
          <a:p>
            <a:pPr eaLnBrk="1" hangingPunct="1"/>
            <a:r>
              <a:rPr lang="en-GB" i="1" dirty="0" smtClean="0"/>
              <a:t>another.’</a:t>
            </a:r>
          </a:p>
          <a:p>
            <a:pPr lvl="1" eaLnBrk="1" hangingPunct="1">
              <a:buFontTx/>
              <a:buNone/>
            </a:pPr>
            <a:endParaRPr lang="en-GB" sz="2400" b="1" dirty="0" smtClean="0"/>
          </a:p>
          <a:p>
            <a:pPr eaLnBrk="1" hangingPunct="1"/>
            <a:r>
              <a:rPr lang="en-GB" sz="2400" b="1" dirty="0" smtClean="0"/>
              <a:t>Aston University: </a:t>
            </a:r>
          </a:p>
          <a:p>
            <a:pPr eaLnBrk="1" hangingPunct="1"/>
            <a:r>
              <a:rPr lang="en-GB" i="1" dirty="0" smtClean="0"/>
              <a:t>‘A form of cheating in which a student uses without</a:t>
            </a:r>
          </a:p>
          <a:p>
            <a:pPr eaLnBrk="1" hangingPunct="1"/>
            <a:r>
              <a:rPr lang="en-GB" i="1" dirty="0" smtClean="0"/>
              <a:t>acknowledgement, the intellectual work of other people and presents</a:t>
            </a:r>
          </a:p>
          <a:p>
            <a:pPr eaLnBrk="1" hangingPunct="1"/>
            <a:r>
              <a:rPr lang="en-GB" i="1" dirty="0" smtClean="0"/>
              <a:t>it as his or her own work.’</a:t>
            </a:r>
            <a:endParaRPr lang="en-GB" dirty="0" smtClean="0"/>
          </a:p>
          <a:p>
            <a:pPr lvl="1" eaLnBrk="1" hangingPunct="1">
              <a:buFontTx/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Examples of plagiarism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28775"/>
            <a:ext cx="7834313" cy="4238625"/>
          </a:xfrm>
        </p:spPr>
        <p:txBody>
          <a:bodyPr/>
          <a:lstStyle/>
          <a:p>
            <a:pPr lvl="3" eaLnBrk="1" hangingPunct="1">
              <a:lnSpc>
                <a:spcPct val="98000"/>
              </a:lnSpc>
              <a:buFontTx/>
              <a:buNone/>
            </a:pPr>
            <a:r>
              <a:rPr lang="en-US" altLang="ja-JP" sz="1800" dirty="0" smtClean="0">
                <a:ea typeface="ＭＳ Ｐゴシック" charset="-128"/>
              </a:rPr>
              <a:t>				</a:t>
            </a:r>
          </a:p>
          <a:p>
            <a:pPr eaLnBrk="1" hangingPunct="1">
              <a:lnSpc>
                <a:spcPct val="98000"/>
              </a:lnSpc>
              <a:buFont typeface="Arial" pitchFamily="34" charset="0"/>
              <a:buChar char="•"/>
            </a:pPr>
            <a:r>
              <a:rPr lang="en-US" altLang="ja-JP" sz="1800" dirty="0" smtClean="0">
                <a:ea typeface="ＭＳ Ｐゴシック" charset="-128"/>
              </a:rPr>
              <a:t>Submitting someone else’s work as your own</a:t>
            </a:r>
          </a:p>
          <a:p>
            <a:pPr eaLnBrk="1" hangingPunct="1">
              <a:lnSpc>
                <a:spcPct val="98000"/>
              </a:lnSpc>
              <a:buFont typeface="Arial" pitchFamily="34" charset="0"/>
              <a:buChar char="•"/>
            </a:pPr>
            <a:endParaRPr lang="en-US" altLang="ja-JP" sz="1800" dirty="0" smtClean="0">
              <a:ea typeface="ＭＳ Ｐゴシック" charset="-128"/>
            </a:endParaRPr>
          </a:p>
          <a:p>
            <a:pPr eaLnBrk="1" hangingPunct="1">
              <a:lnSpc>
                <a:spcPct val="98000"/>
              </a:lnSpc>
              <a:buFont typeface="Arial" pitchFamily="34" charset="0"/>
              <a:buChar char="•"/>
            </a:pPr>
            <a:r>
              <a:rPr lang="en-US" altLang="ja-JP" sz="1800" dirty="0" smtClean="0">
                <a:ea typeface="ＭＳ Ｐゴシック" charset="-128"/>
              </a:rPr>
              <a:t>Copying words or ideas from someone else without acknowledging them as a source</a:t>
            </a:r>
          </a:p>
          <a:p>
            <a:pPr eaLnBrk="1" hangingPunct="1">
              <a:lnSpc>
                <a:spcPct val="98000"/>
              </a:lnSpc>
              <a:buFont typeface="Arial" pitchFamily="34" charset="0"/>
              <a:buChar char="•"/>
            </a:pPr>
            <a:endParaRPr lang="en-US" altLang="ja-JP" sz="1800" dirty="0" smtClean="0">
              <a:ea typeface="ＭＳ Ｐゴシック" charset="-128"/>
            </a:endParaRPr>
          </a:p>
          <a:p>
            <a:pPr eaLnBrk="1" hangingPunct="1">
              <a:lnSpc>
                <a:spcPct val="98000"/>
              </a:lnSpc>
              <a:buFont typeface="Arial" pitchFamily="34" charset="0"/>
              <a:buChar char="•"/>
            </a:pPr>
            <a:r>
              <a:rPr lang="en-US" altLang="ja-JP" sz="1800" dirty="0" smtClean="0">
                <a:ea typeface="ＭＳ Ｐゴシック" charset="-128"/>
              </a:rPr>
              <a:t>Failing to use quotation marks when using a quotation in your work</a:t>
            </a:r>
          </a:p>
          <a:p>
            <a:pPr eaLnBrk="1" hangingPunct="1">
              <a:lnSpc>
                <a:spcPct val="98000"/>
              </a:lnSpc>
              <a:buFont typeface="Arial" pitchFamily="34" charset="0"/>
              <a:buChar char="•"/>
            </a:pPr>
            <a:endParaRPr lang="en-US" altLang="ja-JP" sz="1800" dirty="0" smtClean="0">
              <a:ea typeface="ＭＳ Ｐゴシック" charset="-128"/>
            </a:endParaRPr>
          </a:p>
          <a:p>
            <a:pPr eaLnBrk="1" hangingPunct="1">
              <a:lnSpc>
                <a:spcPct val="98000"/>
              </a:lnSpc>
              <a:buFont typeface="Arial" pitchFamily="34" charset="0"/>
              <a:buChar char="•"/>
            </a:pPr>
            <a:r>
              <a:rPr lang="en-US" altLang="ja-JP" sz="1800" dirty="0" smtClean="0">
                <a:ea typeface="ＭＳ Ｐゴシック" charset="-128"/>
              </a:rPr>
              <a:t>Giving incorrect information about the source of a quotation</a:t>
            </a:r>
          </a:p>
          <a:p>
            <a:pPr eaLnBrk="1" hangingPunct="1">
              <a:lnSpc>
                <a:spcPct val="98000"/>
              </a:lnSpc>
              <a:buFont typeface="Arial" pitchFamily="34" charset="0"/>
              <a:buChar char="•"/>
            </a:pPr>
            <a:endParaRPr lang="en-US" altLang="ja-JP" sz="1800" dirty="0" smtClean="0">
              <a:ea typeface="ＭＳ Ｐゴシック" charset="-128"/>
            </a:endParaRPr>
          </a:p>
          <a:p>
            <a:pPr eaLnBrk="1" hangingPunct="1">
              <a:lnSpc>
                <a:spcPct val="98000"/>
              </a:lnSpc>
              <a:buFont typeface="Arial" pitchFamily="34" charset="0"/>
              <a:buChar char="•"/>
            </a:pPr>
            <a:r>
              <a:rPr lang="en-US" altLang="ja-JP" sz="1800" dirty="0" smtClean="0">
                <a:ea typeface="ＭＳ Ｐゴシック" charset="-128"/>
              </a:rPr>
              <a:t>Changing words but copying the sentence structure used by someone without acknowledging the source</a:t>
            </a:r>
          </a:p>
          <a:p>
            <a:pPr eaLnBrk="1" hangingPunct="1">
              <a:lnSpc>
                <a:spcPct val="98000"/>
              </a:lnSpc>
              <a:buFont typeface="Arial" pitchFamily="34" charset="0"/>
              <a:buChar char="•"/>
            </a:pPr>
            <a:endParaRPr lang="en-US" altLang="ja-JP" sz="1800" dirty="0" smtClean="0">
              <a:ea typeface="ＭＳ Ｐゴシック" charset="-128"/>
            </a:endParaRPr>
          </a:p>
          <a:p>
            <a:pPr eaLnBrk="1" hangingPunct="1">
              <a:lnSpc>
                <a:spcPct val="98000"/>
              </a:lnSpc>
              <a:buFont typeface="Arial" pitchFamily="34" charset="0"/>
              <a:buChar char="•"/>
            </a:pPr>
            <a:r>
              <a:rPr lang="en-US" altLang="ja-JP" sz="1800" dirty="0" smtClean="0">
                <a:ea typeface="ＭＳ Ｐゴシック" charset="-128"/>
              </a:rPr>
              <a:t>Copying so many words or ideas from a source that it makes up the majority of your work, whether you give credit or not </a:t>
            </a:r>
          </a:p>
          <a:p>
            <a:pPr eaLnBrk="1" hangingPunct="1">
              <a:lnSpc>
                <a:spcPct val="98000"/>
              </a:lnSpc>
              <a:buFont typeface="Arial" pitchFamily="34" charset="0"/>
              <a:buChar char="•"/>
            </a:pPr>
            <a:endParaRPr lang="en-GB" sz="1200" dirty="0" smtClean="0"/>
          </a:p>
          <a:p>
            <a:pPr eaLnBrk="1" hangingPunct="1">
              <a:lnSpc>
                <a:spcPct val="98000"/>
              </a:lnSpc>
              <a:buFontTx/>
              <a:buNone/>
            </a:pPr>
            <a:endParaRPr lang="en-GB" sz="1000" dirty="0" smtClean="0"/>
          </a:p>
        </p:txBody>
      </p:sp>
      <p:sp>
        <p:nvSpPr>
          <p:cNvPr id="4" name="Rounded Rectangular Callout 3"/>
          <p:cNvSpPr/>
          <p:nvPr/>
        </p:nvSpPr>
        <p:spPr>
          <a:xfrm>
            <a:off x="1979712" y="1772816"/>
            <a:ext cx="6120680" cy="2808312"/>
          </a:xfrm>
          <a:prstGeom prst="wedgeRoundRectCallout">
            <a:avLst>
              <a:gd name="adj1" fmla="val -54747"/>
              <a:gd name="adj2" fmla="val 94627"/>
              <a:gd name="adj3" fmla="val 16667"/>
            </a:avLst>
          </a:prstGeom>
          <a:solidFill>
            <a:srgbClr val="699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81000" indent="-381000" eaLnBrk="1" hangingPunct="1"/>
            <a:r>
              <a:rPr lang="en-GB" sz="1600" dirty="0" smtClean="0"/>
              <a:t>Remember:</a:t>
            </a:r>
          </a:p>
          <a:p>
            <a:pPr marL="838200" lvl="1" indent="-381000"/>
            <a:r>
              <a:rPr lang="en-GB" sz="1600" dirty="0" smtClean="0"/>
              <a:t>Your assignments are about YOUR analysis/</a:t>
            </a:r>
          </a:p>
          <a:p>
            <a:pPr marL="838200" lvl="1" indent="-381000"/>
            <a:r>
              <a:rPr lang="en-GB" sz="1600" dirty="0" smtClean="0"/>
              <a:t>interpretation of key issues in your discipline</a:t>
            </a:r>
          </a:p>
          <a:p>
            <a:pPr marL="838200" lvl="1" indent="-381000"/>
            <a:endParaRPr lang="en-GB" sz="1600" dirty="0" smtClean="0"/>
          </a:p>
          <a:p>
            <a:pPr marL="838200" lvl="1" indent="-381000"/>
            <a:r>
              <a:rPr lang="en-GB" sz="1600" dirty="0" smtClean="0"/>
              <a:t>Research is used to SUPPORT this, not to REPLACE it.</a:t>
            </a:r>
          </a:p>
          <a:p>
            <a:pPr marL="838200" lvl="1" indent="-381000"/>
            <a:endParaRPr lang="en-GB" sz="1600" dirty="0" smtClean="0"/>
          </a:p>
          <a:p>
            <a:pPr marL="838200" lvl="1" indent="-381000"/>
            <a:r>
              <a:rPr lang="en-GB" sz="1600" dirty="0" smtClean="0"/>
              <a:t>Excessive use of quotations can disrupt the flow of your</a:t>
            </a:r>
          </a:p>
          <a:p>
            <a:pPr marL="838200" lvl="1" indent="-381000"/>
            <a:r>
              <a:rPr lang="en-GB" sz="1600" dirty="0" smtClean="0"/>
              <a:t>writing and prevent the reader following the logic of your</a:t>
            </a:r>
          </a:p>
          <a:p>
            <a:pPr marL="838200" lvl="1" indent="-381000"/>
            <a:r>
              <a:rPr lang="en-GB" sz="1600" dirty="0" smtClean="0"/>
              <a:t>reasoning (Pears and Shields, 2008).</a:t>
            </a:r>
          </a:p>
        </p:txBody>
      </p:sp>
      <p:pic>
        <p:nvPicPr>
          <p:cNvPr id="6" name="Picture 5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Tips on becoming a genuine author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7834313" cy="4248472"/>
          </a:xfrm>
        </p:spPr>
        <p:txBody>
          <a:bodyPr/>
          <a:lstStyle/>
          <a:p>
            <a:pPr marL="0" indent="0" eaLnBrk="1" hangingPunct="1"/>
            <a:r>
              <a:rPr lang="en-GB" dirty="0" smtClean="0"/>
              <a:t>Think about what your own position (opinion) is before you start writing</a:t>
            </a:r>
          </a:p>
          <a:p>
            <a:pPr marL="0" indent="0" eaLnBrk="1" hangingPunct="1"/>
            <a:r>
              <a:rPr lang="en-GB" dirty="0" smtClean="0"/>
              <a:t>When working from other sources:</a:t>
            </a:r>
          </a:p>
          <a:p>
            <a:pPr marL="0" indent="0" eaLnBrk="1" hangingPunct="1"/>
            <a:endParaRPr lang="en-GB" dirty="0" smtClean="0"/>
          </a:p>
          <a:p>
            <a:pPr marL="0" lvl="1" indent="0" eaLnBrk="1" hangingPunct="1">
              <a:buFont typeface="Arial" pitchFamily="34" charset="0"/>
              <a:buChar char="•"/>
            </a:pPr>
            <a:r>
              <a:rPr lang="en-GB" dirty="0" smtClean="0"/>
              <a:t> Read, think, then put the book or journal on one side before writing about it in your work</a:t>
            </a:r>
          </a:p>
          <a:p>
            <a:pPr marL="0" lvl="1" indent="0" eaLnBrk="1" hangingPunct="1">
              <a:buFont typeface="Arial" pitchFamily="34" charset="0"/>
              <a:buChar char="•"/>
            </a:pPr>
            <a:endParaRPr lang="en-GB" dirty="0" smtClean="0"/>
          </a:p>
          <a:p>
            <a:pPr marL="0" lvl="1" indent="0" eaLnBrk="1" hangingPunct="1">
              <a:buFont typeface="Arial" pitchFamily="34" charset="0"/>
              <a:buChar char="•"/>
            </a:pPr>
            <a:r>
              <a:rPr lang="en-GB" dirty="0" smtClean="0"/>
              <a:t> Think about what you have added to the points made in the source </a:t>
            </a:r>
          </a:p>
          <a:p>
            <a:pPr marL="0" lvl="1" indent="0" eaLnBrk="1" hangingPunct="1">
              <a:buFont typeface="Arial" pitchFamily="34" charset="0"/>
              <a:buChar char="•"/>
            </a:pPr>
            <a:endParaRPr lang="en-GB" dirty="0" smtClean="0"/>
          </a:p>
          <a:p>
            <a:pPr marL="0" lvl="1" indent="0" eaLnBrk="1" hangingPunct="1">
              <a:buFont typeface="Arial" pitchFamily="34" charset="0"/>
              <a:buChar char="•"/>
            </a:pPr>
            <a:r>
              <a:rPr lang="en-GB" dirty="0" smtClean="0"/>
              <a:t> Use the source material to support what you are saying in your work  and refer to it to make a point of your own</a:t>
            </a:r>
          </a:p>
          <a:p>
            <a:pPr lvl="1" algn="r" eaLnBrk="1" hangingPunct="1"/>
            <a:endParaRPr lang="en-GB" dirty="0" smtClean="0"/>
          </a:p>
          <a:p>
            <a:pPr eaLnBrk="1" hangingPunct="1"/>
            <a:endParaRPr lang="en-GB" dirty="0" smtClean="0"/>
          </a:p>
        </p:txBody>
      </p:sp>
      <p:pic>
        <p:nvPicPr>
          <p:cNvPr id="7" name="Picture 6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ounded Rectangular Callout 7"/>
          <p:cNvSpPr/>
          <p:nvPr/>
        </p:nvSpPr>
        <p:spPr>
          <a:xfrm>
            <a:off x="827584" y="5301208"/>
            <a:ext cx="7344816" cy="980728"/>
          </a:xfrm>
          <a:prstGeom prst="wedgeRoundRect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>
                <a:solidFill>
                  <a:schemeClr val="bg1"/>
                </a:solidFill>
                <a:hlinkClick r:id="rId3"/>
              </a:rPr>
              <a:t>Turnitin </a:t>
            </a:r>
            <a:r>
              <a:rPr lang="ca-ES" dirty="0" smtClean="0"/>
              <a:t>is a software used at Aston University to prevent Pagiarism. Students can also try it and check the </a:t>
            </a:r>
            <a:r>
              <a:rPr lang="ca-ES" dirty="0" smtClean="0">
                <a:solidFill>
                  <a:schemeClr val="bg1"/>
                </a:solidFill>
              </a:rPr>
              <a:t>authenticity</a:t>
            </a:r>
            <a:r>
              <a:rPr lang="ca-ES" dirty="0" smtClean="0">
                <a:solidFill>
                  <a:srgbClr val="00B0F0"/>
                </a:solidFill>
              </a:rPr>
              <a:t> </a:t>
            </a:r>
            <a:r>
              <a:rPr lang="ca-ES" dirty="0" smtClean="0"/>
              <a:t>of their assignments before the official  submission.</a:t>
            </a:r>
            <a:endParaRPr lang="ca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Useful websites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755576" y="1601416"/>
            <a:ext cx="7834312" cy="4635896"/>
          </a:xfrm>
        </p:spPr>
        <p:txBody>
          <a:bodyPr/>
          <a:lstStyle/>
          <a:p>
            <a:pPr eaLnBrk="1" hangingPunct="1"/>
            <a:r>
              <a:rPr lang="en-GB" sz="1100" dirty="0" smtClean="0"/>
              <a:t>For more information on referencing, visit the following websites: </a:t>
            </a:r>
          </a:p>
          <a:p>
            <a:pPr eaLnBrk="1" hangingPunct="1"/>
            <a:endParaRPr lang="en-GB" sz="1100" dirty="0" smtClean="0"/>
          </a:p>
          <a:p>
            <a:pPr eaLnBrk="1" hangingPunct="1"/>
            <a:r>
              <a:rPr lang="en-GB" sz="1100" b="1" dirty="0" smtClean="0">
                <a:hlinkClick r:id="rId2" tooltip="PLATO"/>
              </a:rPr>
              <a:t>PLATO (Plagiarism Teaching Online)</a:t>
            </a:r>
            <a:r>
              <a:rPr lang="en-GB" sz="1100" b="1" dirty="0" smtClean="0"/>
              <a:t> </a:t>
            </a:r>
            <a:r>
              <a:rPr lang="en-GB" sz="1100" dirty="0" smtClean="0"/>
              <a:t>is an interactive guide on improving referencing skills and developing your</a:t>
            </a:r>
          </a:p>
          <a:p>
            <a:pPr eaLnBrk="1" hangingPunct="1"/>
            <a:r>
              <a:rPr lang="en-GB" sz="1100" dirty="0" smtClean="0"/>
              <a:t>understanding of plagiarism. You will need your Aston username and password to access PLATO.</a:t>
            </a:r>
          </a:p>
          <a:p>
            <a:pPr eaLnBrk="1" hangingPunct="1"/>
            <a:endParaRPr lang="en-GB" sz="1100" b="1" dirty="0" smtClean="0"/>
          </a:p>
          <a:p>
            <a:pPr eaLnBrk="1" hangingPunct="1"/>
            <a:r>
              <a:rPr lang="en-GB" sz="1100" b="1" dirty="0" smtClean="0"/>
              <a:t>Learn Higher: </a:t>
            </a:r>
            <a:r>
              <a:rPr lang="en-US" sz="1100" b="1" dirty="0" smtClean="0">
                <a:hlinkClick r:id="rId3"/>
              </a:rPr>
              <a:t>http://www.learnhigher.org.uk/site/</a:t>
            </a:r>
            <a:r>
              <a:rPr lang="en-US" sz="1100" dirty="0" smtClean="0"/>
              <a:t> lots of useful advice on referencing and plagiarism as well as</a:t>
            </a:r>
          </a:p>
          <a:p>
            <a:pPr eaLnBrk="1" hangingPunct="1"/>
            <a:r>
              <a:rPr lang="en-US" sz="1100" dirty="0" smtClean="0"/>
              <a:t>quizzes and exercises to develop your understanding.</a:t>
            </a:r>
          </a:p>
          <a:p>
            <a:pPr eaLnBrk="1" hangingPunct="1"/>
            <a:endParaRPr lang="en-US" sz="1100" b="1" dirty="0" smtClean="0"/>
          </a:p>
          <a:p>
            <a:pPr eaLnBrk="1" hangingPunct="1"/>
            <a:r>
              <a:rPr lang="en-US" sz="1100" b="1" dirty="0" smtClean="0">
                <a:hlinkClick r:id="rId4"/>
              </a:rPr>
              <a:t>http://learning.londonmet.ac.uk/TLTC/learnhigher/Dissemination</a:t>
            </a:r>
            <a:r>
              <a:rPr lang="en-US" sz="1100" dirty="0" smtClean="0">
                <a:hlinkClick r:id="rId4"/>
              </a:rPr>
              <a:t>/</a:t>
            </a:r>
            <a:r>
              <a:rPr lang="en-US" sz="1100" dirty="0" smtClean="0"/>
              <a:t> another useful interactive guide to referencing and</a:t>
            </a:r>
          </a:p>
          <a:p>
            <a:pPr eaLnBrk="1" hangingPunct="1"/>
            <a:r>
              <a:rPr lang="en-US" sz="1100" dirty="0" smtClean="0"/>
              <a:t>plagiarism.</a:t>
            </a:r>
          </a:p>
          <a:p>
            <a:pPr eaLnBrk="1" hangingPunct="1"/>
            <a:endParaRPr lang="en-US" sz="1100" b="1" dirty="0" smtClean="0"/>
          </a:p>
          <a:p>
            <a:r>
              <a:rPr lang="en-GB" sz="1100" b="1" dirty="0" smtClean="0"/>
              <a:t>Internet detective to the referencing page. </a:t>
            </a:r>
            <a:r>
              <a:rPr lang="en-GB" sz="1100" u="sng" dirty="0" smtClean="0">
                <a:hlinkClick r:id="rId5"/>
              </a:rPr>
              <a:t>http://www.vts.intute.ac.uk/detective/</a:t>
            </a:r>
            <a:r>
              <a:rPr lang="en-GB" sz="1100" u="sng" dirty="0" smtClean="0"/>
              <a:t> </a:t>
            </a:r>
          </a:p>
          <a:p>
            <a:pPr>
              <a:buNone/>
            </a:pPr>
            <a:r>
              <a:rPr lang="en-GB" sz="1100" dirty="0" smtClean="0"/>
              <a:t>A free online tutorial that will help you develop Internet research skills for your university and college work. The tutorial looks at</a:t>
            </a:r>
          </a:p>
          <a:p>
            <a:pPr>
              <a:buNone/>
            </a:pPr>
            <a:r>
              <a:rPr lang="en-GB" sz="1100" dirty="0" smtClean="0"/>
              <a:t>the critical thinking required when using the Internet for research and offers practical advice on evaluating the quality of web</a:t>
            </a:r>
          </a:p>
          <a:p>
            <a:pPr>
              <a:buNone/>
            </a:pPr>
            <a:r>
              <a:rPr lang="en-GB" sz="1100" dirty="0" smtClean="0"/>
              <a:t>sites. </a:t>
            </a:r>
            <a:endParaRPr lang="ca-ES" sz="1100" dirty="0" smtClean="0"/>
          </a:p>
          <a:p>
            <a:endParaRPr lang="ca-ES" sz="1100" dirty="0" smtClean="0"/>
          </a:p>
          <a:p>
            <a:r>
              <a:rPr lang="en-GB" sz="1100" b="1" dirty="0" err="1" smtClean="0"/>
              <a:t>Turnitin</a:t>
            </a:r>
            <a:r>
              <a:rPr lang="en-GB" sz="1100" b="1" dirty="0" smtClean="0"/>
              <a:t>  </a:t>
            </a:r>
            <a:r>
              <a:rPr lang="en-GB" sz="1100" u="sng" dirty="0" smtClean="0">
                <a:hlinkClick r:id="rId6"/>
              </a:rPr>
              <a:t>http://www.submit.ac.uk/static_jisc/ac_uk_index.html</a:t>
            </a:r>
            <a:endParaRPr lang="en-GB" sz="1100" u="sng" dirty="0" smtClean="0"/>
          </a:p>
          <a:p>
            <a:pPr>
              <a:buNone/>
            </a:pPr>
            <a:r>
              <a:rPr lang="en-GB" sz="1100" dirty="0" smtClean="0"/>
              <a:t>The internet's most widely used and trusted resources for preventing the spread of internet plagiarism.</a:t>
            </a:r>
          </a:p>
          <a:p>
            <a:pPr>
              <a:buNone/>
            </a:pPr>
            <a:endParaRPr lang="ca-ES" sz="1100" dirty="0" smtClean="0"/>
          </a:p>
          <a:p>
            <a:r>
              <a:rPr lang="en-GB" sz="1100" b="1" dirty="0" smtClean="0"/>
              <a:t>Plagiarism Dot Org </a:t>
            </a:r>
            <a:r>
              <a:rPr lang="en-GB" sz="1100" u="sng" dirty="0" smtClean="0">
                <a:hlinkClick r:id="rId7"/>
              </a:rPr>
              <a:t>http://www.plagiarism.org</a:t>
            </a:r>
            <a:r>
              <a:rPr lang="en-GB" sz="1100" dirty="0" smtClean="0"/>
              <a:t> </a:t>
            </a:r>
            <a:endParaRPr lang="ca-ES" sz="1100" dirty="0" smtClean="0"/>
          </a:p>
          <a:p>
            <a:pPr>
              <a:buNone/>
            </a:pPr>
            <a:r>
              <a:rPr lang="en-GB" sz="1100" dirty="0" smtClean="0"/>
              <a:t>To help people all over the world prevent plagiarism and restore integrity to written work</a:t>
            </a:r>
            <a:endParaRPr lang="ca-ES" sz="1100" dirty="0" smtClean="0"/>
          </a:p>
          <a:p>
            <a:endParaRPr lang="en-GB" sz="1100" b="1" dirty="0" smtClean="0"/>
          </a:p>
          <a:p>
            <a:r>
              <a:rPr lang="en-GB" sz="1100" b="1" dirty="0" err="1" smtClean="0"/>
              <a:t>Refzone</a:t>
            </a:r>
            <a:r>
              <a:rPr lang="en-GB" sz="1100" b="1" dirty="0" smtClean="0"/>
              <a:t> </a:t>
            </a:r>
            <a:r>
              <a:rPr lang="en-GB" sz="1100" u="sng" dirty="0" smtClean="0">
                <a:hlinkClick r:id="rId8"/>
              </a:rPr>
              <a:t>http://www.staffs.ac.uk/uniservices/infoservices/library/find/references/</a:t>
            </a:r>
            <a:endParaRPr lang="en-GB" sz="1100" dirty="0" smtClean="0"/>
          </a:p>
          <a:p>
            <a:r>
              <a:rPr lang="en-GB" sz="1100" dirty="0" err="1" smtClean="0"/>
              <a:t>RefZone</a:t>
            </a:r>
            <a:r>
              <a:rPr lang="en-GB" sz="1100" dirty="0" smtClean="0"/>
              <a:t> will provide you with all the information you need to know to understand what referencing is, how to reference and</a:t>
            </a:r>
          </a:p>
          <a:p>
            <a:r>
              <a:rPr lang="en-GB" sz="1100" dirty="0" smtClean="0"/>
              <a:t>examples from a selection of referencing styles used at the University.</a:t>
            </a:r>
            <a:endParaRPr lang="ca-ES" sz="1100" dirty="0" smtClean="0"/>
          </a:p>
          <a:p>
            <a:pPr eaLnBrk="1" hangingPunct="1"/>
            <a:endParaRPr lang="en-US" sz="1100" b="1" dirty="0" smtClean="0"/>
          </a:p>
          <a:p>
            <a:pPr eaLnBrk="1" hangingPunct="1"/>
            <a:endParaRPr lang="en-US" sz="1100" dirty="0" smtClean="0"/>
          </a:p>
          <a:p>
            <a:pPr eaLnBrk="1" hangingPunct="1"/>
            <a:endParaRPr lang="en-GB" sz="1100" dirty="0" smtClean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References:</a:t>
            </a:r>
            <a:endParaRPr lang="ca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844824"/>
            <a:ext cx="7834313" cy="4176464"/>
          </a:xfrm>
        </p:spPr>
        <p:txBody>
          <a:bodyPr/>
          <a:lstStyle/>
          <a:p>
            <a:pPr marL="0" lvl="0" indent="0"/>
            <a:r>
              <a:rPr lang="ca-ES" sz="1200" dirty="0" smtClean="0"/>
              <a:t>Centre for Learning Development. 2010. </a:t>
            </a:r>
            <a:r>
              <a:rPr lang="ca-ES" sz="1200" i="1" dirty="0" smtClean="0"/>
              <a:t>Referencing and Avoiding Plagiarism</a:t>
            </a:r>
            <a:r>
              <a:rPr lang="ca-ES" sz="1200" dirty="0" smtClean="0"/>
              <a:t>. </a:t>
            </a:r>
            <a:r>
              <a:rPr lang="en-US" sz="1200" dirty="0" smtClean="0"/>
              <a:t>Birmingham: Aston University. Slides International Workshop. </a:t>
            </a:r>
            <a:endParaRPr lang="ca-ES" sz="1200" dirty="0" smtClean="0"/>
          </a:p>
          <a:p>
            <a:pPr marL="0" lvl="0" indent="0"/>
            <a:r>
              <a:rPr lang="en-US" sz="1200" dirty="0" smtClean="0"/>
              <a:t>Education Support Unit, University of Bristol. (2002-2011). </a:t>
            </a:r>
            <a:r>
              <a:rPr lang="en-US" sz="1200" i="1" dirty="0" smtClean="0"/>
              <a:t>Referencing Skills.</a:t>
            </a:r>
            <a:r>
              <a:rPr lang="en-US" sz="1200" dirty="0" smtClean="0"/>
              <a:t> Available: </a:t>
            </a:r>
            <a:r>
              <a:rPr lang="en-US" sz="1200" u="sng" dirty="0" smtClean="0">
                <a:hlinkClick r:id="rId2"/>
              </a:rPr>
              <a:t>http://www.bristol.ac.uk/arts/exercises/referencing/referencing%20skills/index.htm</a:t>
            </a:r>
            <a:r>
              <a:rPr lang="en-US" sz="1200" dirty="0" smtClean="0"/>
              <a:t>. Last accessed 5th Sept 2011. </a:t>
            </a:r>
            <a:endParaRPr lang="ca-ES" sz="1200" dirty="0" smtClean="0"/>
          </a:p>
          <a:p>
            <a:pPr marL="0" lvl="0" indent="0"/>
            <a:r>
              <a:rPr lang="en-US" sz="1200" dirty="0" smtClean="0"/>
              <a:t>Frick, T. (2005-2011). </a:t>
            </a:r>
            <a:r>
              <a:rPr lang="en-US" sz="1200" i="1" dirty="0" smtClean="0"/>
              <a:t>What is Plagiarism at Indiana University?.</a:t>
            </a:r>
            <a:r>
              <a:rPr lang="en-US" sz="1200" dirty="0" smtClean="0"/>
              <a:t>Available: </a:t>
            </a:r>
            <a:r>
              <a:rPr lang="en-US" sz="1200" u="sng" dirty="0" smtClean="0">
                <a:hlinkClick r:id="rId3"/>
              </a:rPr>
              <a:t>https://www.indiana.edu/~tedfrick/plagiarism/item1.html</a:t>
            </a:r>
            <a:r>
              <a:rPr lang="en-US" sz="1200" dirty="0" smtClean="0"/>
              <a:t>. Last accessed 5th Sep 2011.</a:t>
            </a:r>
            <a:endParaRPr lang="ca-ES" sz="1200" dirty="0" smtClean="0"/>
          </a:p>
          <a:p>
            <a:pPr marL="0" lvl="0" indent="0"/>
            <a:r>
              <a:rPr lang="en-US" sz="1200" dirty="0" smtClean="0"/>
              <a:t>Information Services, University of Staffordshire. (2011) </a:t>
            </a:r>
            <a:r>
              <a:rPr lang="en-US" sz="1200" i="1" dirty="0" smtClean="0"/>
              <a:t>Harvard Referencing Examples</a:t>
            </a:r>
            <a:r>
              <a:rPr lang="en-US" sz="1200" dirty="0" smtClean="0"/>
              <a:t>. Available: </a:t>
            </a:r>
            <a:r>
              <a:rPr lang="ca-ES" sz="1200" u="sng" dirty="0" smtClean="0">
                <a:hlinkClick r:id="rId4"/>
              </a:rPr>
              <a:t>http://www.staffs.ac.uk/uniservices/infoservices/library/find/references/harvard/index.php</a:t>
            </a:r>
            <a:r>
              <a:rPr lang="ca-ES" sz="1200" dirty="0" smtClean="0"/>
              <a:t> </a:t>
            </a:r>
            <a:r>
              <a:rPr lang="en-US" sz="1200" dirty="0" smtClean="0"/>
              <a:t>Last accessed 6th Sept 2011. </a:t>
            </a:r>
            <a:endParaRPr lang="ca-ES" sz="1200" dirty="0" smtClean="0"/>
          </a:p>
          <a:p>
            <a:pPr marL="0" lvl="0" indent="0"/>
            <a:r>
              <a:rPr lang="ca-ES" sz="1200" dirty="0" smtClean="0"/>
              <a:t>Languages and Translation Studies. 2009. </a:t>
            </a:r>
            <a:r>
              <a:rPr lang="ca-ES" sz="1200" i="1" dirty="0" smtClean="0"/>
              <a:t>Guidelines for Essay Writing</a:t>
            </a:r>
            <a:r>
              <a:rPr lang="ca-ES" sz="1200" dirty="0" smtClean="0"/>
              <a:t>. </a:t>
            </a:r>
            <a:r>
              <a:rPr lang="en-US" sz="1200" dirty="0" smtClean="0"/>
              <a:t>Birmingham: Aston University </a:t>
            </a:r>
            <a:endParaRPr lang="ca-ES" sz="1200" dirty="0" smtClean="0"/>
          </a:p>
          <a:p>
            <a:pPr marL="0" lvl="0" indent="0"/>
            <a:r>
              <a:rPr lang="en-US" sz="1200" dirty="0" smtClean="0"/>
              <a:t>Library &amp; Information Services. 2007. </a:t>
            </a:r>
            <a:r>
              <a:rPr lang="en-US" sz="1200" i="1" dirty="0" smtClean="0"/>
              <a:t>An introductory guide to citing references</a:t>
            </a:r>
            <a:r>
              <a:rPr lang="en-US" sz="1200" dirty="0" smtClean="0"/>
              <a:t>. Birmingham: Aston University.</a:t>
            </a:r>
            <a:endParaRPr lang="ca-ES" sz="1200" dirty="0" smtClean="0"/>
          </a:p>
          <a:p>
            <a:pPr marL="0" lvl="0" indent="0"/>
            <a:r>
              <a:rPr lang="ca-ES" sz="1200" dirty="0" smtClean="0"/>
              <a:t>School of Languages and Social Sciences. 2009. </a:t>
            </a:r>
            <a:r>
              <a:rPr lang="ca-ES" sz="1200" i="1" dirty="0" smtClean="0"/>
              <a:t>Guidelines on Citations and References</a:t>
            </a:r>
            <a:r>
              <a:rPr lang="ca-ES" sz="1200" dirty="0" smtClean="0"/>
              <a:t>. </a:t>
            </a:r>
            <a:r>
              <a:rPr lang="en-US" sz="1200" dirty="0" smtClean="0"/>
              <a:t>Birmingham: Aston University </a:t>
            </a:r>
            <a:endParaRPr lang="ca-ES" sz="1200" dirty="0" smtClean="0"/>
          </a:p>
          <a:p>
            <a:pPr marL="0" lvl="0" indent="0"/>
            <a:r>
              <a:rPr lang="en-US" sz="1200" dirty="0" err="1" smtClean="0"/>
              <a:t>Sivasubramaniam</a:t>
            </a:r>
            <a:r>
              <a:rPr lang="en-US" sz="1200" dirty="0" smtClean="0"/>
              <a:t>, S. D. (2011). </a:t>
            </a:r>
            <a:r>
              <a:rPr lang="en-US" sz="1200" i="1" dirty="0" smtClean="0"/>
              <a:t>Teach yourself to avoid plagiarism in scientific writing.</a:t>
            </a:r>
            <a:r>
              <a:rPr lang="en-US" sz="1200" dirty="0" smtClean="0"/>
              <a:t> Available: </a:t>
            </a:r>
            <a:r>
              <a:rPr lang="en-US" sz="1200" u="sng" dirty="0" smtClean="0">
                <a:hlinkClick r:id="rId5"/>
              </a:rPr>
              <a:t>http://www.plagiarismadvice.org/documents/shiva/page_01.htm</a:t>
            </a:r>
            <a:r>
              <a:rPr lang="en-US" sz="1200" dirty="0" smtClean="0"/>
              <a:t>. Last accessed 5th Sep 2011.</a:t>
            </a:r>
            <a:endParaRPr lang="ca-ES" sz="1200" dirty="0" smtClean="0"/>
          </a:p>
          <a:p>
            <a:pPr marL="0" lvl="0" indent="0"/>
            <a:r>
              <a:rPr lang="en-US" sz="1200" dirty="0" smtClean="0"/>
              <a:t>Skills for Learning. 2009. </a:t>
            </a:r>
            <a:r>
              <a:rPr lang="en-US" sz="1200" i="1" dirty="0" smtClean="0"/>
              <a:t>Quote, Unquote.</a:t>
            </a:r>
            <a:r>
              <a:rPr lang="en-US" sz="1200" dirty="0" smtClean="0"/>
              <a:t> [online] Leeds: Leeds Metropolitan University. Available at: </a:t>
            </a:r>
            <a:r>
              <a:rPr lang="ca-ES" sz="1200" u="sng" dirty="0" smtClean="0">
                <a:hlinkClick r:id="rId6"/>
              </a:rPr>
              <a:t>http://skillsforlearning.leedsmet.ac.uk/Quote_Unquote.pdf</a:t>
            </a:r>
            <a:r>
              <a:rPr lang="en-US" sz="1200" dirty="0" smtClean="0"/>
              <a:t>. [last accessed 5</a:t>
            </a:r>
            <a:r>
              <a:rPr lang="en-US" sz="1200" baseline="30000" dirty="0" smtClean="0"/>
              <a:t>th</a:t>
            </a:r>
            <a:r>
              <a:rPr lang="en-US" sz="1200" dirty="0" smtClean="0"/>
              <a:t> Sep 2011]. </a:t>
            </a:r>
            <a:endParaRPr lang="ca-ES" sz="1200" dirty="0" smtClean="0"/>
          </a:p>
          <a:p>
            <a:pPr marL="0" lvl="0" indent="0"/>
            <a:r>
              <a:rPr lang="ca-ES" sz="1200" dirty="0" smtClean="0"/>
              <a:t>University Library, Anglia Ruskin University. (2011). </a:t>
            </a:r>
            <a:r>
              <a:rPr lang="ca-ES" sz="1200" i="1" dirty="0" smtClean="0"/>
              <a:t>Harvard System of Referencing Guide</a:t>
            </a:r>
            <a:r>
              <a:rPr lang="ca-ES" sz="1200" dirty="0" smtClean="0"/>
              <a:t>. Available: </a:t>
            </a:r>
            <a:r>
              <a:rPr lang="ca-ES" sz="1200" u="sng" dirty="0" smtClean="0">
                <a:hlinkClick r:id="rId7"/>
              </a:rPr>
              <a:t>http://libweb.anglia.ac.uk/referencing/harvard.htm</a:t>
            </a:r>
            <a:r>
              <a:rPr lang="ca-ES" sz="1200" dirty="0" smtClean="0"/>
              <a:t>. </a:t>
            </a:r>
            <a:r>
              <a:rPr lang="en-US" sz="1200" dirty="0" smtClean="0"/>
              <a:t>Last accessed 5th Sept 2011 </a:t>
            </a:r>
            <a:endParaRPr lang="ca-ES" sz="1200" dirty="0" smtClean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 slide">
  <a:themeElements>
    <a:clrScheme name="Office Them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stonPPTblue">
  <a:themeElements>
    <a:clrScheme name="blu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slide</Template>
  <TotalTime>1743</TotalTime>
  <Words>309</Words>
  <Application>Microsoft Office PowerPoint</Application>
  <PresentationFormat>On-screen Show (4:3)</PresentationFormat>
  <Paragraphs>84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Presentation slide</vt:lpstr>
      <vt:lpstr>AstonPPTblue</vt:lpstr>
      <vt:lpstr>Module 4 REFERENCING AND AVOIDING PLAGIARISM Part 5 </vt:lpstr>
      <vt:lpstr>What is plagiarism?</vt:lpstr>
      <vt:lpstr>Examples of plagiarism</vt:lpstr>
      <vt:lpstr>Tips on becoming a genuine author</vt:lpstr>
      <vt:lpstr>Useful websites</vt:lpstr>
      <vt:lpstr>References:</vt:lpstr>
    </vt:vector>
  </TitlesOfParts>
  <Company>Aston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Avoid Plagiarism through Referencing  </dc:title>
  <dc:creator>ded</dc:creator>
  <cp:lastModifiedBy>Angela Morris</cp:lastModifiedBy>
  <cp:revision>162</cp:revision>
  <dcterms:created xsi:type="dcterms:W3CDTF">2009-09-08T09:01:52Z</dcterms:created>
  <dcterms:modified xsi:type="dcterms:W3CDTF">2012-05-17T13:47:14Z</dcterms:modified>
</cp:coreProperties>
</file>