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08" r:id="rId2"/>
  </p:sldMasterIdLst>
  <p:notesMasterIdLst>
    <p:notesMasterId r:id="rId6"/>
  </p:notesMasterIdLst>
  <p:handoutMasterIdLst>
    <p:handoutMasterId r:id="rId7"/>
  </p:handoutMasterIdLst>
  <p:sldIdLst>
    <p:sldId id="299" r:id="rId3"/>
    <p:sldId id="285" r:id="rId4"/>
    <p:sldId id="264" r:id="rId5"/>
  </p:sldIdLst>
  <p:sldSz cx="9144000" cy="6858000" type="screen4x3"/>
  <p:notesSz cx="6781800" cy="99187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rdina" initials="j" lastIdx="4" clrIdx="0"/>
  <p:cmAuthor id="1" name="desilvac" initials="c" lastIdx="1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CECFF"/>
    <a:srgbClr val="69923A"/>
    <a:srgbClr val="003150"/>
    <a:srgbClr val="A33F1F"/>
    <a:srgbClr val="FB4F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9" autoAdjust="0"/>
    <p:restoredTop sz="94721" autoAdjust="0"/>
  </p:normalViewPr>
  <p:slideViewPr>
    <p:cSldViewPr>
      <p:cViewPr>
        <p:scale>
          <a:sx n="84" d="100"/>
          <a:sy n="84" d="100"/>
        </p:scale>
        <p:origin x="-666" y="-4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F7105-BA20-439E-A622-5EE25EC0AFE5}" type="datetimeFigureOut">
              <a:rPr lang="ca-ES" smtClean="0"/>
              <a:pPr/>
              <a:t>17/05/2012</a:t>
            </a:fld>
            <a:endParaRPr lang="ca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1813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1750" y="9421813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A9468F-5EFF-4BE0-8E52-200B09902808}" type="slidenum">
              <a:rPr lang="ca-ES" smtClean="0"/>
              <a:pPr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405190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C695C6A-3739-41A0-B5A3-96F3CC3A9E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53972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7768A1-EFEE-49A5-9AAE-D6062FAEB5EA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69923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5" name="AutoShape 9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pic>
        <p:nvPicPr>
          <p:cNvPr id="6" name="Picture 14" descr="aston_uni_birm_p576_RGB.bmp                                    000F5E2APowerBook G4                   C3232463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300" y="252413"/>
            <a:ext cx="2162175" cy="88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57225" y="2417763"/>
            <a:ext cx="7875588" cy="1439862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57225" y="5908675"/>
            <a:ext cx="7875588" cy="360363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976438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762000"/>
            <a:ext cx="5781675" cy="5105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47738" y="2417763"/>
            <a:ext cx="7585075" cy="143986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47738" y="5908675"/>
            <a:ext cx="7585075" cy="360363"/>
          </a:xfrm>
        </p:spPr>
        <p:txBody>
          <a:bodyPr/>
          <a:lstStyle>
            <a:lvl1pPr marL="0" indent="0">
              <a:lnSpc>
                <a:spcPct val="100000"/>
              </a:lnSpc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713" y="254000"/>
            <a:ext cx="2162175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3563"/>
            <a:ext cx="1890713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563563"/>
            <a:ext cx="5522912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93913"/>
            <a:ext cx="3840163" cy="3773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8363" y="2093913"/>
            <a:ext cx="3841750" cy="3773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8486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93913"/>
            <a:ext cx="7834313" cy="3773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43" name="Freeform 19"/>
          <p:cNvSpPr>
            <a:spLocks/>
          </p:cNvSpPr>
          <p:nvPr/>
        </p:nvSpPr>
        <p:spPr bwMode="auto">
          <a:xfrm>
            <a:off x="0" y="1447800"/>
            <a:ext cx="9144000" cy="685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371" y="5"/>
              </a:cxn>
              <a:cxn ang="0">
                <a:pos x="5760" y="432"/>
              </a:cxn>
            </a:cxnLst>
            <a:rect l="0" t="0" r="r" b="b"/>
            <a:pathLst>
              <a:path w="5760" h="432">
                <a:moveTo>
                  <a:pt x="0" y="0"/>
                </a:moveTo>
                <a:lnTo>
                  <a:pt x="5371" y="5"/>
                </a:lnTo>
                <a:lnTo>
                  <a:pt x="5760" y="432"/>
                </a:lnTo>
              </a:path>
            </a:pathLst>
          </a:custGeom>
          <a:noFill/>
          <a:ln w="25400">
            <a:solidFill>
              <a:srgbClr val="69923A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pic>
        <p:nvPicPr>
          <p:cNvPr id="1029" name="Picture 21" descr="aston_uni_birm_p576_RGB.bmp                                    000F5E2APowerBook G4                   C3232463: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60363" y="6019800"/>
            <a:ext cx="15113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69923A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69923A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69923A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69923A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69923A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9923A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9923A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9923A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9923A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14541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8" y="563563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8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71450" y="6164263"/>
            <a:ext cx="1366838" cy="5572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5" Type="http://schemas.openxmlformats.org/officeDocument/2006/relationships/image" Target="../media/image7.emf"/><Relationship Id="rId4" Type="http://schemas.openxmlformats.org/officeDocument/2006/relationships/package" Target="../embeddings/Microsoft_Word_Document1.docx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47738" y="1988840"/>
            <a:ext cx="7585075" cy="2235373"/>
          </a:xfrm>
        </p:spPr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Module 4</a:t>
            </a:r>
            <a:br>
              <a:rPr lang="en-US" smtClean="0">
                <a:latin typeface="Calibri" pitchFamily="34" charset="0"/>
              </a:rPr>
            </a:br>
            <a:r>
              <a:rPr lang="en-US" smtClean="0">
                <a:latin typeface="Calibri" pitchFamily="34" charset="0"/>
              </a:rPr>
              <a:t>REFERENCING </a:t>
            </a:r>
            <a:r>
              <a:rPr lang="en-US" dirty="0" smtClean="0">
                <a:latin typeface="Calibri" pitchFamily="34" charset="0"/>
              </a:rPr>
              <a:t>AND</a:t>
            </a:r>
            <a:br>
              <a:rPr lang="en-US" dirty="0" smtClean="0">
                <a:latin typeface="Calibri" pitchFamily="34" charset="0"/>
              </a:rPr>
            </a:br>
            <a:r>
              <a:rPr lang="en-US" dirty="0" smtClean="0">
                <a:latin typeface="Calibri" pitchFamily="34" charset="0"/>
              </a:rPr>
              <a:t>AVOIDING PLAGIARISM</a:t>
            </a:r>
            <a:br>
              <a:rPr lang="en-US" dirty="0" smtClean="0">
                <a:latin typeface="Calibri" pitchFamily="34" charset="0"/>
              </a:rPr>
            </a:br>
            <a:r>
              <a:rPr lang="en-US" dirty="0" smtClean="0">
                <a:latin typeface="Calibri" pitchFamily="34" charset="0"/>
              </a:rPr>
              <a:t>Part 4</a:t>
            </a:r>
            <a:r>
              <a:rPr lang="en-GB" dirty="0" smtClean="0"/>
              <a:t/>
            </a:r>
            <a:br>
              <a:rPr lang="en-GB" dirty="0" smtClean="0"/>
            </a:b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267744" y="35730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a-E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899592" y="4509120"/>
            <a:ext cx="6613525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Making your work </a:t>
            </a:r>
          </a:p>
          <a:p>
            <a:pPr marL="0" marR="0" lvl="0" indent="0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consistent, reliable and accurate.</a:t>
            </a:r>
            <a:endParaRPr kumimoji="0" lang="en-US" sz="2000" b="0" i="1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pic>
        <p:nvPicPr>
          <p:cNvPr id="6" name="Picture 5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260648"/>
            <a:ext cx="1187451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7848600" cy="511175"/>
          </a:xfrm>
        </p:spPr>
        <p:txBody>
          <a:bodyPr/>
          <a:lstStyle/>
          <a:p>
            <a:r>
              <a:rPr lang="en-GB" dirty="0" smtClean="0"/>
              <a:t>Key terms and abbreviations for referencing in other languages</a:t>
            </a:r>
            <a:r>
              <a:rPr lang="ca-ES" dirty="0" smtClean="0"/>
              <a:t/>
            </a:r>
            <a:br>
              <a:rPr lang="ca-ES" dirty="0" smtClean="0"/>
            </a:br>
            <a:endParaRPr lang="ca-ES" dirty="0"/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251520" y="1700808"/>
          <a:ext cx="8669338" cy="4605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5" name="Document" r:id="rId4" imgW="8664073" imgH="4309482" progId="Word.Document.12">
                  <p:embed/>
                </p:oleObj>
              </mc:Choice>
              <mc:Fallback>
                <p:oleObj name="Document" r:id="rId4" imgW="8664073" imgH="4309482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1700808"/>
                        <a:ext cx="8669338" cy="4605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Referencing Tips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685800" y="1643063"/>
            <a:ext cx="7834313" cy="4224337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GB" sz="2400" dirty="0" smtClean="0"/>
              <a:t>Remember to:</a:t>
            </a:r>
          </a:p>
          <a:p>
            <a:pPr marL="0" indent="0" eaLnBrk="1" hangingPunct="1">
              <a:buNone/>
            </a:pPr>
            <a:endParaRPr lang="en-GB" sz="2400" dirty="0" smtClean="0"/>
          </a:p>
          <a:p>
            <a:pPr marL="0" indent="0" eaLnBrk="1" hangingPunct="1">
              <a:buFont typeface="Arial" pitchFamily="34" charset="0"/>
              <a:buChar char="•"/>
            </a:pPr>
            <a:r>
              <a:rPr lang="en-GB" sz="2400" dirty="0" smtClean="0"/>
              <a:t> Keep a detailed record of the sources which you use</a:t>
            </a:r>
          </a:p>
          <a:p>
            <a:pPr marL="0" indent="0" eaLnBrk="1" hangingPunct="1">
              <a:buFont typeface="Arial" pitchFamily="34" charset="0"/>
              <a:buChar char="•"/>
            </a:pPr>
            <a:endParaRPr lang="en-GB" sz="2400" dirty="0" smtClean="0"/>
          </a:p>
          <a:p>
            <a:pPr marL="0" indent="0" eaLnBrk="1" hangingPunct="1">
              <a:buFont typeface="Arial" pitchFamily="34" charset="0"/>
              <a:buChar char="•"/>
            </a:pPr>
            <a:r>
              <a:rPr lang="en-GB" sz="2400" dirty="0" smtClean="0"/>
              <a:t> Leave time for referencing, as referencing can be time   consuming</a:t>
            </a:r>
          </a:p>
          <a:p>
            <a:pPr marL="0" indent="0" eaLnBrk="1" hangingPunct="1">
              <a:buFont typeface="Arial" pitchFamily="34" charset="0"/>
              <a:buChar char="•"/>
            </a:pPr>
            <a:endParaRPr lang="en-GB" sz="2400" dirty="0" smtClean="0"/>
          </a:p>
          <a:p>
            <a:pPr marL="0" indent="0" eaLnBrk="1" hangingPunct="1">
              <a:buFont typeface="Arial" pitchFamily="34" charset="0"/>
              <a:buChar char="•"/>
            </a:pPr>
            <a:r>
              <a:rPr lang="en-GB" sz="2400" dirty="0" smtClean="0"/>
              <a:t> Reference all ideas, diagrams and words on which your writing is based.</a:t>
            </a:r>
            <a:endParaRPr lang="en-GB" sz="2400" strike="sngStrike" dirty="0" smtClean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uiExpand="1" build="p"/>
    </p:bldLst>
  </p:timing>
</p:sld>
</file>

<file path=ppt/theme/theme1.xml><?xml version="1.0" encoding="utf-8"?>
<a:theme xmlns:a="http://schemas.openxmlformats.org/drawingml/2006/main" name="Presentation slide">
  <a:themeElements>
    <a:clrScheme name="Office Them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stonPPTblue">
  <a:themeElements>
    <a:clrScheme name="blu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slide</Template>
  <TotalTime>1743</TotalTime>
  <Words>58</Words>
  <Application>Microsoft Office PowerPoint</Application>
  <PresentationFormat>On-screen Show (4:3)</PresentationFormat>
  <Paragraphs>13</Paragraphs>
  <Slides>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Presentation slide</vt:lpstr>
      <vt:lpstr>AstonPPTblue</vt:lpstr>
      <vt:lpstr>Document</vt:lpstr>
      <vt:lpstr>Module 4 REFERENCING AND AVOIDING PLAGIARISM Part 4 </vt:lpstr>
      <vt:lpstr>Key terms and abbreviations for referencing in other languages </vt:lpstr>
      <vt:lpstr>Referencing Tips</vt:lpstr>
    </vt:vector>
  </TitlesOfParts>
  <Company>Aston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Avoid Plagiarism through Referencing  </dc:title>
  <dc:creator>ded</dc:creator>
  <cp:lastModifiedBy>Angela Morris</cp:lastModifiedBy>
  <cp:revision>160</cp:revision>
  <dcterms:created xsi:type="dcterms:W3CDTF">2009-09-08T09:01:52Z</dcterms:created>
  <dcterms:modified xsi:type="dcterms:W3CDTF">2012-05-17T13:46:59Z</dcterms:modified>
</cp:coreProperties>
</file>