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08" r:id="rId2"/>
  </p:sldMasterIdLst>
  <p:notesMasterIdLst>
    <p:notesMasterId r:id="rId7"/>
  </p:notesMasterIdLst>
  <p:handoutMasterIdLst>
    <p:handoutMasterId r:id="rId8"/>
  </p:handoutMasterIdLst>
  <p:sldIdLst>
    <p:sldId id="298" r:id="rId3"/>
    <p:sldId id="273" r:id="rId4"/>
    <p:sldId id="268" r:id="rId5"/>
    <p:sldId id="283" r:id="rId6"/>
  </p:sldIdLst>
  <p:sldSz cx="9144000" cy="6858000" type="screen4x3"/>
  <p:notesSz cx="6781800" cy="99187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ordina" initials="j" lastIdx="4" clrIdx="0"/>
  <p:cmAuthor id="1" name="desilvac" initials="c" lastIdx="1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CCECFF"/>
    <a:srgbClr val="69923A"/>
    <a:srgbClr val="003150"/>
    <a:srgbClr val="A33F1F"/>
    <a:srgbClr val="FB4F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9" autoAdjust="0"/>
    <p:restoredTop sz="94721" autoAdjust="0"/>
  </p:normalViewPr>
  <p:slideViewPr>
    <p:cSldViewPr>
      <p:cViewPr>
        <p:scale>
          <a:sx n="84" d="100"/>
          <a:sy n="84" d="100"/>
        </p:scale>
        <p:origin x="-666" y="-4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46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1750" y="0"/>
            <a:ext cx="293846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0F7105-BA20-439E-A622-5EE25EC0AFE5}" type="datetimeFigureOut">
              <a:rPr lang="ca-ES" smtClean="0"/>
              <a:pPr/>
              <a:t>17/05/2012</a:t>
            </a:fld>
            <a:endParaRPr lang="ca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1813"/>
            <a:ext cx="293846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1750" y="9421813"/>
            <a:ext cx="293846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A9468F-5EFF-4BE0-8E52-200B09902808}" type="slidenum">
              <a:rPr lang="ca-ES" smtClean="0"/>
              <a:pPr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264213547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175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1225" y="744538"/>
            <a:ext cx="4959350" cy="37195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7863" y="4711700"/>
            <a:ext cx="5426075" cy="4462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1813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1750" y="9421813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C695C6A-3739-41A0-B5A3-96F3CC3A9E3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3089040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7768A1-EFEE-49A5-9AAE-D6062FAEB5EA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0" y="1441450"/>
            <a:ext cx="9144000" cy="5416550"/>
          </a:xfrm>
          <a:prstGeom prst="rect">
            <a:avLst/>
          </a:prstGeom>
          <a:solidFill>
            <a:srgbClr val="69923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/>
          </a:p>
        </p:txBody>
      </p:sp>
      <p:sp>
        <p:nvSpPr>
          <p:cNvPr id="5" name="AutoShape 9"/>
          <p:cNvSpPr>
            <a:spLocks noChangeArrowheads="1"/>
          </p:cNvSpPr>
          <p:nvPr/>
        </p:nvSpPr>
        <p:spPr bwMode="auto">
          <a:xfrm rot="10800000">
            <a:off x="8423275" y="1341438"/>
            <a:ext cx="720725" cy="863600"/>
          </a:xfrm>
          <a:prstGeom prst="rtTriangle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/>
          </a:p>
        </p:txBody>
      </p:sp>
      <p:pic>
        <p:nvPicPr>
          <p:cNvPr id="6" name="Picture 14" descr="aston_uni_birm_p576_RGB.bmp                                    000F5E2APowerBook G4                   C3232463: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300" y="252413"/>
            <a:ext cx="2162175" cy="881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57225" y="2417763"/>
            <a:ext cx="7875588" cy="1439862"/>
          </a:xfrm>
        </p:spPr>
        <p:txBody>
          <a:bodyPr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57225" y="5908675"/>
            <a:ext cx="7875588" cy="360363"/>
          </a:xfrm>
        </p:spPr>
        <p:txBody>
          <a:bodyPr/>
          <a:lstStyle>
            <a:lvl1pPr marL="0" indent="0">
              <a:lnSpc>
                <a:spcPct val="100000"/>
              </a:lnSpc>
              <a:buFontTx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762000"/>
            <a:ext cx="1976438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762000"/>
            <a:ext cx="5781675" cy="5105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1441450"/>
            <a:ext cx="9144000" cy="5416550"/>
          </a:xfrm>
          <a:prstGeom prst="rect">
            <a:avLst/>
          </a:prstGeom>
          <a:solidFill>
            <a:srgbClr val="0083B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081" name="AutoShape 9"/>
          <p:cNvSpPr>
            <a:spLocks noChangeArrowheads="1"/>
          </p:cNvSpPr>
          <p:nvPr/>
        </p:nvSpPr>
        <p:spPr bwMode="auto">
          <a:xfrm rot="10800000">
            <a:off x="8423275" y="1341438"/>
            <a:ext cx="720725" cy="863600"/>
          </a:xfrm>
          <a:prstGeom prst="rtTriangle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47738" y="2417763"/>
            <a:ext cx="7585075" cy="143986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47738" y="5908675"/>
            <a:ext cx="7585075" cy="360363"/>
          </a:xfrm>
        </p:spPr>
        <p:txBody>
          <a:bodyPr/>
          <a:lstStyle>
            <a:lvl1pPr marL="0" indent="0">
              <a:lnSpc>
                <a:spcPct val="100000"/>
              </a:lnSpc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pic>
        <p:nvPicPr>
          <p:cNvPr id="3083" name="Picture 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9713" y="254000"/>
            <a:ext cx="2162175" cy="881063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4088" y="2093913"/>
            <a:ext cx="3706812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3300" y="2093913"/>
            <a:ext cx="3706813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63563"/>
            <a:ext cx="1890713" cy="55546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54088" y="563563"/>
            <a:ext cx="5522912" cy="55546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093913"/>
            <a:ext cx="3840163" cy="37734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8363" y="2093913"/>
            <a:ext cx="3841750" cy="37734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762000"/>
            <a:ext cx="7848600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093913"/>
            <a:ext cx="7834313" cy="3773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1043" name="Freeform 19"/>
          <p:cNvSpPr>
            <a:spLocks/>
          </p:cNvSpPr>
          <p:nvPr/>
        </p:nvSpPr>
        <p:spPr bwMode="auto">
          <a:xfrm>
            <a:off x="0" y="1447800"/>
            <a:ext cx="9144000" cy="6858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371" y="5"/>
              </a:cxn>
              <a:cxn ang="0">
                <a:pos x="5760" y="432"/>
              </a:cxn>
            </a:cxnLst>
            <a:rect l="0" t="0" r="r" b="b"/>
            <a:pathLst>
              <a:path w="5760" h="432">
                <a:moveTo>
                  <a:pt x="0" y="0"/>
                </a:moveTo>
                <a:lnTo>
                  <a:pt x="5371" y="5"/>
                </a:lnTo>
                <a:lnTo>
                  <a:pt x="5760" y="432"/>
                </a:lnTo>
              </a:path>
            </a:pathLst>
          </a:custGeom>
          <a:noFill/>
          <a:ln w="25400">
            <a:solidFill>
              <a:srgbClr val="69923A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/>
          </a:p>
        </p:txBody>
      </p:sp>
      <p:pic>
        <p:nvPicPr>
          <p:cNvPr id="1029" name="Picture 21" descr="aston_uni_birm_p576_RGB.bmp                                    000F5E2APowerBook G4                   C3232463: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60363" y="6019800"/>
            <a:ext cx="1511300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69923A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69923A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69923A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69923A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69923A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69923A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69923A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69923A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69923A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rgbClr val="000000"/>
          </a:solidFill>
          <a:latin typeface="+mn-lt"/>
        </a:defRPr>
      </a:lvl2pPr>
      <a:lvl3pPr marL="1143000" indent="-228600" algn="l" rtl="0" eaLnBrk="0" fontAlgn="base" hangingPunct="0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rgbClr val="000000"/>
          </a:solidFill>
          <a:latin typeface="+mn-lt"/>
        </a:defRPr>
      </a:lvl3pPr>
      <a:lvl4pPr marL="1600200" indent="-228600" algn="l" rtl="0" eaLnBrk="0" fontAlgn="base" hangingPunct="0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rgbClr val="000000"/>
          </a:solidFill>
          <a:latin typeface="+mn-lt"/>
        </a:defRPr>
      </a:lvl4pPr>
      <a:lvl5pPr marL="2057400" indent="-228600" algn="l" rtl="0" eaLnBrk="0" fontAlgn="base" hangingPunct="0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rgbClr val="000000"/>
          </a:solidFill>
          <a:latin typeface="+mn-lt"/>
        </a:defRPr>
      </a:lvl5pPr>
      <a:lvl6pPr marL="25146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rgbClr val="000000"/>
          </a:solidFill>
          <a:latin typeface="+mn-lt"/>
        </a:defRPr>
      </a:lvl6pPr>
      <a:lvl7pPr marL="29718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rgbClr val="000000"/>
          </a:solidFill>
          <a:latin typeface="+mn-lt"/>
        </a:defRPr>
      </a:lvl7pPr>
      <a:lvl8pPr marL="34290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rgbClr val="000000"/>
          </a:solidFill>
          <a:latin typeface="+mn-lt"/>
        </a:defRPr>
      </a:lvl8pPr>
      <a:lvl9pPr marL="38862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AutoShape 8"/>
          <p:cNvSpPr>
            <a:spLocks noChangeArrowheads="1"/>
          </p:cNvSpPr>
          <p:nvPr/>
        </p:nvSpPr>
        <p:spPr bwMode="auto">
          <a:xfrm rot="10800000">
            <a:off x="8423275" y="1341438"/>
            <a:ext cx="720725" cy="863600"/>
          </a:xfrm>
          <a:prstGeom prst="rtTriangle">
            <a:avLst/>
          </a:prstGeom>
          <a:solidFill>
            <a:srgbClr val="0083B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1454150"/>
          </a:xfrm>
          <a:prstGeom prst="rect">
            <a:avLst/>
          </a:prstGeom>
          <a:solidFill>
            <a:srgbClr val="0083B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54088" y="563563"/>
            <a:ext cx="756602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54088" y="2093913"/>
            <a:ext cx="7566025" cy="402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71450" y="6164263"/>
            <a:ext cx="1366838" cy="55721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file:///\\STAFF\DFS\SUSERS\desilvac\My%20Documents\LIS_citing_references.pdf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/>
          <p:cNvSpPr>
            <a:spLocks noGrp="1" noChangeArrowheads="1"/>
          </p:cNvSpPr>
          <p:nvPr>
            <p:ph type="ctrTitle"/>
          </p:nvPr>
        </p:nvSpPr>
        <p:spPr>
          <a:xfrm>
            <a:off x="947738" y="1988840"/>
            <a:ext cx="7585075" cy="2235373"/>
          </a:xfrm>
        </p:spPr>
        <p:txBody>
          <a:bodyPr/>
          <a:lstStyle/>
          <a:p>
            <a:pPr eaLnBrk="1" hangingPunct="1"/>
            <a:r>
              <a:rPr lang="en-US" smtClean="0">
                <a:latin typeface="Calibri" pitchFamily="34" charset="0"/>
              </a:rPr>
              <a:t>Module 4</a:t>
            </a:r>
            <a:br>
              <a:rPr lang="en-US" smtClean="0">
                <a:latin typeface="Calibri" pitchFamily="34" charset="0"/>
              </a:rPr>
            </a:br>
            <a:r>
              <a:rPr lang="en-US" smtClean="0">
                <a:latin typeface="Calibri" pitchFamily="34" charset="0"/>
              </a:rPr>
              <a:t>REFERENCING </a:t>
            </a:r>
            <a:r>
              <a:rPr lang="en-US" dirty="0" smtClean="0">
                <a:latin typeface="Calibri" pitchFamily="34" charset="0"/>
              </a:rPr>
              <a:t>AND</a:t>
            </a:r>
            <a:br>
              <a:rPr lang="en-US" dirty="0" smtClean="0">
                <a:latin typeface="Calibri" pitchFamily="34" charset="0"/>
              </a:rPr>
            </a:br>
            <a:r>
              <a:rPr lang="en-US" dirty="0" smtClean="0">
                <a:latin typeface="Calibri" pitchFamily="34" charset="0"/>
              </a:rPr>
              <a:t>AVOIDING PLAGIARISM</a:t>
            </a:r>
            <a:br>
              <a:rPr lang="en-US" dirty="0" smtClean="0">
                <a:latin typeface="Calibri" pitchFamily="34" charset="0"/>
              </a:rPr>
            </a:br>
            <a:r>
              <a:rPr lang="en-US" dirty="0" smtClean="0">
                <a:latin typeface="Calibri" pitchFamily="34" charset="0"/>
              </a:rPr>
              <a:t>Part 3</a:t>
            </a:r>
            <a:r>
              <a:rPr lang="en-GB" dirty="0" smtClean="0"/>
              <a:t/>
            </a:r>
            <a:br>
              <a:rPr lang="en-GB" dirty="0" smtClean="0"/>
            </a:b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2267744" y="357301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a-E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899592" y="4509120"/>
            <a:ext cx="6613525" cy="93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Making your work </a:t>
            </a:r>
          </a:p>
          <a:p>
            <a:pPr marL="0" marR="0" lvl="0" indent="0" defTabSz="914400" rtl="0" eaLnBrk="0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consistent, reliable and accurate.</a:t>
            </a:r>
            <a:endParaRPr kumimoji="0" lang="en-US" sz="2000" b="0" i="1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pic>
        <p:nvPicPr>
          <p:cNvPr id="6" name="Picture 5" descr="routes_into_languages_cmy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288" y="260648"/>
            <a:ext cx="1187451" cy="95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Secondary referencing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916832"/>
            <a:ext cx="7834313" cy="4310608"/>
          </a:xfrm>
        </p:spPr>
        <p:txBody>
          <a:bodyPr/>
          <a:lstStyle/>
          <a:p>
            <a:pPr marL="0" indent="0"/>
            <a:r>
              <a:rPr lang="en-GB" dirty="0" smtClean="0"/>
              <a:t>This is when you want to quote or paraphrase something that somebody wrote, but was quoted or explained in a more modern text (with a different author). </a:t>
            </a:r>
          </a:p>
          <a:p>
            <a:pPr marL="0" indent="0"/>
            <a:r>
              <a:rPr lang="en-GB" dirty="0" smtClean="0"/>
              <a:t>See the example below:</a:t>
            </a:r>
          </a:p>
          <a:p>
            <a:pPr marL="0" indent="0"/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/>
            <a:r>
              <a:rPr lang="en-GB" dirty="0" smtClean="0"/>
              <a:t>‘Reading is to the mind what exercise is to the body’ (Steele, 1729, </a:t>
            </a:r>
            <a:r>
              <a:rPr lang="en-GB" dirty="0" smtClean="0">
                <a:solidFill>
                  <a:srgbClr val="00B050"/>
                </a:solidFill>
              </a:rPr>
              <a:t>cited in </a:t>
            </a:r>
            <a:r>
              <a:rPr lang="en-GB" dirty="0" err="1" smtClean="0"/>
              <a:t>Mcarter</a:t>
            </a:r>
            <a:r>
              <a:rPr lang="en-GB" dirty="0" smtClean="0"/>
              <a:t> and Jakes, 2009, p. 125).</a:t>
            </a:r>
          </a:p>
          <a:p>
            <a:endParaRPr lang="en-GB" dirty="0" smtClean="0"/>
          </a:p>
          <a:p>
            <a:endParaRPr lang="en-GB" dirty="0"/>
          </a:p>
        </p:txBody>
      </p:sp>
      <p:pic>
        <p:nvPicPr>
          <p:cNvPr id="5" name="Picture 4" descr="routes_into_languages_cmy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End of text referencing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43063"/>
            <a:ext cx="7834313" cy="4224337"/>
          </a:xfrm>
        </p:spPr>
        <p:txBody>
          <a:bodyPr/>
          <a:lstStyle/>
          <a:p>
            <a:pPr marL="0" lvl="1" indent="0" eaLnBrk="1" hangingPunct="1">
              <a:defRPr/>
            </a:pPr>
            <a:endParaRPr lang="en-GB" sz="1800" dirty="0" smtClean="0"/>
          </a:p>
          <a:p>
            <a:pPr marL="0" lvl="1" indent="0" eaLnBrk="1" hangingPunct="1">
              <a:defRPr/>
            </a:pPr>
            <a:r>
              <a:rPr lang="en-GB" dirty="0" smtClean="0"/>
              <a:t>You may use:</a:t>
            </a:r>
          </a:p>
          <a:p>
            <a:pPr marL="0" lvl="1" indent="0" eaLnBrk="1" hangingPunct="1">
              <a:defRPr/>
            </a:pPr>
            <a:endParaRPr lang="en-GB" dirty="0" smtClean="0"/>
          </a:p>
          <a:p>
            <a:pPr marL="0" lvl="1" indent="0" eaLnBrk="1" hangingPunct="1">
              <a:buFont typeface="Arial" pitchFamily="34" charset="0"/>
              <a:buChar char="•"/>
              <a:defRPr/>
            </a:pPr>
            <a:r>
              <a:rPr lang="en-GB" dirty="0" smtClean="0"/>
              <a:t>  A list of references which lists full source details of all the citations in your essay</a:t>
            </a:r>
          </a:p>
          <a:p>
            <a:pPr marL="0" lvl="1" indent="0" eaLnBrk="1" hangingPunct="1">
              <a:buFont typeface="Arial" pitchFamily="34" charset="0"/>
              <a:buChar char="•"/>
              <a:defRPr/>
            </a:pPr>
            <a:endParaRPr lang="en-GB" dirty="0" smtClean="0"/>
          </a:p>
          <a:p>
            <a:pPr marL="0" lvl="1" indent="0" eaLnBrk="1" hangingPunct="1">
              <a:buFont typeface="Arial" pitchFamily="34" charset="0"/>
              <a:buChar char="•"/>
              <a:defRPr/>
            </a:pPr>
            <a:r>
              <a:rPr lang="en-GB" dirty="0" smtClean="0"/>
              <a:t>  A bibliography which lists full details of citations and also of sources you have used for background reading and research</a:t>
            </a:r>
          </a:p>
          <a:p>
            <a:pPr marL="0" lvl="1" indent="0" eaLnBrk="1" hangingPunct="1">
              <a:buFont typeface="Arial" pitchFamily="34" charset="0"/>
              <a:buChar char="•"/>
              <a:defRPr/>
            </a:pPr>
            <a:endParaRPr lang="en-GB" dirty="0" smtClean="0"/>
          </a:p>
          <a:p>
            <a:pPr marL="0" lvl="1" indent="0" eaLnBrk="1" hangingPunct="1">
              <a:buFont typeface="Arial" pitchFamily="34" charset="0"/>
              <a:buChar char="•"/>
              <a:defRPr/>
            </a:pPr>
            <a:r>
              <a:rPr lang="en-GB" dirty="0" smtClean="0"/>
              <a:t> Two separate listings one detailing citations in the text and a separate bibliography of background reading and research sources.</a:t>
            </a:r>
          </a:p>
          <a:p>
            <a:pPr marL="0" lvl="1" indent="0" eaLnBrk="1" hangingPunct="1">
              <a:defRPr/>
            </a:pPr>
            <a:endParaRPr lang="en-GB" dirty="0" smtClean="0"/>
          </a:p>
          <a:p>
            <a:pPr marL="0" lvl="1" indent="0" eaLnBrk="1" hangingPunct="1">
              <a:defRPr/>
            </a:pPr>
            <a:endParaRPr lang="en-GB" dirty="0" smtClean="0"/>
          </a:p>
          <a:p>
            <a:pPr marL="0" lvl="1" indent="0" eaLnBrk="1" hangingPunct="1">
              <a:defRPr/>
            </a:pPr>
            <a:endParaRPr lang="en-GB" dirty="0" smtClean="0"/>
          </a:p>
          <a:p>
            <a:pPr marL="0" lvl="1" indent="0" eaLnBrk="1" hangingPunct="1">
              <a:defRPr/>
            </a:pPr>
            <a:endParaRPr lang="en-GB" dirty="0" smtClean="0"/>
          </a:p>
          <a:p>
            <a:pPr marL="0" lvl="1" indent="0" eaLnBrk="1" hangingPunct="1">
              <a:defRPr/>
            </a:pPr>
            <a:endParaRPr lang="en-GB" dirty="0" smtClean="0"/>
          </a:p>
          <a:p>
            <a:pPr marL="342900" lvl="1" indent="-342900" eaLnBrk="1" hangingPunct="1">
              <a:defRPr/>
            </a:pPr>
            <a:endParaRPr lang="en-GB" dirty="0" smtClean="0"/>
          </a:p>
          <a:p>
            <a:pPr marL="342900" lvl="1" indent="-342900" eaLnBrk="1" hangingPunct="1">
              <a:defRPr/>
            </a:pPr>
            <a:endParaRPr lang="en-GB" dirty="0" smtClean="0"/>
          </a:p>
          <a:p>
            <a:pPr eaLnBrk="1" hangingPunct="1">
              <a:buFontTx/>
              <a:buBlip>
                <a:blip r:embed="rId2"/>
              </a:buBlip>
              <a:defRPr/>
            </a:pPr>
            <a:endParaRPr lang="en-GB" dirty="0" smtClean="0"/>
          </a:p>
        </p:txBody>
      </p:sp>
      <p:pic>
        <p:nvPicPr>
          <p:cNvPr id="7" name="Picture 6" descr="routes_into_languages_cmy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609600" y="428625"/>
            <a:ext cx="7848600" cy="1000125"/>
          </a:xfrm>
        </p:spPr>
        <p:txBody>
          <a:bodyPr/>
          <a:lstStyle/>
          <a:p>
            <a:pPr eaLnBrk="1" hangingPunct="1"/>
            <a:r>
              <a:rPr lang="en-GB" dirty="0" smtClean="0"/>
              <a:t>End of text referencing for different types of sources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467544" y="1500188"/>
            <a:ext cx="8280920" cy="4367212"/>
          </a:xfrm>
        </p:spPr>
        <p:txBody>
          <a:bodyPr/>
          <a:lstStyle/>
          <a:p>
            <a:pPr eaLnBrk="1" hangingPunct="1">
              <a:buNone/>
              <a:defRPr/>
            </a:pPr>
            <a:endParaRPr lang="en-GB" dirty="0" smtClean="0"/>
          </a:p>
          <a:p>
            <a:pPr eaLnBrk="1" hangingPunct="1">
              <a:buNone/>
              <a:defRPr/>
            </a:pPr>
            <a:endParaRPr lang="en-GB" sz="1800" dirty="0" smtClean="0">
              <a:solidFill>
                <a:schemeClr val="bg2">
                  <a:lumMod val="50000"/>
                </a:schemeClr>
              </a:solidFill>
            </a:endParaRPr>
          </a:p>
          <a:p>
            <a:pPr eaLnBrk="1" hangingPunct="1">
              <a:buNone/>
              <a:defRPr/>
            </a:pPr>
            <a:r>
              <a:rPr lang="en-GB" sz="1800" dirty="0" smtClean="0">
                <a:solidFill>
                  <a:schemeClr val="bg2">
                    <a:lumMod val="50000"/>
                  </a:schemeClr>
                </a:solidFill>
              </a:rPr>
              <a:t>	</a:t>
            </a:r>
          </a:p>
          <a:p>
            <a:pPr eaLnBrk="1" hangingPunct="1">
              <a:buNone/>
              <a:defRPr/>
            </a:pPr>
            <a:r>
              <a:rPr lang="en-GB" sz="1800" dirty="0" smtClean="0">
                <a:solidFill>
                  <a:schemeClr val="bg2">
                    <a:lumMod val="50000"/>
                  </a:schemeClr>
                </a:solidFill>
              </a:rPr>
              <a:t>	</a:t>
            </a:r>
            <a:endParaRPr lang="en-GB" sz="1800" dirty="0" smtClean="0"/>
          </a:p>
          <a:p>
            <a:pPr eaLnBrk="1" hangingPunct="1">
              <a:buFontTx/>
              <a:buNone/>
            </a:pPr>
            <a:r>
              <a:rPr lang="en-GB" dirty="0" smtClean="0"/>
              <a:t> </a:t>
            </a:r>
          </a:p>
          <a:p>
            <a:pPr eaLnBrk="1" hangingPunct="1">
              <a:buFontTx/>
              <a:buNone/>
            </a:pPr>
            <a:endParaRPr lang="en-GB" dirty="0" smtClean="0"/>
          </a:p>
        </p:txBody>
      </p:sp>
      <p:pic>
        <p:nvPicPr>
          <p:cNvPr id="5" name="Picture 4" descr="routes_into_languages_cmy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ounded Rectangular Callout 5"/>
          <p:cNvSpPr/>
          <p:nvPr/>
        </p:nvSpPr>
        <p:spPr>
          <a:xfrm>
            <a:off x="611560" y="1844824"/>
            <a:ext cx="7920880" cy="1656184"/>
          </a:xfrm>
          <a:prstGeom prst="wedgeRoundRectCallout">
            <a:avLst/>
          </a:prstGeom>
          <a:solidFill>
            <a:srgbClr val="CCECFF"/>
          </a:solidFill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indent="0" eaLnBrk="1" hangingPunct="1">
              <a:defRPr/>
            </a:pPr>
            <a:r>
              <a:rPr lang="en-GB" sz="2000" dirty="0" smtClean="0">
                <a:solidFill>
                  <a:srgbClr val="000000"/>
                </a:solidFill>
              </a:rPr>
              <a:t>All references to sources within text must correspond to end of text references. </a:t>
            </a:r>
          </a:p>
          <a:p>
            <a:pPr marL="0" lvl="1" indent="0" eaLnBrk="1" hangingPunct="1">
              <a:defRPr/>
            </a:pPr>
            <a:r>
              <a:rPr lang="en-GB" sz="2000" dirty="0" smtClean="0">
                <a:solidFill>
                  <a:srgbClr val="000000"/>
                </a:solidFill>
              </a:rPr>
              <a:t>The full details of all sources are presented as a Bibliography or References section at the end of your assignment (Harvard referencing system).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55576" y="3861048"/>
            <a:ext cx="770485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For full details of how to reference different types of sources including:</a:t>
            </a:r>
          </a:p>
          <a:p>
            <a:r>
              <a:rPr lang="en-GB" sz="2000" dirty="0" smtClean="0"/>
              <a:t>Books, journal articles, electronic articles, databases, newspaper articles, conference papers, theses, standards and unpublished materials </a:t>
            </a:r>
          </a:p>
          <a:p>
            <a:r>
              <a:rPr lang="en-GB" sz="2000" dirty="0" smtClean="0"/>
              <a:t>please see Aston University’s </a:t>
            </a:r>
            <a:r>
              <a:rPr lang="en-GB" sz="2000" dirty="0" smtClean="0">
                <a:hlinkClick r:id="rId3" action="ppaction://hlinkfile"/>
              </a:rPr>
              <a:t>An Introductory Guide to Citing References</a:t>
            </a:r>
            <a:endParaRPr lang="en-GB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 slide">
  <a:themeElements>
    <a:clrScheme name="Office Theme 2">
      <a:dk1>
        <a:srgbClr val="4D4F53"/>
      </a:dk1>
      <a:lt1>
        <a:srgbClr val="FFFFFF"/>
      </a:lt1>
      <a:dk2>
        <a:srgbClr val="FFFFFF"/>
      </a:dk2>
      <a:lt2>
        <a:srgbClr val="808080"/>
      </a:lt2>
      <a:accent1>
        <a:srgbClr val="C90062"/>
      </a:accent1>
      <a:accent2>
        <a:srgbClr val="641F45"/>
      </a:accent2>
      <a:accent3>
        <a:srgbClr val="FFFFFF"/>
      </a:accent3>
      <a:accent4>
        <a:srgbClr val="404246"/>
      </a:accent4>
      <a:accent5>
        <a:srgbClr val="E1AAB7"/>
      </a:accent5>
      <a:accent6>
        <a:srgbClr val="5A1B3E"/>
      </a:accent6>
      <a:hlink>
        <a:srgbClr val="009999"/>
      </a:hlink>
      <a:folHlink>
        <a:srgbClr val="99CC00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4D4F53"/>
        </a:dk1>
        <a:lt1>
          <a:srgbClr val="FFFFFF"/>
        </a:lt1>
        <a:dk2>
          <a:srgbClr val="FFFFFF"/>
        </a:dk2>
        <a:lt2>
          <a:srgbClr val="808080"/>
        </a:lt2>
        <a:accent1>
          <a:srgbClr val="C90062"/>
        </a:accent1>
        <a:accent2>
          <a:srgbClr val="641F45"/>
        </a:accent2>
        <a:accent3>
          <a:srgbClr val="FFFFFF"/>
        </a:accent3>
        <a:accent4>
          <a:srgbClr val="404246"/>
        </a:accent4>
        <a:accent5>
          <a:srgbClr val="E1AAB7"/>
        </a:accent5>
        <a:accent6>
          <a:srgbClr val="5A1B3E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AstonPPTblue">
  <a:themeElements>
    <a:clrScheme name="blue 2">
      <a:dk1>
        <a:srgbClr val="4D4F53"/>
      </a:dk1>
      <a:lt1>
        <a:srgbClr val="FFFFFF"/>
      </a:lt1>
      <a:dk2>
        <a:srgbClr val="FFFFFF"/>
      </a:dk2>
      <a:lt2>
        <a:srgbClr val="808080"/>
      </a:lt2>
      <a:accent1>
        <a:srgbClr val="C90062"/>
      </a:accent1>
      <a:accent2>
        <a:srgbClr val="641F45"/>
      </a:accent2>
      <a:accent3>
        <a:srgbClr val="FFFFFF"/>
      </a:accent3>
      <a:accent4>
        <a:srgbClr val="404246"/>
      </a:accent4>
      <a:accent5>
        <a:srgbClr val="E1AAB7"/>
      </a:accent5>
      <a:accent6>
        <a:srgbClr val="5A1B3E"/>
      </a:accent6>
      <a:hlink>
        <a:srgbClr val="009999"/>
      </a:hlink>
      <a:folHlink>
        <a:srgbClr val="99CC00"/>
      </a:folHlink>
    </a:clrScheme>
    <a:fontScheme name="blu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blu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2">
        <a:dk1>
          <a:srgbClr val="4D4F53"/>
        </a:dk1>
        <a:lt1>
          <a:srgbClr val="FFFFFF"/>
        </a:lt1>
        <a:dk2>
          <a:srgbClr val="FFFFFF"/>
        </a:dk2>
        <a:lt2>
          <a:srgbClr val="808080"/>
        </a:lt2>
        <a:accent1>
          <a:srgbClr val="C90062"/>
        </a:accent1>
        <a:accent2>
          <a:srgbClr val="641F45"/>
        </a:accent2>
        <a:accent3>
          <a:srgbClr val="FFFFFF"/>
        </a:accent3>
        <a:accent4>
          <a:srgbClr val="404246"/>
        </a:accent4>
        <a:accent5>
          <a:srgbClr val="E1AAB7"/>
        </a:accent5>
        <a:accent6>
          <a:srgbClr val="5A1B3E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 slide</Template>
  <TotalTime>1743</TotalTime>
  <Words>233</Words>
  <Application>Microsoft Office PowerPoint</Application>
  <PresentationFormat>On-screen Show (4:3)</PresentationFormat>
  <Paragraphs>36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Presentation slide</vt:lpstr>
      <vt:lpstr>AstonPPTblue</vt:lpstr>
      <vt:lpstr>Module 4 REFERENCING AND AVOIDING PLAGIARISM Part 3 </vt:lpstr>
      <vt:lpstr>Secondary referencing</vt:lpstr>
      <vt:lpstr>End of text referencing</vt:lpstr>
      <vt:lpstr>End of text referencing for different types of sources</vt:lpstr>
    </vt:vector>
  </TitlesOfParts>
  <Company>Aston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Avoid Plagiarism through Referencing  </dc:title>
  <dc:creator>ded</dc:creator>
  <cp:lastModifiedBy>Angela Morris</cp:lastModifiedBy>
  <cp:revision>160</cp:revision>
  <dcterms:created xsi:type="dcterms:W3CDTF">2009-09-08T09:01:52Z</dcterms:created>
  <dcterms:modified xsi:type="dcterms:W3CDTF">2012-05-17T13:47:27Z</dcterms:modified>
</cp:coreProperties>
</file>