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08" r:id="rId2"/>
  </p:sldMasterIdLst>
  <p:notesMasterIdLst>
    <p:notesMasterId r:id="rId7"/>
  </p:notesMasterIdLst>
  <p:handoutMasterIdLst>
    <p:handoutMasterId r:id="rId8"/>
  </p:handoutMasterIdLst>
  <p:sldIdLst>
    <p:sldId id="301" r:id="rId3"/>
    <p:sldId id="261" r:id="rId4"/>
    <p:sldId id="262" r:id="rId5"/>
    <p:sldId id="263" r:id="rId6"/>
  </p:sldIdLst>
  <p:sldSz cx="9144000" cy="6858000" type="screen4x3"/>
  <p:notesSz cx="6781800" cy="99187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rdina" initials="j" lastIdx="4" clrIdx="0"/>
  <p:cmAuthor id="1" name="desilvac" initials="c" lastIdx="1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CECFF"/>
    <a:srgbClr val="69923A"/>
    <a:srgbClr val="003150"/>
    <a:srgbClr val="A33F1F"/>
    <a:srgbClr val="FB4F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9" autoAdjust="0"/>
    <p:restoredTop sz="94721" autoAdjust="0"/>
  </p:normalViewPr>
  <p:slideViewPr>
    <p:cSldViewPr>
      <p:cViewPr>
        <p:scale>
          <a:sx n="84" d="100"/>
          <a:sy n="84" d="100"/>
        </p:scale>
        <p:origin x="-666" y="-4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F7105-BA20-439E-A622-5EE25EC0AFE5}" type="datetimeFigureOut">
              <a:rPr lang="ca-ES" smtClean="0"/>
              <a:pPr/>
              <a:t>17/05/2012</a:t>
            </a:fld>
            <a:endParaRPr lang="ca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1813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1750" y="9421813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A9468F-5EFF-4BE0-8E52-200B09902808}" type="slidenum">
              <a:rPr lang="ca-ES" smtClean="0"/>
              <a:pPr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18326185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C695C6A-3739-41A0-B5A3-96F3CC3A9E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95024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7768A1-EFEE-49A5-9AAE-D6062FAEB5EA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69923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5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pic>
        <p:nvPicPr>
          <p:cNvPr id="6" name="Picture 14" descr="aston_uni_birm_p576_RGB.bmp                                    000F5E2APowerBook G4                   C3232463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300" y="252413"/>
            <a:ext cx="2162175" cy="88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7225" y="2417763"/>
            <a:ext cx="7875588" cy="1439862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57225" y="5908675"/>
            <a:ext cx="7875588" cy="360363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976438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762000"/>
            <a:ext cx="5781675" cy="5105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8" y="2417763"/>
            <a:ext cx="7585075" cy="14398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7738" y="5908675"/>
            <a:ext cx="7585075" cy="360363"/>
          </a:xfrm>
        </p:spPr>
        <p:txBody>
          <a:bodyPr/>
          <a:lstStyle>
            <a:lvl1pPr marL="0" indent="0"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713" y="25400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93913"/>
            <a:ext cx="3840163" cy="3773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8363" y="2093913"/>
            <a:ext cx="3841750" cy="3773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8486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93913"/>
            <a:ext cx="7834313" cy="3773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43" name="Freeform 19"/>
          <p:cNvSpPr>
            <a:spLocks/>
          </p:cNvSpPr>
          <p:nvPr/>
        </p:nvSpPr>
        <p:spPr bwMode="auto">
          <a:xfrm>
            <a:off x="0" y="1447800"/>
            <a:ext cx="9144000" cy="685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371" y="5"/>
              </a:cxn>
              <a:cxn ang="0">
                <a:pos x="5760" y="432"/>
              </a:cxn>
            </a:cxnLst>
            <a:rect l="0" t="0" r="r" b="b"/>
            <a:pathLst>
              <a:path w="5760" h="432">
                <a:moveTo>
                  <a:pt x="0" y="0"/>
                </a:moveTo>
                <a:lnTo>
                  <a:pt x="5371" y="5"/>
                </a:lnTo>
                <a:lnTo>
                  <a:pt x="5760" y="432"/>
                </a:lnTo>
              </a:path>
            </a:pathLst>
          </a:custGeom>
          <a:noFill/>
          <a:ln w="25400">
            <a:solidFill>
              <a:srgbClr val="69923A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pic>
        <p:nvPicPr>
          <p:cNvPr id="1029" name="Picture 21" descr="aston_uni_birm_p576_RGB.bmp                                    000F5E2APowerBook G4                   C3232463: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60363" y="6019800"/>
            <a:ext cx="15113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69923A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69923A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69923A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69923A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69923A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9923A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9923A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9923A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9923A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541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71450" y="6164263"/>
            <a:ext cx="1366838" cy="557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47738" y="1988840"/>
            <a:ext cx="7585075" cy="2235373"/>
          </a:xfrm>
        </p:spPr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Module 4</a:t>
            </a:r>
            <a:br>
              <a:rPr lang="en-US" smtClean="0">
                <a:latin typeface="Calibri" pitchFamily="34" charset="0"/>
              </a:rPr>
            </a:br>
            <a:r>
              <a:rPr lang="en-US" smtClean="0">
                <a:latin typeface="Calibri" pitchFamily="34" charset="0"/>
              </a:rPr>
              <a:t>REFERENCING </a:t>
            </a:r>
            <a:r>
              <a:rPr lang="en-US" dirty="0" smtClean="0">
                <a:latin typeface="Calibri" pitchFamily="34" charset="0"/>
              </a:rPr>
              <a:t>AND</a:t>
            </a:r>
            <a:br>
              <a:rPr lang="en-US" dirty="0" smtClean="0">
                <a:latin typeface="Calibri" pitchFamily="34" charset="0"/>
              </a:rPr>
            </a:br>
            <a:r>
              <a:rPr lang="en-US" dirty="0" smtClean="0">
                <a:latin typeface="Calibri" pitchFamily="34" charset="0"/>
              </a:rPr>
              <a:t>AVOIDING PLAGIARISM</a:t>
            </a:r>
            <a:br>
              <a:rPr lang="en-US" dirty="0" smtClean="0">
                <a:latin typeface="Calibri" pitchFamily="34" charset="0"/>
              </a:rPr>
            </a:br>
            <a:r>
              <a:rPr lang="en-US" dirty="0" smtClean="0">
                <a:latin typeface="Calibri" pitchFamily="34" charset="0"/>
              </a:rPr>
              <a:t>Part 2</a:t>
            </a:r>
            <a:r>
              <a:rPr lang="en-GB" dirty="0" smtClean="0"/>
              <a:t/>
            </a:r>
            <a:br>
              <a:rPr lang="en-GB" dirty="0" smtClean="0"/>
            </a:b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267744" y="35730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a-E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899592" y="4509120"/>
            <a:ext cx="6613525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Making your work </a:t>
            </a:r>
          </a:p>
          <a:p>
            <a:pPr marL="0" marR="0" lvl="0" indent="0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consistent, reliable and accurate.</a:t>
            </a:r>
            <a:endParaRPr kumimoji="0" lang="en-US" sz="2000" b="0" i="1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pic>
        <p:nvPicPr>
          <p:cNvPr id="6" name="Picture 5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260648"/>
            <a:ext cx="1187451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In-text Citations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83568" y="1700808"/>
            <a:ext cx="7834313" cy="42957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dirty="0" smtClean="0"/>
              <a:t>This is when a person uses their own words to describe/summarise information that has been read in a source. Look at the examples below:</a:t>
            </a:r>
          </a:p>
          <a:p>
            <a:pPr marL="0" indent="0" eaLnBrk="1" hangingPunct="1">
              <a:buFontTx/>
              <a:buNone/>
            </a:pPr>
            <a:endParaRPr lang="en-GB" dirty="0" smtClean="0"/>
          </a:p>
          <a:p>
            <a:pPr marL="0" indent="0" eaLnBrk="1" hangingPunct="1"/>
            <a:r>
              <a:rPr lang="en-GB" dirty="0" smtClean="0"/>
              <a:t>According to </a:t>
            </a:r>
            <a:r>
              <a:rPr lang="en-GB" b="1" dirty="0" smtClean="0"/>
              <a:t>Soles (2005), </a:t>
            </a:r>
            <a:r>
              <a:rPr lang="en-GB" dirty="0" smtClean="0"/>
              <a:t>successful introductions appeal to readers due to topic and clarity of writing.  </a:t>
            </a:r>
          </a:p>
          <a:p>
            <a:pPr marL="0" indent="0" eaLnBrk="1" hangingPunct="1"/>
            <a:r>
              <a:rPr lang="en-GB" dirty="0" smtClean="0"/>
              <a:t>OR</a:t>
            </a:r>
          </a:p>
          <a:p>
            <a:pPr marL="0" indent="0" eaLnBrk="1" hangingPunct="1"/>
            <a:r>
              <a:rPr lang="en-GB" dirty="0" smtClean="0"/>
              <a:t>Successful introductions appeal to readers due to topic and clarity of writing </a:t>
            </a:r>
            <a:r>
              <a:rPr lang="en-GB" b="1" dirty="0" smtClean="0"/>
              <a:t>(Soles, 2005).</a:t>
            </a:r>
          </a:p>
          <a:p>
            <a:pPr eaLnBrk="1" hangingPunct="1"/>
            <a:endParaRPr lang="en-GB" dirty="0" smtClean="0"/>
          </a:p>
        </p:txBody>
      </p:sp>
      <p:pic>
        <p:nvPicPr>
          <p:cNvPr id="5" name="Picture 4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ed Rectangular Callout 5"/>
          <p:cNvSpPr/>
          <p:nvPr/>
        </p:nvSpPr>
        <p:spPr>
          <a:xfrm>
            <a:off x="1115616" y="4797152"/>
            <a:ext cx="7128792" cy="1296144"/>
          </a:xfrm>
          <a:prstGeom prst="wedgeRoundRectCallout">
            <a:avLst/>
          </a:prstGeom>
          <a:solidFill>
            <a:srgbClr val="CCECFF"/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000000"/>
                </a:solidFill>
              </a:rPr>
              <a:t>WARNING: Paraphrasing involved in in-text citations is good practice in academic writing </a:t>
            </a:r>
            <a:r>
              <a:rPr lang="en-GB" u="sng" dirty="0" smtClean="0">
                <a:solidFill>
                  <a:srgbClr val="000000"/>
                </a:solidFill>
              </a:rPr>
              <a:t>only if </a:t>
            </a:r>
            <a:r>
              <a:rPr lang="en-GB" dirty="0" smtClean="0">
                <a:solidFill>
                  <a:srgbClr val="000000"/>
                </a:solidFill>
              </a:rPr>
              <a:t>it is referenced correctly. Bad use of it can be interpreted as plagiarism!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In-text Quotations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683568" y="1844824"/>
            <a:ext cx="7834313" cy="4367212"/>
          </a:xfrm>
        </p:spPr>
        <p:txBody>
          <a:bodyPr/>
          <a:lstStyle/>
          <a:p>
            <a:pPr marL="0" indent="0" eaLnBrk="1" hangingPunct="1"/>
            <a:r>
              <a:rPr lang="en-GB" dirty="0" smtClean="0"/>
              <a:t>This is when a source is copied directly. </a:t>
            </a:r>
          </a:p>
          <a:p>
            <a:pPr marL="0" indent="0" eaLnBrk="1" hangingPunct="1"/>
            <a:r>
              <a:rPr lang="en-GB" dirty="0" smtClean="0"/>
              <a:t>Look at the example below:</a:t>
            </a:r>
          </a:p>
          <a:p>
            <a:pPr marL="0" indent="0" eaLnBrk="1" hangingPunct="1">
              <a:buNone/>
            </a:pPr>
            <a:endParaRPr lang="en-GB" dirty="0" smtClean="0"/>
          </a:p>
          <a:p>
            <a:pPr marL="0" indent="0" eaLnBrk="1" hangingPunct="1"/>
            <a:r>
              <a:rPr lang="en-GB" dirty="0" smtClean="0"/>
              <a:t>‘...Thus, the following definition will be maintained in this study: ‘reading for general comprehension is, in its most obvious sense, the ability to understand information in a text and interpret it appropriately’ (</a:t>
            </a:r>
            <a:r>
              <a:rPr lang="en-GB" dirty="0" err="1" smtClean="0"/>
              <a:t>Grabe</a:t>
            </a:r>
            <a:r>
              <a:rPr lang="en-GB" dirty="0" smtClean="0"/>
              <a:t> and </a:t>
            </a:r>
            <a:r>
              <a:rPr lang="en-GB" dirty="0" err="1" smtClean="0"/>
              <a:t>Stoller</a:t>
            </a:r>
            <a:r>
              <a:rPr lang="en-GB" dirty="0" smtClean="0"/>
              <a:t>, 2002, p. 17). </a:t>
            </a:r>
          </a:p>
          <a:p>
            <a:pPr marL="0" indent="0" eaLnBrk="1" hangingPunct="1"/>
            <a:endParaRPr lang="en-GB" dirty="0" smtClean="0"/>
          </a:p>
          <a:p>
            <a:pPr marL="0" indent="0" eaLnBrk="1" hangingPunct="1">
              <a:buFontTx/>
              <a:buNone/>
            </a:pPr>
            <a:endParaRPr lang="en-GB" dirty="0" smtClean="0"/>
          </a:p>
          <a:p>
            <a:pPr marL="0" indent="0" eaLnBrk="1" hangingPunct="1"/>
            <a:r>
              <a:rPr lang="en-GB" dirty="0" smtClean="0"/>
              <a:t>Quotes should be used only when necessary as they can be quite powerful.</a:t>
            </a:r>
          </a:p>
          <a:p>
            <a:pPr eaLnBrk="1" hangingPunct="1">
              <a:buFontTx/>
              <a:buNone/>
            </a:pPr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09600" y="428625"/>
            <a:ext cx="7848600" cy="928688"/>
          </a:xfrm>
        </p:spPr>
        <p:txBody>
          <a:bodyPr/>
          <a:lstStyle/>
          <a:p>
            <a:pPr eaLnBrk="1" hangingPunct="1"/>
            <a:r>
              <a:rPr lang="en-GB" dirty="0" smtClean="0"/>
              <a:t>The difference between paraphrasing and quoting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83568" y="1916832"/>
            <a:ext cx="7834313" cy="4224337"/>
          </a:xfrm>
        </p:spPr>
        <p:txBody>
          <a:bodyPr/>
          <a:lstStyle/>
          <a:p>
            <a:pPr marL="0" indent="0" eaLnBrk="1" hangingPunct="1"/>
            <a:r>
              <a:rPr lang="en-GB" sz="2400" b="1" dirty="0" smtClean="0"/>
              <a:t>Quoting</a:t>
            </a:r>
            <a:r>
              <a:rPr lang="en-GB" sz="2400" dirty="0" smtClean="0"/>
              <a:t>: is a word for word copy from a text.</a:t>
            </a:r>
          </a:p>
          <a:p>
            <a:pPr marL="0" indent="0" eaLnBrk="1" hangingPunct="1"/>
            <a:endParaRPr lang="en-GB" sz="2400" dirty="0" smtClean="0"/>
          </a:p>
          <a:p>
            <a:pPr marL="0" indent="0" eaLnBrk="1" hangingPunct="1"/>
            <a:r>
              <a:rPr lang="en-GB" sz="2400" b="1" dirty="0" smtClean="0"/>
              <a:t>Paraphrasing</a:t>
            </a:r>
            <a:r>
              <a:rPr lang="en-GB" sz="2400" dirty="0" smtClean="0"/>
              <a:t> is presenting information written/presented by somebody else, but using your own words. </a:t>
            </a:r>
          </a:p>
          <a:p>
            <a:pPr eaLnBrk="1" hangingPunct="1">
              <a:buNone/>
            </a:pPr>
            <a:endParaRPr lang="en-GB" sz="2400" dirty="0" smtClean="0"/>
          </a:p>
          <a:p>
            <a:pPr marL="0" indent="0" eaLnBrk="1" hangingPunct="1">
              <a:buNone/>
            </a:pPr>
            <a:r>
              <a:rPr lang="en-GB" sz="2400" dirty="0" smtClean="0"/>
              <a:t>Both in-text references consist of:</a:t>
            </a:r>
          </a:p>
          <a:p>
            <a:pPr marL="0" lvl="1" indent="0" eaLnBrk="1" hangingPunct="1"/>
            <a:r>
              <a:rPr lang="en-GB" sz="2400" dirty="0" smtClean="0"/>
              <a:t>author’s surname, year and page/s.</a:t>
            </a:r>
          </a:p>
          <a:p>
            <a:pPr eaLnBrk="1" hangingPunct="1">
              <a:buNone/>
            </a:pPr>
            <a:endParaRPr lang="en-GB" dirty="0" smtClean="0"/>
          </a:p>
        </p:txBody>
      </p:sp>
      <p:sp>
        <p:nvSpPr>
          <p:cNvPr id="4" name="Rounded Rectangular Callout 3"/>
          <p:cNvSpPr/>
          <p:nvPr/>
        </p:nvSpPr>
        <p:spPr>
          <a:xfrm>
            <a:off x="3419872" y="4365104"/>
            <a:ext cx="4320480" cy="2088232"/>
          </a:xfrm>
          <a:prstGeom prst="wedgeRoundRectCallout">
            <a:avLst>
              <a:gd name="adj1" fmla="val -95704"/>
              <a:gd name="adj2" fmla="val -59267"/>
              <a:gd name="adj3" fmla="val 16667"/>
            </a:avLst>
          </a:prstGeom>
          <a:solidFill>
            <a:srgbClr val="699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For non-native speakers of the source language, it is often difficult to avoid using someone else's words (especially if the idea is expressed well); but the ability to put it in your own words, together with an accurate use of citation, is part of the highly specialised skill of academic writing.</a:t>
            </a:r>
            <a:endParaRPr lang="ca-ES" sz="1400" dirty="0"/>
          </a:p>
        </p:txBody>
      </p:sp>
      <p:pic>
        <p:nvPicPr>
          <p:cNvPr id="5" name="Picture 4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Presentation slide">
  <a:themeElements>
    <a:clrScheme name="Office Them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stonPPTblue">
  <a:themeElements>
    <a:clrScheme name="blu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slide</Template>
  <TotalTime>1743</TotalTime>
  <Words>285</Words>
  <Application>Microsoft Office PowerPoint</Application>
  <PresentationFormat>On-screen Show (4:3)</PresentationFormat>
  <Paragraphs>28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Presentation slide</vt:lpstr>
      <vt:lpstr>AstonPPTblue</vt:lpstr>
      <vt:lpstr>Module 4 REFERENCING AND AVOIDING PLAGIARISM Part 2 </vt:lpstr>
      <vt:lpstr>In-text Citations</vt:lpstr>
      <vt:lpstr>In-text Quotations</vt:lpstr>
      <vt:lpstr>The difference between paraphrasing and quoting</vt:lpstr>
    </vt:vector>
  </TitlesOfParts>
  <Company>Aston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Avoid Plagiarism through Referencing  </dc:title>
  <dc:creator>ded</dc:creator>
  <cp:lastModifiedBy>Angela Morris</cp:lastModifiedBy>
  <cp:revision>160</cp:revision>
  <dcterms:created xsi:type="dcterms:W3CDTF">2009-09-08T09:01:52Z</dcterms:created>
  <dcterms:modified xsi:type="dcterms:W3CDTF">2012-05-17T13:46:46Z</dcterms:modified>
</cp:coreProperties>
</file>