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08" r:id="rId2"/>
  </p:sldMasterIdLst>
  <p:notesMasterIdLst>
    <p:notesMasterId r:id="rId8"/>
  </p:notesMasterIdLst>
  <p:handoutMasterIdLst>
    <p:handoutMasterId r:id="rId9"/>
  </p:handoutMasterIdLst>
  <p:sldIdLst>
    <p:sldId id="256" r:id="rId3"/>
    <p:sldId id="257" r:id="rId4"/>
    <p:sldId id="276" r:id="rId5"/>
    <p:sldId id="258" r:id="rId6"/>
    <p:sldId id="259" r:id="rId7"/>
  </p:sldIdLst>
  <p:sldSz cx="9144000" cy="6858000" type="screen4x3"/>
  <p:notesSz cx="6781800" cy="99187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rdina" initials="j" lastIdx="4" clrIdx="0"/>
  <p:cmAuthor id="1" name="desilvac" initials="c" lastIdx="12"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CCECFF"/>
    <a:srgbClr val="69923A"/>
    <a:srgbClr val="003150"/>
    <a:srgbClr val="A33F1F"/>
    <a:srgbClr val="FB4F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9" autoAdjust="0"/>
    <p:restoredTop sz="94721" autoAdjust="0"/>
  </p:normalViewPr>
  <p:slideViewPr>
    <p:cSldViewPr>
      <p:cViewPr>
        <p:scale>
          <a:sx n="84" d="100"/>
          <a:sy n="84" d="100"/>
        </p:scale>
        <p:origin x="-666" y="-4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8463" cy="495300"/>
          </a:xfrm>
          <a:prstGeom prst="rect">
            <a:avLst/>
          </a:prstGeom>
        </p:spPr>
        <p:txBody>
          <a:bodyPr vert="horz" lIns="91440" tIns="45720" rIns="91440" bIns="45720" rtlCol="0"/>
          <a:lstStyle>
            <a:lvl1pPr algn="l">
              <a:defRPr sz="1200"/>
            </a:lvl1pPr>
          </a:lstStyle>
          <a:p>
            <a:endParaRPr lang="ca-ES"/>
          </a:p>
        </p:txBody>
      </p:sp>
      <p:sp>
        <p:nvSpPr>
          <p:cNvPr id="3" name="Date Placeholder 2"/>
          <p:cNvSpPr>
            <a:spLocks noGrp="1"/>
          </p:cNvSpPr>
          <p:nvPr>
            <p:ph type="dt" sz="quarter" idx="1"/>
          </p:nvPr>
        </p:nvSpPr>
        <p:spPr>
          <a:xfrm>
            <a:off x="3841750" y="0"/>
            <a:ext cx="2938463" cy="495300"/>
          </a:xfrm>
          <a:prstGeom prst="rect">
            <a:avLst/>
          </a:prstGeom>
        </p:spPr>
        <p:txBody>
          <a:bodyPr vert="horz" lIns="91440" tIns="45720" rIns="91440" bIns="45720" rtlCol="0"/>
          <a:lstStyle>
            <a:lvl1pPr algn="r">
              <a:defRPr sz="1200"/>
            </a:lvl1pPr>
          </a:lstStyle>
          <a:p>
            <a:fld id="{9A0F7105-BA20-439E-A622-5EE25EC0AFE5}" type="datetimeFigureOut">
              <a:rPr lang="ca-ES" smtClean="0"/>
              <a:pPr/>
              <a:t>17/05/2012</a:t>
            </a:fld>
            <a:endParaRPr lang="ca-ES"/>
          </a:p>
        </p:txBody>
      </p:sp>
      <p:sp>
        <p:nvSpPr>
          <p:cNvPr id="4" name="Footer Placeholder 3"/>
          <p:cNvSpPr>
            <a:spLocks noGrp="1"/>
          </p:cNvSpPr>
          <p:nvPr>
            <p:ph type="ftr" sz="quarter" idx="2"/>
          </p:nvPr>
        </p:nvSpPr>
        <p:spPr>
          <a:xfrm>
            <a:off x="0" y="9421813"/>
            <a:ext cx="2938463" cy="495300"/>
          </a:xfrm>
          <a:prstGeom prst="rect">
            <a:avLst/>
          </a:prstGeom>
        </p:spPr>
        <p:txBody>
          <a:bodyPr vert="horz" lIns="91440" tIns="45720" rIns="91440" bIns="45720" rtlCol="0" anchor="b"/>
          <a:lstStyle>
            <a:lvl1pPr algn="l">
              <a:defRPr sz="1200"/>
            </a:lvl1pPr>
          </a:lstStyle>
          <a:p>
            <a:endParaRPr lang="ca-ES"/>
          </a:p>
        </p:txBody>
      </p:sp>
      <p:sp>
        <p:nvSpPr>
          <p:cNvPr id="5" name="Slide Number Placeholder 4"/>
          <p:cNvSpPr>
            <a:spLocks noGrp="1"/>
          </p:cNvSpPr>
          <p:nvPr>
            <p:ph type="sldNum" sz="quarter" idx="3"/>
          </p:nvPr>
        </p:nvSpPr>
        <p:spPr>
          <a:xfrm>
            <a:off x="3841750" y="9421813"/>
            <a:ext cx="2938463" cy="495300"/>
          </a:xfrm>
          <a:prstGeom prst="rect">
            <a:avLst/>
          </a:prstGeom>
        </p:spPr>
        <p:txBody>
          <a:bodyPr vert="horz" lIns="91440" tIns="45720" rIns="91440" bIns="45720" rtlCol="0" anchor="b"/>
          <a:lstStyle>
            <a:lvl1pPr algn="r">
              <a:defRPr sz="1200"/>
            </a:lvl1pPr>
          </a:lstStyle>
          <a:p>
            <a:fld id="{C0A9468F-5EFF-4BE0-8E52-200B09902808}" type="slidenum">
              <a:rPr lang="ca-ES" smtClean="0"/>
              <a:pPr/>
              <a:t>‹#›</a:t>
            </a:fld>
            <a:endParaRPr lang="ca-ES"/>
          </a:p>
        </p:txBody>
      </p:sp>
    </p:spTree>
    <p:extLst>
      <p:ext uri="{BB962C8B-B14F-4D97-AF65-F5344CB8AC3E}">
        <p14:creationId xmlns:p14="http://schemas.microsoft.com/office/powerpoint/2010/main" val="187453327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3846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13315" name="Rectangle 3"/>
          <p:cNvSpPr>
            <a:spLocks noGrp="1" noChangeArrowheads="1"/>
          </p:cNvSpPr>
          <p:nvPr>
            <p:ph type="dt" idx="1"/>
          </p:nvPr>
        </p:nvSpPr>
        <p:spPr bwMode="auto">
          <a:xfrm>
            <a:off x="3841750" y="0"/>
            <a:ext cx="293846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20484" name="Rectangle 4"/>
          <p:cNvSpPr>
            <a:spLocks noGrp="1" noRot="1" noChangeAspect="1" noChangeArrowheads="1" noTextEdit="1"/>
          </p:cNvSpPr>
          <p:nvPr>
            <p:ph type="sldImg" idx="2"/>
          </p:nvPr>
        </p:nvSpPr>
        <p:spPr bwMode="auto">
          <a:xfrm>
            <a:off x="911225" y="744538"/>
            <a:ext cx="4959350" cy="3719512"/>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677863" y="4711700"/>
            <a:ext cx="5426075" cy="44624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3318" name="Rectangle 6"/>
          <p:cNvSpPr>
            <a:spLocks noGrp="1" noChangeArrowheads="1"/>
          </p:cNvSpPr>
          <p:nvPr>
            <p:ph type="ftr" sz="quarter" idx="4"/>
          </p:nvPr>
        </p:nvSpPr>
        <p:spPr bwMode="auto">
          <a:xfrm>
            <a:off x="0" y="9421813"/>
            <a:ext cx="293846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13319" name="Rectangle 7"/>
          <p:cNvSpPr>
            <a:spLocks noGrp="1" noChangeArrowheads="1"/>
          </p:cNvSpPr>
          <p:nvPr>
            <p:ph type="sldNum" sz="quarter" idx="5"/>
          </p:nvPr>
        </p:nvSpPr>
        <p:spPr bwMode="auto">
          <a:xfrm>
            <a:off x="3841750" y="9421813"/>
            <a:ext cx="293846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C695C6A-3739-41A0-B5A3-96F3CC3A9E33}" type="slidenum">
              <a:rPr lang="en-GB"/>
              <a:pPr>
                <a:defRPr/>
              </a:pPr>
              <a:t>‹#›</a:t>
            </a:fld>
            <a:endParaRPr lang="en-GB"/>
          </a:p>
        </p:txBody>
      </p:sp>
    </p:spTree>
    <p:extLst>
      <p:ext uri="{BB962C8B-B14F-4D97-AF65-F5344CB8AC3E}">
        <p14:creationId xmlns:p14="http://schemas.microsoft.com/office/powerpoint/2010/main" val="3245584781"/>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5C7768A1-EFEE-49A5-9AAE-D6062FAEB5EA}" type="slidenum">
              <a:rPr lang="en-GB" smtClean="0"/>
              <a:pPr/>
              <a:t>1</a:t>
            </a:fld>
            <a:endParaRPr lang="en-GB"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p>
        </p:txBody>
      </p:sp>
      <p:sp>
        <p:nvSpPr>
          <p:cNvPr id="5" name="Footer Placeholder 4"/>
          <p:cNvSpPr>
            <a:spLocks noGrp="1"/>
          </p:cNvSpPr>
          <p:nvPr>
            <p:ph type="ftr" sz="quarter" idx="10"/>
          </p:nvPr>
        </p:nvSpPr>
        <p:spPr/>
        <p:txBody>
          <a:bodyPr/>
          <a:lstStyle/>
          <a:p>
            <a:pPr>
              <a:defRPr/>
            </a:pPr>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87043671-97B6-4028-B9F8-1965AA42F6B1}" type="slidenum">
              <a:rPr lang="en-GB" smtClean="0"/>
              <a:pPr/>
              <a:t>2</a:t>
            </a:fld>
            <a:endParaRPr lang="en-GB"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smtClean="0"/>
          </a:p>
        </p:txBody>
      </p:sp>
      <p:sp>
        <p:nvSpPr>
          <p:cNvPr id="5" name="Footer Placeholder 4"/>
          <p:cNvSpPr>
            <a:spLocks noGrp="1"/>
          </p:cNvSpPr>
          <p:nvPr>
            <p:ph type="ftr" sz="quarter" idx="10"/>
          </p:nvPr>
        </p:nvSpPr>
        <p:spPr/>
        <p:txBody>
          <a:bodyPr/>
          <a:lstStyle/>
          <a:p>
            <a:pPr>
              <a:defRPr/>
            </a:pPr>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pPr eaLnBrk="1" hangingPunct="1"/>
            <a:endParaRPr lang="en-US" smtClean="0"/>
          </a:p>
        </p:txBody>
      </p:sp>
      <p:sp>
        <p:nvSpPr>
          <p:cNvPr id="23556" name="Slide Number Placeholder 3"/>
          <p:cNvSpPr>
            <a:spLocks noGrp="1"/>
          </p:cNvSpPr>
          <p:nvPr>
            <p:ph type="sldNum" sz="quarter" idx="5"/>
          </p:nvPr>
        </p:nvSpPr>
        <p:spPr>
          <a:noFill/>
        </p:spPr>
        <p:txBody>
          <a:bodyPr/>
          <a:lstStyle/>
          <a:p>
            <a:fld id="{BFFD1DF3-8EEB-400A-A30F-C880B8104396}" type="slidenum">
              <a:rPr lang="en-GB" smtClean="0"/>
              <a:pPr/>
              <a:t>5</a:t>
            </a:fld>
            <a:endParaRPr lang="en-GB" smtClean="0"/>
          </a:p>
        </p:txBody>
      </p:sp>
      <p:sp>
        <p:nvSpPr>
          <p:cNvPr id="5" name="Footer Placeholder 4"/>
          <p:cNvSpPr>
            <a:spLocks noGrp="1"/>
          </p:cNvSpPr>
          <p:nvPr>
            <p:ph type="ftr" sz="quarter" idx="10"/>
          </p:nvPr>
        </p:nvSpPr>
        <p:spPr/>
        <p:txBody>
          <a:bodyPr/>
          <a:lstStyle/>
          <a:p>
            <a:pPr>
              <a:defRPr/>
            </a:pPr>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8"/>
          <p:cNvSpPr>
            <a:spLocks noChangeArrowheads="1"/>
          </p:cNvSpPr>
          <p:nvPr/>
        </p:nvSpPr>
        <p:spPr bwMode="auto">
          <a:xfrm>
            <a:off x="0" y="1441450"/>
            <a:ext cx="9144000" cy="5416550"/>
          </a:xfrm>
          <a:prstGeom prst="rect">
            <a:avLst/>
          </a:prstGeom>
          <a:solidFill>
            <a:srgbClr val="69923A"/>
          </a:solidFill>
          <a:ln w="9525">
            <a:noFill/>
            <a:miter lim="800000"/>
            <a:headEnd/>
            <a:tailEnd/>
          </a:ln>
          <a:effectLst/>
        </p:spPr>
        <p:txBody>
          <a:bodyPr wrap="none" anchor="ctr"/>
          <a:lstStyle/>
          <a:p>
            <a:pPr>
              <a:defRPr/>
            </a:pPr>
            <a:endParaRPr lang="en-GB"/>
          </a:p>
        </p:txBody>
      </p:sp>
      <p:sp>
        <p:nvSpPr>
          <p:cNvPr id="5" name="AutoShape 9"/>
          <p:cNvSpPr>
            <a:spLocks noChangeArrowheads="1"/>
          </p:cNvSpPr>
          <p:nvPr/>
        </p:nvSpPr>
        <p:spPr bwMode="auto">
          <a:xfrm rot="10800000">
            <a:off x="8423275" y="1341438"/>
            <a:ext cx="720725" cy="863600"/>
          </a:xfrm>
          <a:prstGeom prst="rtTriangle">
            <a:avLst/>
          </a:prstGeom>
          <a:solidFill>
            <a:schemeClr val="bg1"/>
          </a:solidFill>
          <a:ln w="9525" algn="ctr">
            <a:noFill/>
            <a:miter lim="800000"/>
            <a:headEnd/>
            <a:tailEnd/>
          </a:ln>
          <a:effectLst/>
        </p:spPr>
        <p:txBody>
          <a:bodyPr wrap="none" anchor="ctr"/>
          <a:lstStyle/>
          <a:p>
            <a:pPr>
              <a:defRPr/>
            </a:pPr>
            <a:endParaRPr lang="en-GB"/>
          </a:p>
        </p:txBody>
      </p:sp>
      <p:pic>
        <p:nvPicPr>
          <p:cNvPr id="6" name="Picture 14" descr="aston_uni_birm_p576_RGB.bmp                                    000F5E2APowerBook G4                   C3232463:"/>
          <p:cNvPicPr>
            <a:picLocks noChangeAspect="1" noChangeArrowheads="1"/>
          </p:cNvPicPr>
          <p:nvPr/>
        </p:nvPicPr>
        <p:blipFill>
          <a:blip r:embed="rId2" cstate="print"/>
          <a:srcRect/>
          <a:stretch>
            <a:fillRect/>
          </a:stretch>
        </p:blipFill>
        <p:spPr bwMode="auto">
          <a:xfrm>
            <a:off x="241300" y="252413"/>
            <a:ext cx="2162175" cy="881062"/>
          </a:xfrm>
          <a:prstGeom prst="rect">
            <a:avLst/>
          </a:prstGeom>
          <a:noFill/>
          <a:ln w="9525">
            <a:noFill/>
            <a:miter lim="800000"/>
            <a:headEnd/>
            <a:tailEnd/>
          </a:ln>
        </p:spPr>
      </p:pic>
      <p:sp>
        <p:nvSpPr>
          <p:cNvPr id="3074" name="Rectangle 2"/>
          <p:cNvSpPr>
            <a:spLocks noGrp="1" noChangeArrowheads="1"/>
          </p:cNvSpPr>
          <p:nvPr>
            <p:ph type="ctrTitle"/>
          </p:nvPr>
        </p:nvSpPr>
        <p:spPr>
          <a:xfrm>
            <a:off x="657225" y="2417763"/>
            <a:ext cx="7875588" cy="1439862"/>
          </a:xfrm>
        </p:spPr>
        <p:txBody>
          <a:bodyPr/>
          <a:lstStyle>
            <a:lvl1pPr>
              <a:defRPr sz="4000">
                <a:solidFill>
                  <a:schemeClr val="bg1"/>
                </a:solidFill>
              </a:defRPr>
            </a:lvl1pPr>
          </a:lstStyle>
          <a:p>
            <a:r>
              <a:rPr lang="en-US" smtClean="0"/>
              <a:t>Click to edit Master title style</a:t>
            </a:r>
            <a:endParaRPr lang="en-GB"/>
          </a:p>
        </p:txBody>
      </p:sp>
      <p:sp>
        <p:nvSpPr>
          <p:cNvPr id="3075" name="Rectangle 3"/>
          <p:cNvSpPr>
            <a:spLocks noGrp="1" noChangeArrowheads="1"/>
          </p:cNvSpPr>
          <p:nvPr>
            <p:ph type="subTitle" idx="1"/>
          </p:nvPr>
        </p:nvSpPr>
        <p:spPr>
          <a:xfrm>
            <a:off x="657225" y="5908675"/>
            <a:ext cx="7875588" cy="360363"/>
          </a:xfrm>
        </p:spPr>
        <p:txBody>
          <a:bodyPr/>
          <a:lstStyle>
            <a:lvl1pPr marL="0" indent="0">
              <a:lnSpc>
                <a:spcPct val="100000"/>
              </a:lnSpc>
              <a:buFontTx/>
              <a:buNone/>
              <a:defRPr>
                <a:solidFill>
                  <a:schemeClr val="tx2"/>
                </a:solidFill>
              </a:defRPr>
            </a:lvl1pPr>
          </a:lstStyle>
          <a:p>
            <a:r>
              <a:rPr lang="en-US" smtClean="0"/>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976438" cy="5105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762000"/>
            <a:ext cx="5781675"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80" name="Rectangle 8"/>
          <p:cNvSpPr>
            <a:spLocks noChangeArrowheads="1"/>
          </p:cNvSpPr>
          <p:nvPr/>
        </p:nvSpPr>
        <p:spPr bwMode="auto">
          <a:xfrm>
            <a:off x="0" y="1441450"/>
            <a:ext cx="9144000" cy="5416550"/>
          </a:xfrm>
          <a:prstGeom prst="rect">
            <a:avLst/>
          </a:prstGeom>
          <a:solidFill>
            <a:srgbClr val="0083BE"/>
          </a:solidFill>
          <a:ln w="9525">
            <a:noFill/>
            <a:miter lim="800000"/>
            <a:headEnd/>
            <a:tailEnd/>
          </a:ln>
          <a:effectLst/>
        </p:spPr>
        <p:txBody>
          <a:bodyPr wrap="none" anchor="ctr">
            <a:prstTxWarp prst="textNoShape">
              <a:avLst/>
            </a:prstTxWarp>
          </a:bodyPr>
          <a:lstStyle/>
          <a:p>
            <a:endParaRPr lang="fr-FR"/>
          </a:p>
        </p:txBody>
      </p:sp>
      <p:sp>
        <p:nvSpPr>
          <p:cNvPr id="3081" name="AutoShape 9"/>
          <p:cNvSpPr>
            <a:spLocks noChangeArrowheads="1"/>
          </p:cNvSpPr>
          <p:nvPr/>
        </p:nvSpPr>
        <p:spPr bwMode="auto">
          <a:xfrm rot="10800000">
            <a:off x="8423275" y="1341438"/>
            <a:ext cx="720725" cy="863600"/>
          </a:xfrm>
          <a:prstGeom prst="rtTriangle">
            <a:avLst/>
          </a:prstGeom>
          <a:solidFill>
            <a:schemeClr val="bg1"/>
          </a:solidFill>
          <a:ln w="9525">
            <a:noFill/>
            <a:miter lim="800000"/>
            <a:headEnd/>
            <a:tailEnd/>
          </a:ln>
          <a:effectLst/>
        </p:spPr>
        <p:txBody>
          <a:bodyPr wrap="none" anchor="ctr">
            <a:prstTxWarp prst="textNoShape">
              <a:avLst/>
            </a:prstTxWarp>
          </a:bodyPr>
          <a:lstStyle/>
          <a:p>
            <a:endParaRPr lang="fr-FR"/>
          </a:p>
        </p:txBody>
      </p:sp>
      <p:sp>
        <p:nvSpPr>
          <p:cNvPr id="3074" name="Rectangle 2"/>
          <p:cNvSpPr>
            <a:spLocks noGrp="1" noChangeArrowheads="1"/>
          </p:cNvSpPr>
          <p:nvPr>
            <p:ph type="ctrTitle"/>
          </p:nvPr>
        </p:nvSpPr>
        <p:spPr>
          <a:xfrm>
            <a:off x="947738" y="2417763"/>
            <a:ext cx="7585075" cy="1439862"/>
          </a:xfrm>
        </p:spPr>
        <p:txBody>
          <a:bodyPr/>
          <a:lstStyle>
            <a:lvl1pPr>
              <a:defRPr sz="4000"/>
            </a:lvl1pPr>
          </a:lstStyle>
          <a:p>
            <a:r>
              <a:rPr lang="en-US" smtClean="0"/>
              <a:t>Click to edit Master title style</a:t>
            </a:r>
            <a:endParaRPr lang="en-GB"/>
          </a:p>
        </p:txBody>
      </p:sp>
      <p:sp>
        <p:nvSpPr>
          <p:cNvPr id="3075" name="Rectangle 3"/>
          <p:cNvSpPr>
            <a:spLocks noGrp="1" noChangeArrowheads="1"/>
          </p:cNvSpPr>
          <p:nvPr>
            <p:ph type="subTitle" idx="1"/>
          </p:nvPr>
        </p:nvSpPr>
        <p:spPr>
          <a:xfrm>
            <a:off x="947738" y="5908675"/>
            <a:ext cx="7585075" cy="360363"/>
          </a:xfrm>
        </p:spPr>
        <p:txBody>
          <a:bodyPr/>
          <a:lstStyle>
            <a:lvl1pPr marL="0" indent="0">
              <a:lnSpc>
                <a:spcPct val="100000"/>
              </a:lnSpc>
              <a:defRPr>
                <a:solidFill>
                  <a:schemeClr val="tx2"/>
                </a:solidFill>
              </a:defRPr>
            </a:lvl1pPr>
          </a:lstStyle>
          <a:p>
            <a:r>
              <a:rPr lang="en-US" smtClean="0"/>
              <a:t>Click to edit Master subtitle style</a:t>
            </a:r>
            <a:endParaRPr lang="en-GB"/>
          </a:p>
        </p:txBody>
      </p:sp>
      <p:pic>
        <p:nvPicPr>
          <p:cNvPr id="3083" name="Picture 11"/>
          <p:cNvPicPr>
            <a:picLocks noChangeAspect="1" noChangeArrowheads="1"/>
          </p:cNvPicPr>
          <p:nvPr/>
        </p:nvPicPr>
        <p:blipFill>
          <a:blip r:embed="rId2" cstate="print"/>
          <a:srcRect/>
          <a:stretch>
            <a:fillRect/>
          </a:stretch>
        </p:blipFill>
        <p:spPr bwMode="auto">
          <a:xfrm>
            <a:off x="239713" y="254000"/>
            <a:ext cx="2162175" cy="881063"/>
          </a:xfrm>
          <a:prstGeom prst="rect">
            <a:avLst/>
          </a:prstGeom>
          <a:noFill/>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954088" y="2093913"/>
            <a:ext cx="3706812"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813300" y="2093913"/>
            <a:ext cx="3706813"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3563"/>
            <a:ext cx="1890713" cy="5554662"/>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954088" y="563563"/>
            <a:ext cx="5522912"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2093913"/>
            <a:ext cx="3840163" cy="37734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2093913"/>
            <a:ext cx="3841750" cy="37734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762000"/>
            <a:ext cx="7848600" cy="5111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685800" y="2093913"/>
            <a:ext cx="7834313" cy="37734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43" name="Freeform 19"/>
          <p:cNvSpPr>
            <a:spLocks/>
          </p:cNvSpPr>
          <p:nvPr/>
        </p:nvSpPr>
        <p:spPr bwMode="auto">
          <a:xfrm>
            <a:off x="0" y="1447800"/>
            <a:ext cx="9144000" cy="685800"/>
          </a:xfrm>
          <a:custGeom>
            <a:avLst/>
            <a:gdLst/>
            <a:ahLst/>
            <a:cxnLst>
              <a:cxn ang="0">
                <a:pos x="0" y="0"/>
              </a:cxn>
              <a:cxn ang="0">
                <a:pos x="5371" y="5"/>
              </a:cxn>
              <a:cxn ang="0">
                <a:pos x="5760" y="432"/>
              </a:cxn>
            </a:cxnLst>
            <a:rect l="0" t="0" r="r" b="b"/>
            <a:pathLst>
              <a:path w="5760" h="432">
                <a:moveTo>
                  <a:pt x="0" y="0"/>
                </a:moveTo>
                <a:lnTo>
                  <a:pt x="5371" y="5"/>
                </a:lnTo>
                <a:lnTo>
                  <a:pt x="5760" y="432"/>
                </a:lnTo>
              </a:path>
            </a:pathLst>
          </a:custGeom>
          <a:noFill/>
          <a:ln w="25400">
            <a:solidFill>
              <a:srgbClr val="69923A"/>
            </a:solidFill>
            <a:round/>
            <a:headEnd/>
            <a:tailEnd/>
          </a:ln>
          <a:effectLst/>
        </p:spPr>
        <p:txBody>
          <a:bodyPr wrap="none" anchor="ctr"/>
          <a:lstStyle/>
          <a:p>
            <a:pPr>
              <a:defRPr/>
            </a:pPr>
            <a:endParaRPr lang="en-GB"/>
          </a:p>
        </p:txBody>
      </p:sp>
      <p:pic>
        <p:nvPicPr>
          <p:cNvPr id="1029" name="Picture 21" descr="aston_uni_birm_p576_RGB.bmp                                    000F5E2APowerBook G4                   C3232463:"/>
          <p:cNvPicPr>
            <a:picLocks noChangeAspect="1" noChangeArrowheads="1"/>
          </p:cNvPicPr>
          <p:nvPr/>
        </p:nvPicPr>
        <p:blipFill>
          <a:blip r:embed="rId13" cstate="print"/>
          <a:srcRect/>
          <a:stretch>
            <a:fillRect/>
          </a:stretch>
        </p:blipFill>
        <p:spPr bwMode="auto">
          <a:xfrm>
            <a:off x="360363" y="6019800"/>
            <a:ext cx="1511300" cy="6159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7"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rtl="0" eaLnBrk="0" fontAlgn="base" hangingPunct="0">
        <a:spcBef>
          <a:spcPct val="0"/>
        </a:spcBef>
        <a:spcAft>
          <a:spcPct val="0"/>
        </a:spcAft>
        <a:defRPr sz="3000">
          <a:solidFill>
            <a:srgbClr val="69923A"/>
          </a:solidFill>
          <a:latin typeface="+mj-lt"/>
          <a:ea typeface="+mj-ea"/>
          <a:cs typeface="+mj-cs"/>
        </a:defRPr>
      </a:lvl1pPr>
      <a:lvl2pPr algn="l" rtl="0" eaLnBrk="0" fontAlgn="base" hangingPunct="0">
        <a:spcBef>
          <a:spcPct val="0"/>
        </a:spcBef>
        <a:spcAft>
          <a:spcPct val="0"/>
        </a:spcAft>
        <a:defRPr sz="3000">
          <a:solidFill>
            <a:srgbClr val="69923A"/>
          </a:solidFill>
          <a:latin typeface="Arial" charset="0"/>
        </a:defRPr>
      </a:lvl2pPr>
      <a:lvl3pPr algn="l" rtl="0" eaLnBrk="0" fontAlgn="base" hangingPunct="0">
        <a:spcBef>
          <a:spcPct val="0"/>
        </a:spcBef>
        <a:spcAft>
          <a:spcPct val="0"/>
        </a:spcAft>
        <a:defRPr sz="3000">
          <a:solidFill>
            <a:srgbClr val="69923A"/>
          </a:solidFill>
          <a:latin typeface="Arial" charset="0"/>
        </a:defRPr>
      </a:lvl3pPr>
      <a:lvl4pPr algn="l" rtl="0" eaLnBrk="0" fontAlgn="base" hangingPunct="0">
        <a:spcBef>
          <a:spcPct val="0"/>
        </a:spcBef>
        <a:spcAft>
          <a:spcPct val="0"/>
        </a:spcAft>
        <a:defRPr sz="3000">
          <a:solidFill>
            <a:srgbClr val="69923A"/>
          </a:solidFill>
          <a:latin typeface="Arial" charset="0"/>
        </a:defRPr>
      </a:lvl4pPr>
      <a:lvl5pPr algn="l" rtl="0" eaLnBrk="0" fontAlgn="base" hangingPunct="0">
        <a:spcBef>
          <a:spcPct val="0"/>
        </a:spcBef>
        <a:spcAft>
          <a:spcPct val="0"/>
        </a:spcAft>
        <a:defRPr sz="3000">
          <a:solidFill>
            <a:srgbClr val="69923A"/>
          </a:solidFill>
          <a:latin typeface="Arial" charset="0"/>
        </a:defRPr>
      </a:lvl5pPr>
      <a:lvl6pPr marL="457200" algn="l" rtl="0" eaLnBrk="1" fontAlgn="base" hangingPunct="1">
        <a:spcBef>
          <a:spcPct val="0"/>
        </a:spcBef>
        <a:spcAft>
          <a:spcPct val="0"/>
        </a:spcAft>
        <a:defRPr sz="3000">
          <a:solidFill>
            <a:srgbClr val="69923A"/>
          </a:solidFill>
          <a:latin typeface="Arial" charset="0"/>
        </a:defRPr>
      </a:lvl6pPr>
      <a:lvl7pPr marL="914400" algn="l" rtl="0" eaLnBrk="1" fontAlgn="base" hangingPunct="1">
        <a:spcBef>
          <a:spcPct val="0"/>
        </a:spcBef>
        <a:spcAft>
          <a:spcPct val="0"/>
        </a:spcAft>
        <a:defRPr sz="3000">
          <a:solidFill>
            <a:srgbClr val="69923A"/>
          </a:solidFill>
          <a:latin typeface="Arial" charset="0"/>
        </a:defRPr>
      </a:lvl7pPr>
      <a:lvl8pPr marL="1371600" algn="l" rtl="0" eaLnBrk="1" fontAlgn="base" hangingPunct="1">
        <a:spcBef>
          <a:spcPct val="0"/>
        </a:spcBef>
        <a:spcAft>
          <a:spcPct val="0"/>
        </a:spcAft>
        <a:defRPr sz="3000">
          <a:solidFill>
            <a:srgbClr val="69923A"/>
          </a:solidFill>
          <a:latin typeface="Arial" charset="0"/>
        </a:defRPr>
      </a:lvl8pPr>
      <a:lvl9pPr marL="1828800" algn="l" rtl="0" eaLnBrk="1" fontAlgn="base" hangingPunct="1">
        <a:spcBef>
          <a:spcPct val="0"/>
        </a:spcBef>
        <a:spcAft>
          <a:spcPct val="0"/>
        </a:spcAft>
        <a:defRPr sz="3000">
          <a:solidFill>
            <a:srgbClr val="69923A"/>
          </a:solidFill>
          <a:latin typeface="Arial" charset="0"/>
        </a:defRPr>
      </a:lvl9pPr>
    </p:titleStyle>
    <p:bodyStyle>
      <a:lvl1pPr marL="342900" indent="-342900" algn="l" rtl="0" eaLnBrk="0" fontAlgn="base" hangingPunct="0">
        <a:lnSpc>
          <a:spcPct val="108000"/>
        </a:lnSpc>
        <a:spcBef>
          <a:spcPct val="0"/>
        </a:spcBef>
        <a:spcAft>
          <a:spcPct val="0"/>
        </a:spcAft>
        <a:buBlip>
          <a:blip r:embed="rId14"/>
        </a:buBlip>
        <a:defRPr sz="2000">
          <a:solidFill>
            <a:srgbClr val="000000"/>
          </a:solidFill>
          <a:latin typeface="+mn-lt"/>
          <a:ea typeface="+mn-ea"/>
          <a:cs typeface="+mn-cs"/>
        </a:defRPr>
      </a:lvl1pPr>
      <a:lvl2pPr marL="742950" indent="-285750" algn="l" rtl="0" eaLnBrk="0" fontAlgn="base" hangingPunct="0">
        <a:lnSpc>
          <a:spcPct val="108000"/>
        </a:lnSpc>
        <a:spcBef>
          <a:spcPct val="0"/>
        </a:spcBef>
        <a:spcAft>
          <a:spcPct val="0"/>
        </a:spcAft>
        <a:buBlip>
          <a:blip r:embed="rId14"/>
        </a:buBlip>
        <a:defRPr sz="2000">
          <a:solidFill>
            <a:srgbClr val="000000"/>
          </a:solidFill>
          <a:latin typeface="+mn-lt"/>
        </a:defRPr>
      </a:lvl2pPr>
      <a:lvl3pPr marL="1143000" indent="-228600" algn="l" rtl="0" eaLnBrk="0" fontAlgn="base" hangingPunct="0">
        <a:lnSpc>
          <a:spcPct val="108000"/>
        </a:lnSpc>
        <a:spcBef>
          <a:spcPct val="0"/>
        </a:spcBef>
        <a:spcAft>
          <a:spcPct val="0"/>
        </a:spcAft>
        <a:buBlip>
          <a:blip r:embed="rId14"/>
        </a:buBlip>
        <a:defRPr sz="2000">
          <a:solidFill>
            <a:srgbClr val="000000"/>
          </a:solidFill>
          <a:latin typeface="+mn-lt"/>
        </a:defRPr>
      </a:lvl3pPr>
      <a:lvl4pPr marL="1600200" indent="-228600" algn="l" rtl="0" eaLnBrk="0" fontAlgn="base" hangingPunct="0">
        <a:lnSpc>
          <a:spcPct val="108000"/>
        </a:lnSpc>
        <a:spcBef>
          <a:spcPct val="0"/>
        </a:spcBef>
        <a:spcAft>
          <a:spcPct val="0"/>
        </a:spcAft>
        <a:buBlip>
          <a:blip r:embed="rId14"/>
        </a:buBlip>
        <a:defRPr sz="2000">
          <a:solidFill>
            <a:srgbClr val="000000"/>
          </a:solidFill>
          <a:latin typeface="+mn-lt"/>
        </a:defRPr>
      </a:lvl4pPr>
      <a:lvl5pPr marL="2057400" indent="-228600" algn="l" rtl="0" eaLnBrk="0" fontAlgn="base" hangingPunct="0">
        <a:lnSpc>
          <a:spcPct val="108000"/>
        </a:lnSpc>
        <a:spcBef>
          <a:spcPct val="0"/>
        </a:spcBef>
        <a:spcAft>
          <a:spcPct val="0"/>
        </a:spcAft>
        <a:buBlip>
          <a:blip r:embed="rId14"/>
        </a:buBlip>
        <a:defRPr sz="2000">
          <a:solidFill>
            <a:srgbClr val="000000"/>
          </a:solidFill>
          <a:latin typeface="+mn-lt"/>
        </a:defRPr>
      </a:lvl5pPr>
      <a:lvl6pPr marL="2514600" indent="-228600" algn="l" rtl="0" eaLnBrk="1" fontAlgn="base" hangingPunct="1">
        <a:lnSpc>
          <a:spcPct val="108000"/>
        </a:lnSpc>
        <a:spcBef>
          <a:spcPct val="0"/>
        </a:spcBef>
        <a:spcAft>
          <a:spcPct val="0"/>
        </a:spcAft>
        <a:buBlip>
          <a:blip r:embed="rId14"/>
        </a:buBlip>
        <a:defRPr sz="2000">
          <a:solidFill>
            <a:srgbClr val="000000"/>
          </a:solidFill>
          <a:latin typeface="+mn-lt"/>
        </a:defRPr>
      </a:lvl6pPr>
      <a:lvl7pPr marL="2971800" indent="-228600" algn="l" rtl="0" eaLnBrk="1" fontAlgn="base" hangingPunct="1">
        <a:lnSpc>
          <a:spcPct val="108000"/>
        </a:lnSpc>
        <a:spcBef>
          <a:spcPct val="0"/>
        </a:spcBef>
        <a:spcAft>
          <a:spcPct val="0"/>
        </a:spcAft>
        <a:buBlip>
          <a:blip r:embed="rId14"/>
        </a:buBlip>
        <a:defRPr sz="2000">
          <a:solidFill>
            <a:srgbClr val="000000"/>
          </a:solidFill>
          <a:latin typeface="+mn-lt"/>
        </a:defRPr>
      </a:lvl7pPr>
      <a:lvl8pPr marL="3429000" indent="-228600" algn="l" rtl="0" eaLnBrk="1" fontAlgn="base" hangingPunct="1">
        <a:lnSpc>
          <a:spcPct val="108000"/>
        </a:lnSpc>
        <a:spcBef>
          <a:spcPct val="0"/>
        </a:spcBef>
        <a:spcAft>
          <a:spcPct val="0"/>
        </a:spcAft>
        <a:buBlip>
          <a:blip r:embed="rId14"/>
        </a:buBlip>
        <a:defRPr sz="2000">
          <a:solidFill>
            <a:srgbClr val="000000"/>
          </a:solidFill>
          <a:latin typeface="+mn-lt"/>
        </a:defRPr>
      </a:lvl8pPr>
      <a:lvl9pPr marL="3886200" indent="-228600" algn="l" rtl="0" eaLnBrk="1" fontAlgn="base" hangingPunct="1">
        <a:lnSpc>
          <a:spcPct val="108000"/>
        </a:lnSpc>
        <a:spcBef>
          <a:spcPct val="0"/>
        </a:spcBef>
        <a:spcAft>
          <a:spcPct val="0"/>
        </a:spcAft>
        <a:buBlip>
          <a:blip r:embed="rId14"/>
        </a:buBlip>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AutoShape 8"/>
          <p:cNvSpPr>
            <a:spLocks noChangeArrowheads="1"/>
          </p:cNvSpPr>
          <p:nvPr/>
        </p:nvSpPr>
        <p:spPr bwMode="auto">
          <a:xfrm rot="10800000">
            <a:off x="8423275" y="1341438"/>
            <a:ext cx="720725" cy="863600"/>
          </a:xfrm>
          <a:prstGeom prst="rtTriangle">
            <a:avLst/>
          </a:prstGeom>
          <a:solidFill>
            <a:srgbClr val="0083BE"/>
          </a:solidFill>
          <a:ln w="9525">
            <a:noFill/>
            <a:miter lim="800000"/>
            <a:headEnd/>
            <a:tailEnd/>
          </a:ln>
          <a:effectLst/>
        </p:spPr>
        <p:txBody>
          <a:bodyPr wrap="none" anchor="ctr">
            <a:prstTxWarp prst="textNoShape">
              <a:avLst/>
            </a:prstTxWarp>
          </a:bodyPr>
          <a:lstStyle/>
          <a:p>
            <a:endParaRPr lang="fr-FR"/>
          </a:p>
        </p:txBody>
      </p:sp>
      <p:sp>
        <p:nvSpPr>
          <p:cNvPr id="1033" name="Rectangle 9"/>
          <p:cNvSpPr>
            <a:spLocks noChangeArrowheads="1"/>
          </p:cNvSpPr>
          <p:nvPr/>
        </p:nvSpPr>
        <p:spPr bwMode="auto">
          <a:xfrm>
            <a:off x="0" y="0"/>
            <a:ext cx="9144000" cy="1454150"/>
          </a:xfrm>
          <a:prstGeom prst="rect">
            <a:avLst/>
          </a:prstGeom>
          <a:solidFill>
            <a:srgbClr val="0083BE"/>
          </a:solidFill>
          <a:ln w="9525">
            <a:noFill/>
            <a:miter lim="800000"/>
            <a:headEnd/>
            <a:tailEnd/>
          </a:ln>
          <a:effectLst/>
        </p:spPr>
        <p:txBody>
          <a:bodyPr wrap="none" anchor="ctr">
            <a:prstTxWarp prst="textNoShape">
              <a:avLst/>
            </a:prstTxWarp>
          </a:bodyPr>
          <a:lstStyle/>
          <a:p>
            <a:endParaRPr lang="fr-FR"/>
          </a:p>
        </p:txBody>
      </p:sp>
      <p:sp>
        <p:nvSpPr>
          <p:cNvPr id="1026" name="Rectangle 2"/>
          <p:cNvSpPr>
            <a:spLocks noGrp="1" noChangeArrowheads="1"/>
          </p:cNvSpPr>
          <p:nvPr>
            <p:ph type="title"/>
          </p:nvPr>
        </p:nvSpPr>
        <p:spPr bwMode="auto">
          <a:xfrm>
            <a:off x="954088" y="563563"/>
            <a:ext cx="7566025" cy="5111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title style</a:t>
            </a:r>
            <a:endParaRPr lang="en-GB"/>
          </a:p>
        </p:txBody>
      </p:sp>
      <p:sp>
        <p:nvSpPr>
          <p:cNvPr id="1027" name="Rectangle 3"/>
          <p:cNvSpPr>
            <a:spLocks noGrp="1" noChangeArrowheads="1"/>
          </p:cNvSpPr>
          <p:nvPr>
            <p:ph type="body" idx="1"/>
          </p:nvPr>
        </p:nvSpPr>
        <p:spPr bwMode="auto">
          <a:xfrm>
            <a:off x="954088" y="2093913"/>
            <a:ext cx="7566025" cy="40243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pic>
        <p:nvPicPr>
          <p:cNvPr id="1034" name="Picture 10"/>
          <p:cNvPicPr>
            <a:picLocks noChangeAspect="1" noChangeArrowheads="1"/>
          </p:cNvPicPr>
          <p:nvPr/>
        </p:nvPicPr>
        <p:blipFill>
          <a:blip r:embed="rId13" cstate="print"/>
          <a:srcRect/>
          <a:stretch>
            <a:fillRect/>
          </a:stretch>
        </p:blipFill>
        <p:spPr bwMode="auto">
          <a:xfrm>
            <a:off x="171450" y="6164263"/>
            <a:ext cx="1366838" cy="557212"/>
          </a:xfrm>
          <a:prstGeom prst="rect">
            <a:avLst/>
          </a:prstGeom>
          <a:noFill/>
        </p:spPr>
      </p:pic>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fontAlgn="base" hangingPunct="1">
        <a:spcBef>
          <a:spcPct val="0"/>
        </a:spcBef>
        <a:spcAft>
          <a:spcPct val="0"/>
        </a:spcAft>
        <a:defRPr sz="3000">
          <a:solidFill>
            <a:schemeClr val="tx2"/>
          </a:solidFill>
          <a:latin typeface="+mj-lt"/>
          <a:ea typeface="+mj-ea"/>
          <a:cs typeface="+mj-cs"/>
        </a:defRPr>
      </a:lvl1pPr>
      <a:lvl2pPr algn="l" rtl="0" eaLnBrk="1" fontAlgn="base" hangingPunct="1">
        <a:spcBef>
          <a:spcPct val="0"/>
        </a:spcBef>
        <a:spcAft>
          <a:spcPct val="0"/>
        </a:spcAft>
        <a:defRPr sz="3000">
          <a:solidFill>
            <a:schemeClr val="tx2"/>
          </a:solidFill>
          <a:latin typeface="Arial" charset="0"/>
        </a:defRPr>
      </a:lvl2pPr>
      <a:lvl3pPr algn="l" rtl="0" eaLnBrk="1" fontAlgn="base" hangingPunct="1">
        <a:spcBef>
          <a:spcPct val="0"/>
        </a:spcBef>
        <a:spcAft>
          <a:spcPct val="0"/>
        </a:spcAft>
        <a:defRPr sz="3000">
          <a:solidFill>
            <a:schemeClr val="tx2"/>
          </a:solidFill>
          <a:latin typeface="Arial" charset="0"/>
        </a:defRPr>
      </a:lvl3pPr>
      <a:lvl4pPr algn="l" rtl="0" eaLnBrk="1" fontAlgn="base" hangingPunct="1">
        <a:spcBef>
          <a:spcPct val="0"/>
        </a:spcBef>
        <a:spcAft>
          <a:spcPct val="0"/>
        </a:spcAft>
        <a:defRPr sz="3000">
          <a:solidFill>
            <a:schemeClr val="tx2"/>
          </a:solidFill>
          <a:latin typeface="Arial" charset="0"/>
        </a:defRPr>
      </a:lvl4pPr>
      <a:lvl5pPr algn="l" rtl="0" eaLnBrk="1" fontAlgn="base" hangingPunct="1">
        <a:spcBef>
          <a:spcPct val="0"/>
        </a:spcBef>
        <a:spcAft>
          <a:spcPct val="0"/>
        </a:spcAft>
        <a:defRPr sz="3000">
          <a:solidFill>
            <a:schemeClr val="tx2"/>
          </a:solidFill>
          <a:latin typeface="Arial" charset="0"/>
        </a:defRPr>
      </a:lvl5pPr>
      <a:lvl6pPr marL="457200" algn="l" rtl="0" eaLnBrk="1" fontAlgn="base" hangingPunct="1">
        <a:spcBef>
          <a:spcPct val="0"/>
        </a:spcBef>
        <a:spcAft>
          <a:spcPct val="0"/>
        </a:spcAft>
        <a:defRPr sz="3000">
          <a:solidFill>
            <a:schemeClr val="tx2"/>
          </a:solidFill>
          <a:latin typeface="Arial" charset="0"/>
        </a:defRPr>
      </a:lvl6pPr>
      <a:lvl7pPr marL="914400" algn="l" rtl="0" eaLnBrk="1" fontAlgn="base" hangingPunct="1">
        <a:spcBef>
          <a:spcPct val="0"/>
        </a:spcBef>
        <a:spcAft>
          <a:spcPct val="0"/>
        </a:spcAft>
        <a:defRPr sz="3000">
          <a:solidFill>
            <a:schemeClr val="tx2"/>
          </a:solidFill>
          <a:latin typeface="Arial" charset="0"/>
        </a:defRPr>
      </a:lvl7pPr>
      <a:lvl8pPr marL="1371600" algn="l" rtl="0" eaLnBrk="1" fontAlgn="base" hangingPunct="1">
        <a:spcBef>
          <a:spcPct val="0"/>
        </a:spcBef>
        <a:spcAft>
          <a:spcPct val="0"/>
        </a:spcAft>
        <a:defRPr sz="3000">
          <a:solidFill>
            <a:schemeClr val="tx2"/>
          </a:solidFill>
          <a:latin typeface="Arial" charset="0"/>
        </a:defRPr>
      </a:lvl8pPr>
      <a:lvl9pPr marL="1828800" algn="l" rtl="0" eaLnBrk="1" fontAlgn="base" hangingPunct="1">
        <a:spcBef>
          <a:spcPct val="0"/>
        </a:spcBef>
        <a:spcAft>
          <a:spcPct val="0"/>
        </a:spcAft>
        <a:defRPr sz="3000">
          <a:solidFill>
            <a:schemeClr val="tx2"/>
          </a:solidFill>
          <a:latin typeface="Arial" charset="0"/>
        </a:defRPr>
      </a:lvl9pPr>
    </p:titleStyle>
    <p:bodyStyle>
      <a:lvl1pPr marL="342900" indent="-342900" algn="l" rtl="0" eaLnBrk="1" fontAlgn="base" hangingPunct="1">
        <a:lnSpc>
          <a:spcPct val="108000"/>
        </a:lnSpc>
        <a:spcBef>
          <a:spcPct val="0"/>
        </a:spcBef>
        <a:spcAft>
          <a:spcPct val="0"/>
        </a:spcAft>
        <a:defRPr sz="2000">
          <a:solidFill>
            <a:schemeClr val="tx1"/>
          </a:solidFill>
          <a:latin typeface="+mn-lt"/>
          <a:ea typeface="+mn-ea"/>
          <a:cs typeface="+mn-cs"/>
        </a:defRPr>
      </a:lvl1pPr>
      <a:lvl2pPr marL="742950" indent="-285750" algn="l" rtl="0" eaLnBrk="1" fontAlgn="base" hangingPunct="1">
        <a:lnSpc>
          <a:spcPct val="108000"/>
        </a:lnSpc>
        <a:spcBef>
          <a:spcPct val="0"/>
        </a:spcBef>
        <a:spcAft>
          <a:spcPct val="0"/>
        </a:spcAft>
        <a:defRPr sz="2000">
          <a:solidFill>
            <a:schemeClr val="tx1"/>
          </a:solidFill>
          <a:latin typeface="+mn-lt"/>
          <a:ea typeface="ＭＳ Ｐゴシック" charset="-128"/>
        </a:defRPr>
      </a:lvl2pPr>
      <a:lvl3pPr marL="11430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3pPr>
      <a:lvl4pPr marL="16002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4pPr>
      <a:lvl5pPr marL="20574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5pPr>
      <a:lvl6pPr marL="25146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6pPr>
      <a:lvl7pPr marL="29718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7pPr>
      <a:lvl8pPr marL="34290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8pPr>
      <a:lvl9pPr marL="38862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file:///\\STAFF\DFS\SUSERS\desilvac\My%20Documents\LIS_citing_references.pdf"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ctrTitle"/>
          </p:nvPr>
        </p:nvSpPr>
        <p:spPr>
          <a:xfrm>
            <a:off x="947738" y="1916832"/>
            <a:ext cx="7585075" cy="2235373"/>
          </a:xfrm>
        </p:spPr>
        <p:txBody>
          <a:bodyPr/>
          <a:lstStyle/>
          <a:p>
            <a:pPr eaLnBrk="1" hangingPunct="1"/>
            <a:r>
              <a:rPr lang="en-US" smtClean="0">
                <a:latin typeface="Calibri" pitchFamily="34" charset="0"/>
              </a:rPr>
              <a:t>Module 4</a:t>
            </a:r>
            <a:br>
              <a:rPr lang="en-US" smtClean="0">
                <a:latin typeface="Calibri" pitchFamily="34" charset="0"/>
              </a:rPr>
            </a:br>
            <a:r>
              <a:rPr lang="en-US" smtClean="0">
                <a:latin typeface="Calibri" pitchFamily="34" charset="0"/>
              </a:rPr>
              <a:t>REFERENCING </a:t>
            </a:r>
            <a:r>
              <a:rPr lang="en-US" dirty="0" smtClean="0">
                <a:latin typeface="Calibri" pitchFamily="34" charset="0"/>
              </a:rPr>
              <a:t>AND</a:t>
            </a:r>
            <a:br>
              <a:rPr lang="en-US" dirty="0" smtClean="0">
                <a:latin typeface="Calibri" pitchFamily="34" charset="0"/>
              </a:rPr>
            </a:br>
            <a:r>
              <a:rPr lang="en-US" dirty="0" smtClean="0">
                <a:latin typeface="Calibri" pitchFamily="34" charset="0"/>
              </a:rPr>
              <a:t>AVOIDING PLAGIARISM</a:t>
            </a:r>
            <a:br>
              <a:rPr lang="en-US" dirty="0" smtClean="0">
                <a:latin typeface="Calibri" pitchFamily="34" charset="0"/>
              </a:rPr>
            </a:br>
            <a:r>
              <a:rPr lang="en-US" dirty="0" smtClean="0">
                <a:latin typeface="Calibri" pitchFamily="34" charset="0"/>
              </a:rPr>
              <a:t>Part 1</a:t>
            </a:r>
            <a:r>
              <a:rPr lang="en-GB" dirty="0" smtClean="0"/>
              <a:t/>
            </a:r>
            <a:br>
              <a:rPr lang="en-GB" dirty="0" smtClean="0"/>
            </a:br>
            <a:endParaRPr lang="en-US" dirty="0" smtClean="0"/>
          </a:p>
        </p:txBody>
      </p:sp>
      <p:sp>
        <p:nvSpPr>
          <p:cNvPr id="4" name="TextBox 3"/>
          <p:cNvSpPr txBox="1"/>
          <p:nvPr/>
        </p:nvSpPr>
        <p:spPr>
          <a:xfrm>
            <a:off x="2267744" y="3573016"/>
            <a:ext cx="184731" cy="369332"/>
          </a:xfrm>
          <a:prstGeom prst="rect">
            <a:avLst/>
          </a:prstGeom>
          <a:noFill/>
        </p:spPr>
        <p:txBody>
          <a:bodyPr wrap="none" rtlCol="0">
            <a:spAutoFit/>
          </a:bodyPr>
          <a:lstStyle/>
          <a:p>
            <a:endParaRPr lang="ca-ES" dirty="0"/>
          </a:p>
        </p:txBody>
      </p:sp>
      <p:sp>
        <p:nvSpPr>
          <p:cNvPr id="5" name="Rectangle 2"/>
          <p:cNvSpPr txBox="1">
            <a:spLocks noChangeArrowheads="1"/>
          </p:cNvSpPr>
          <p:nvPr/>
        </p:nvSpPr>
        <p:spPr bwMode="auto">
          <a:xfrm>
            <a:off x="899592" y="4509120"/>
            <a:ext cx="6613525" cy="939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defTabSz="914400" rtl="0" eaLnBrk="0" fontAlgn="base" latinLnBrk="0" hangingPunct="0">
              <a:lnSpc>
                <a:spcPct val="95000"/>
              </a:lnSpc>
              <a:spcBef>
                <a:spcPct val="0"/>
              </a:spcBef>
              <a:spcAft>
                <a:spcPct val="0"/>
              </a:spcAft>
              <a:buClrTx/>
              <a:buSzTx/>
              <a:buFontTx/>
              <a:buNone/>
              <a:tabLst/>
              <a:defRPr/>
            </a:pPr>
            <a:r>
              <a:rPr kumimoji="0" lang="en-US" sz="2000" b="0" i="1" u="none" strike="noStrike" kern="0" cap="none" spc="0" normalizeH="0" baseline="0" noProof="0" dirty="0" smtClean="0">
                <a:ln>
                  <a:noFill/>
                </a:ln>
                <a:solidFill>
                  <a:schemeClr val="bg1"/>
                </a:solidFill>
                <a:effectLst/>
                <a:uLnTx/>
                <a:uFillTx/>
                <a:latin typeface="Calibri" pitchFamily="34" charset="0"/>
                <a:ea typeface="+mn-ea"/>
                <a:cs typeface="+mn-cs"/>
              </a:rPr>
              <a:t>Making your work </a:t>
            </a:r>
          </a:p>
          <a:p>
            <a:pPr marL="0" marR="0" lvl="0" indent="0" defTabSz="914400" rtl="0" eaLnBrk="0" fontAlgn="base" latinLnBrk="0" hangingPunct="0">
              <a:lnSpc>
                <a:spcPct val="95000"/>
              </a:lnSpc>
              <a:spcBef>
                <a:spcPct val="0"/>
              </a:spcBef>
              <a:spcAft>
                <a:spcPct val="0"/>
              </a:spcAft>
              <a:buClrTx/>
              <a:buSzTx/>
              <a:buFontTx/>
              <a:buNone/>
              <a:tabLst/>
              <a:defRPr/>
            </a:pPr>
            <a:r>
              <a:rPr kumimoji="0" lang="en-US" sz="2000" b="0" i="1" u="none" strike="noStrike" kern="0" cap="none" spc="0" normalizeH="0" baseline="0" noProof="0" dirty="0" smtClean="0">
                <a:ln>
                  <a:noFill/>
                </a:ln>
                <a:solidFill>
                  <a:schemeClr val="bg1"/>
                </a:solidFill>
                <a:effectLst/>
                <a:uLnTx/>
                <a:uFillTx/>
                <a:latin typeface="Calibri" pitchFamily="34" charset="0"/>
                <a:ea typeface="+mn-ea"/>
                <a:cs typeface="+mn-cs"/>
              </a:rPr>
              <a:t>consistent, reliable and accurate.</a:t>
            </a:r>
            <a:endParaRPr kumimoji="0" lang="en-US" sz="2000" b="0" i="1" u="none" strike="noStrike" kern="0" cap="none" spc="0" normalizeH="0" baseline="0" noProof="0" dirty="0">
              <a:ln>
                <a:noFill/>
              </a:ln>
              <a:solidFill>
                <a:schemeClr val="bg1"/>
              </a:solidFill>
              <a:effectLst/>
              <a:uLnTx/>
              <a:uFillTx/>
              <a:latin typeface="Calibri" pitchFamily="34" charset="0"/>
              <a:ea typeface="+mn-ea"/>
              <a:cs typeface="+mn-cs"/>
            </a:endParaRPr>
          </a:p>
        </p:txBody>
      </p:sp>
      <p:pic>
        <p:nvPicPr>
          <p:cNvPr id="6" name="Picture 5" descr="routes_into_languages_cmyk"/>
          <p:cNvPicPr>
            <a:picLocks noChangeAspect="1" noChangeArrowheads="1"/>
          </p:cNvPicPr>
          <p:nvPr/>
        </p:nvPicPr>
        <p:blipFill>
          <a:blip r:embed="rId3" cstate="print"/>
          <a:srcRect/>
          <a:stretch>
            <a:fillRect/>
          </a:stretch>
        </p:blipFill>
        <p:spPr bwMode="auto">
          <a:xfrm>
            <a:off x="7164288" y="260648"/>
            <a:ext cx="1187451" cy="9572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500063"/>
            <a:ext cx="7848600" cy="1143000"/>
          </a:xfrm>
        </p:spPr>
        <p:txBody>
          <a:bodyPr/>
          <a:lstStyle/>
          <a:p>
            <a:pPr eaLnBrk="1" hangingPunct="1"/>
            <a:r>
              <a:rPr lang="en-GB" dirty="0" smtClean="0"/>
              <a:t>What this module will cover?</a:t>
            </a:r>
            <a:endParaRPr lang="en-US" dirty="0" smtClean="0"/>
          </a:p>
        </p:txBody>
      </p:sp>
      <p:sp>
        <p:nvSpPr>
          <p:cNvPr id="4099" name="Rectangle 3"/>
          <p:cNvSpPr>
            <a:spLocks noGrp="1" noChangeArrowheads="1"/>
          </p:cNvSpPr>
          <p:nvPr>
            <p:ph idx="1"/>
          </p:nvPr>
        </p:nvSpPr>
        <p:spPr>
          <a:xfrm>
            <a:off x="683568" y="1844824"/>
            <a:ext cx="7834313" cy="4224337"/>
          </a:xfrm>
        </p:spPr>
        <p:txBody>
          <a:bodyPr/>
          <a:lstStyle/>
          <a:p>
            <a:pPr eaLnBrk="1" hangingPunct="1">
              <a:buFont typeface="Arial" pitchFamily="34" charset="0"/>
              <a:buChar char="•"/>
            </a:pPr>
            <a:r>
              <a:rPr lang="en-US" dirty="0" smtClean="0"/>
              <a:t>By the end of this tutorial, you should be able to...</a:t>
            </a:r>
          </a:p>
          <a:p>
            <a:pPr eaLnBrk="1" hangingPunct="1">
              <a:buFont typeface="Arial" pitchFamily="34" charset="0"/>
              <a:buChar char="•"/>
            </a:pPr>
            <a:endParaRPr lang="en-GB" dirty="0" smtClean="0"/>
          </a:p>
          <a:p>
            <a:pPr eaLnBrk="1" hangingPunct="1">
              <a:buFont typeface="Arial" pitchFamily="34" charset="0"/>
              <a:buChar char="•"/>
            </a:pPr>
            <a:r>
              <a:rPr lang="en-GB" dirty="0" smtClean="0"/>
              <a:t>Explain the key reasons for using references in academic work.</a:t>
            </a:r>
          </a:p>
          <a:p>
            <a:pPr eaLnBrk="1" hangingPunct="1">
              <a:buFont typeface="Arial" pitchFamily="34" charset="0"/>
              <a:buChar char="•"/>
            </a:pPr>
            <a:endParaRPr lang="en-GB" dirty="0" smtClean="0"/>
          </a:p>
          <a:p>
            <a:pPr eaLnBrk="1" hangingPunct="1">
              <a:buFont typeface="Arial" pitchFamily="34" charset="0"/>
              <a:buChar char="•"/>
            </a:pPr>
            <a:r>
              <a:rPr lang="en-GB" dirty="0" smtClean="0"/>
              <a:t>Understand how to make in text and end of text references.</a:t>
            </a:r>
          </a:p>
          <a:p>
            <a:pPr eaLnBrk="1" hangingPunct="1">
              <a:buFont typeface="Arial" pitchFamily="34" charset="0"/>
              <a:buChar char="•"/>
            </a:pPr>
            <a:endParaRPr lang="en-GB" dirty="0" smtClean="0"/>
          </a:p>
          <a:p>
            <a:pPr eaLnBrk="1" hangingPunct="1">
              <a:buFont typeface="Arial" pitchFamily="34" charset="0"/>
              <a:buChar char="•"/>
            </a:pPr>
            <a:r>
              <a:rPr lang="en-GB" dirty="0" smtClean="0"/>
              <a:t>Examine a number of useful resources for developing referencing skills.</a:t>
            </a:r>
          </a:p>
          <a:p>
            <a:pPr eaLnBrk="1" hangingPunct="1">
              <a:buFont typeface="Arial" pitchFamily="34" charset="0"/>
              <a:buChar char="•"/>
            </a:pPr>
            <a:endParaRPr lang="en-GB" dirty="0" smtClean="0"/>
          </a:p>
          <a:p>
            <a:pPr eaLnBrk="1" hangingPunct="1">
              <a:buFont typeface="Arial" pitchFamily="34" charset="0"/>
              <a:buChar char="•"/>
            </a:pPr>
            <a:r>
              <a:rPr lang="en-GB" dirty="0" smtClean="0"/>
              <a:t>Define plagiarism and identify different forms of plagiarism.</a:t>
            </a:r>
          </a:p>
          <a:p>
            <a:pPr eaLnBrk="1" hangingPunct="1">
              <a:buFont typeface="Arial" pitchFamily="34" charset="0"/>
              <a:buChar char="•"/>
            </a:pPr>
            <a:endParaRPr lang="en-GB" dirty="0" smtClean="0"/>
          </a:p>
          <a:p>
            <a:pPr eaLnBrk="1" hangingPunct="1">
              <a:buFont typeface="Arial" pitchFamily="34" charset="0"/>
              <a:buChar char="•"/>
            </a:pPr>
            <a:r>
              <a:rPr lang="en-GB" dirty="0" smtClean="0"/>
              <a:t>Identify important strategies to help avoid plagiarism.</a:t>
            </a:r>
          </a:p>
        </p:txBody>
      </p:sp>
      <p:pic>
        <p:nvPicPr>
          <p:cNvPr id="4" name="Picture 3" descr="routes_into_languages_cmyk"/>
          <p:cNvPicPr>
            <a:picLocks noChangeAspect="1" noChangeArrowheads="1"/>
          </p:cNvPicPr>
          <p:nvPr/>
        </p:nvPicPr>
        <p:blipFill>
          <a:blip r:embed="rId3"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2" end="2"/>
                                            </p:txEl>
                                          </p:spTgt>
                                        </p:tgtEl>
                                        <p:attrNameLst>
                                          <p:attrName>style.visibility</p:attrName>
                                        </p:attrNameLst>
                                      </p:cBhvr>
                                      <p:to>
                                        <p:strVal val="visible"/>
                                      </p:to>
                                    </p:set>
                                    <p:anim calcmode="lin" valueType="num">
                                      <p:cBhvr additive="base">
                                        <p:cTn id="13"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99">
                                            <p:txEl>
                                              <p:pRg st="4" end="4"/>
                                            </p:txEl>
                                          </p:spTgt>
                                        </p:tgtEl>
                                        <p:attrNameLst>
                                          <p:attrName>style.visibility</p:attrName>
                                        </p:attrNameLst>
                                      </p:cBhvr>
                                      <p:to>
                                        <p:strVal val="visible"/>
                                      </p:to>
                                    </p:set>
                                    <p:anim calcmode="lin" valueType="num">
                                      <p:cBhvr additive="base">
                                        <p:cTn id="19" dur="500" fill="hold"/>
                                        <p:tgtEl>
                                          <p:spTgt spid="409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099">
                                            <p:txEl>
                                              <p:pRg st="6" end="6"/>
                                            </p:txEl>
                                          </p:spTgt>
                                        </p:tgtEl>
                                        <p:attrNameLst>
                                          <p:attrName>style.visibility</p:attrName>
                                        </p:attrNameLst>
                                      </p:cBhvr>
                                      <p:to>
                                        <p:strVal val="visible"/>
                                      </p:to>
                                    </p:set>
                                    <p:anim calcmode="lin" valueType="num">
                                      <p:cBhvr additive="base">
                                        <p:cTn id="25" dur="500" fill="hold"/>
                                        <p:tgtEl>
                                          <p:spTgt spid="409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099">
                                            <p:txEl>
                                              <p:pRg st="8" end="8"/>
                                            </p:txEl>
                                          </p:spTgt>
                                        </p:tgtEl>
                                        <p:attrNameLst>
                                          <p:attrName>style.visibility</p:attrName>
                                        </p:attrNameLst>
                                      </p:cBhvr>
                                      <p:to>
                                        <p:strVal val="visible"/>
                                      </p:to>
                                    </p:set>
                                    <p:anim calcmode="lin" valueType="num">
                                      <p:cBhvr additive="base">
                                        <p:cTn id="31" dur="500" fill="hold"/>
                                        <p:tgtEl>
                                          <p:spTgt spid="4099">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099">
                                            <p:txEl>
                                              <p:pRg st="10" end="10"/>
                                            </p:txEl>
                                          </p:spTgt>
                                        </p:tgtEl>
                                        <p:attrNameLst>
                                          <p:attrName>style.visibility</p:attrName>
                                        </p:attrNameLst>
                                      </p:cBhvr>
                                      <p:to>
                                        <p:strVal val="visible"/>
                                      </p:to>
                                    </p:set>
                                    <p:anim calcmode="lin" valueType="num">
                                      <p:cBhvr additive="base">
                                        <p:cTn id="37" dur="500" fill="hold"/>
                                        <p:tgtEl>
                                          <p:spTgt spid="4099">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099">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lIns="0" tIns="0" rIns="0" bIns="0" anchor="t"/>
          <a:lstStyle/>
          <a:p>
            <a:pPr algn="l">
              <a:lnSpc>
                <a:spcPct val="95000"/>
              </a:lnSpc>
            </a:pPr>
            <a:r>
              <a:rPr lang="en-US" dirty="0" smtClean="0"/>
              <a:t>How will you learn these skills?</a:t>
            </a:r>
          </a:p>
        </p:txBody>
      </p:sp>
      <p:sp>
        <p:nvSpPr>
          <p:cNvPr id="6" name="Rectangle 3"/>
          <p:cNvSpPr txBox="1">
            <a:spLocks noChangeArrowheads="1"/>
          </p:cNvSpPr>
          <p:nvPr/>
        </p:nvSpPr>
        <p:spPr bwMode="auto">
          <a:xfrm>
            <a:off x="827584" y="1844824"/>
            <a:ext cx="7834313" cy="42243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342900" indent="-342900">
              <a:lnSpc>
                <a:spcPct val="108000"/>
              </a:lnSpc>
            </a:pPr>
            <a:r>
              <a:rPr lang="en-US" sz="2000" kern="0" dirty="0" smtClean="0">
                <a:latin typeface="+mn-lt"/>
              </a:rPr>
              <a:t>The following slides and activities will help you to... </a:t>
            </a:r>
          </a:p>
          <a:p>
            <a:pPr marL="342900" marR="0" lvl="0" indent="-342900" algn="l" defTabSz="914400" rtl="0" eaLnBrk="1" fontAlgn="base" latinLnBrk="0" hangingPunct="1">
              <a:lnSpc>
                <a:spcPct val="108000"/>
              </a:lnSpc>
              <a:spcBef>
                <a:spcPct val="0"/>
              </a:spcBef>
              <a:spcAft>
                <a:spcPct val="0"/>
              </a:spcAft>
              <a:buClrTx/>
              <a:buSzTx/>
              <a:buFontTx/>
              <a:buBlip>
                <a:blip r:embed="rId2"/>
              </a:buBlip>
              <a:tabLst/>
              <a:defRPr/>
            </a:pPr>
            <a:endParaRPr kumimoji="0" lang="en-GB" sz="2000" b="0" i="0" u="none" strike="noStrike" kern="0" cap="none" spc="0" normalizeH="0" baseline="0" noProof="0" dirty="0" smtClean="0">
              <a:ln>
                <a:noFill/>
              </a:ln>
              <a:effectLst/>
              <a:uLnTx/>
              <a:uFillTx/>
              <a:latin typeface="+mn-lt"/>
              <a:ea typeface="+mn-ea"/>
              <a:cs typeface="+mn-cs"/>
            </a:endParaRPr>
          </a:p>
          <a:p>
            <a:pPr marL="342900" marR="0" lvl="0" indent="-342900" algn="l" defTabSz="914400" rtl="0" eaLnBrk="1" fontAlgn="base" latinLnBrk="0" hangingPunct="1">
              <a:lnSpc>
                <a:spcPct val="108000"/>
              </a:lnSpc>
              <a:spcBef>
                <a:spcPct val="0"/>
              </a:spcBef>
              <a:spcAft>
                <a:spcPct val="0"/>
              </a:spcAft>
              <a:buClrTx/>
              <a:buSzTx/>
              <a:buFont typeface="Arial" pitchFamily="34" charset="0"/>
              <a:buChar char="•"/>
              <a:tabLst/>
              <a:defRPr/>
            </a:pPr>
            <a:r>
              <a:rPr kumimoji="0" lang="en-US" sz="2000" b="0" i="0" u="none" strike="noStrike" kern="0" cap="none" spc="0" normalizeH="0" baseline="0" noProof="0" dirty="0" smtClean="0">
                <a:ln>
                  <a:noFill/>
                </a:ln>
                <a:effectLst/>
                <a:uLnTx/>
                <a:uFillTx/>
                <a:latin typeface="+mn-lt"/>
                <a:ea typeface="+mn-ea"/>
                <a:cs typeface="+mn-cs"/>
              </a:rPr>
              <a:t>Reflect on the purpose referencing.</a:t>
            </a:r>
          </a:p>
          <a:p>
            <a:pPr marL="342900" marR="0" lvl="0" indent="-342900" algn="l" defTabSz="914400" rtl="0" eaLnBrk="1" fontAlgn="base" latinLnBrk="0" hangingPunct="1">
              <a:lnSpc>
                <a:spcPct val="108000"/>
              </a:lnSpc>
              <a:spcBef>
                <a:spcPct val="0"/>
              </a:spcBef>
              <a:spcAft>
                <a:spcPct val="0"/>
              </a:spcAft>
              <a:buClrTx/>
              <a:buSzTx/>
              <a:buFont typeface="Arial" pitchFamily="34" charset="0"/>
              <a:buChar char="•"/>
              <a:tabLst/>
              <a:defRPr/>
            </a:pPr>
            <a:endParaRPr kumimoji="0" lang="en-US" sz="2000" b="0" i="0" u="none" strike="noStrike" kern="0" cap="none" spc="0" normalizeH="0" baseline="0" noProof="0" dirty="0" smtClean="0">
              <a:ln>
                <a:noFill/>
              </a:ln>
              <a:effectLst/>
              <a:uLnTx/>
              <a:uFillTx/>
              <a:latin typeface="+mn-lt"/>
              <a:ea typeface="+mn-ea"/>
              <a:cs typeface="+mn-cs"/>
            </a:endParaRPr>
          </a:p>
          <a:p>
            <a:pPr marL="342900" marR="0" lvl="0" indent="-342900" algn="l" defTabSz="914400" rtl="0" eaLnBrk="1" fontAlgn="base" latinLnBrk="0" hangingPunct="1">
              <a:lnSpc>
                <a:spcPct val="108000"/>
              </a:lnSpc>
              <a:spcBef>
                <a:spcPct val="0"/>
              </a:spcBef>
              <a:spcAft>
                <a:spcPct val="0"/>
              </a:spcAft>
              <a:buClrTx/>
              <a:buSzTx/>
              <a:buFont typeface="Arial" pitchFamily="34" charset="0"/>
              <a:buChar char="•"/>
              <a:tabLst/>
              <a:defRPr/>
            </a:pPr>
            <a:r>
              <a:rPr kumimoji="0" lang="en-US" sz="2000" b="0" i="0" u="none" strike="noStrike" kern="0" cap="none" spc="0" normalizeH="0" baseline="0" noProof="0" dirty="0" smtClean="0">
                <a:ln>
                  <a:noFill/>
                </a:ln>
                <a:effectLst/>
                <a:uLnTx/>
                <a:uFillTx/>
                <a:latin typeface="+mn-lt"/>
                <a:ea typeface="+mn-ea"/>
                <a:cs typeface="+mn-cs"/>
              </a:rPr>
              <a:t>Familiarise yourself with the Harvard referencing style. </a:t>
            </a:r>
          </a:p>
          <a:p>
            <a:pPr marL="342900" marR="0" lvl="0" indent="-342900" algn="l" defTabSz="914400" rtl="0" eaLnBrk="1" fontAlgn="base" latinLnBrk="0" hangingPunct="1">
              <a:lnSpc>
                <a:spcPct val="108000"/>
              </a:lnSpc>
              <a:spcBef>
                <a:spcPct val="0"/>
              </a:spcBef>
              <a:spcAft>
                <a:spcPct val="0"/>
              </a:spcAft>
              <a:buClrTx/>
              <a:buSzTx/>
              <a:buFont typeface="Arial" pitchFamily="34" charset="0"/>
              <a:buChar char="•"/>
              <a:tabLst/>
              <a:defRPr/>
            </a:pPr>
            <a:endParaRPr kumimoji="0" lang="en-US" sz="2000" b="0" i="0" u="none" strike="noStrike" kern="0" cap="none" spc="0" normalizeH="0" baseline="0" noProof="0" dirty="0" smtClean="0">
              <a:ln>
                <a:noFill/>
              </a:ln>
              <a:effectLst/>
              <a:uLnTx/>
              <a:uFillTx/>
              <a:latin typeface="+mn-lt"/>
              <a:ea typeface="+mn-ea"/>
              <a:cs typeface="+mn-cs"/>
            </a:endParaRPr>
          </a:p>
          <a:p>
            <a:pPr marL="342900" marR="0" lvl="0" indent="-342900" algn="l" defTabSz="914400" rtl="0" eaLnBrk="1" fontAlgn="base" latinLnBrk="0" hangingPunct="1">
              <a:lnSpc>
                <a:spcPct val="108000"/>
              </a:lnSpc>
              <a:spcBef>
                <a:spcPct val="0"/>
              </a:spcBef>
              <a:spcAft>
                <a:spcPct val="0"/>
              </a:spcAft>
              <a:buClrTx/>
              <a:buSzTx/>
              <a:buFont typeface="Arial" pitchFamily="34" charset="0"/>
              <a:buChar char="•"/>
              <a:tabLst/>
              <a:defRPr/>
            </a:pPr>
            <a:r>
              <a:rPr kumimoji="0" lang="en-US" sz="2000" b="0" i="0" u="none" strike="noStrike" kern="0" cap="none" spc="0" normalizeH="0" baseline="0" noProof="0" dirty="0" smtClean="0">
                <a:ln>
                  <a:noFill/>
                </a:ln>
                <a:effectLst/>
                <a:uLnTx/>
                <a:uFillTx/>
                <a:latin typeface="+mn-lt"/>
                <a:ea typeface="+mn-ea"/>
                <a:cs typeface="+mn-cs"/>
              </a:rPr>
              <a:t>Reference in a foreign language. </a:t>
            </a:r>
          </a:p>
          <a:p>
            <a:pPr marL="342900" marR="0" lvl="0" indent="-342900" algn="l" defTabSz="914400" rtl="0" eaLnBrk="1" fontAlgn="base" latinLnBrk="0" hangingPunct="1">
              <a:lnSpc>
                <a:spcPct val="108000"/>
              </a:lnSpc>
              <a:spcBef>
                <a:spcPct val="0"/>
              </a:spcBef>
              <a:spcAft>
                <a:spcPct val="0"/>
              </a:spcAft>
              <a:buClrTx/>
              <a:buSzTx/>
              <a:buFont typeface="Arial" pitchFamily="34" charset="0"/>
              <a:buChar char="•"/>
              <a:tabLst/>
              <a:defRPr/>
            </a:pPr>
            <a:endParaRPr kumimoji="0" lang="en-US" sz="2000" b="0" i="0" u="none" strike="noStrike" kern="0" cap="none" spc="0" normalizeH="0" baseline="0" noProof="0" dirty="0" smtClean="0">
              <a:ln>
                <a:noFill/>
              </a:ln>
              <a:effectLst/>
              <a:uLnTx/>
              <a:uFillTx/>
              <a:latin typeface="+mn-lt"/>
              <a:ea typeface="+mn-ea"/>
              <a:cs typeface="+mn-cs"/>
            </a:endParaRPr>
          </a:p>
          <a:p>
            <a:pPr marL="342900" marR="0" lvl="0" indent="-342900" algn="l" defTabSz="914400" rtl="0" eaLnBrk="1" fontAlgn="base" latinLnBrk="0" hangingPunct="1">
              <a:lnSpc>
                <a:spcPct val="108000"/>
              </a:lnSpc>
              <a:spcBef>
                <a:spcPct val="0"/>
              </a:spcBef>
              <a:spcAft>
                <a:spcPct val="0"/>
              </a:spcAft>
              <a:buClrTx/>
              <a:buSzTx/>
              <a:buFont typeface="Arial" pitchFamily="34" charset="0"/>
              <a:buChar char="•"/>
              <a:tabLst/>
              <a:defRPr/>
            </a:pPr>
            <a:r>
              <a:rPr kumimoji="0" lang="en-US" sz="2000" b="0" i="0" u="none" strike="noStrike" kern="0" cap="none" spc="0" normalizeH="0" baseline="0" noProof="0" dirty="0" smtClean="0">
                <a:ln>
                  <a:noFill/>
                </a:ln>
                <a:effectLst/>
                <a:uLnTx/>
                <a:uFillTx/>
                <a:latin typeface="+mn-lt"/>
                <a:ea typeface="+mn-ea"/>
                <a:cs typeface="+mn-cs"/>
              </a:rPr>
              <a:t>Reflect on plagiarism. </a:t>
            </a:r>
          </a:p>
          <a:p>
            <a:pPr marL="342900" marR="0" lvl="0" indent="-342900" algn="l" defTabSz="914400" rtl="0" eaLnBrk="1" fontAlgn="base" latinLnBrk="0" hangingPunct="1">
              <a:lnSpc>
                <a:spcPct val="108000"/>
              </a:lnSpc>
              <a:spcBef>
                <a:spcPct val="0"/>
              </a:spcBef>
              <a:spcAft>
                <a:spcPct val="0"/>
              </a:spcAft>
              <a:buClrTx/>
              <a:buSzTx/>
              <a:buFont typeface="Arial" pitchFamily="34" charset="0"/>
              <a:buChar char="•"/>
              <a:tabLst/>
              <a:defRPr/>
            </a:pPr>
            <a:endParaRPr kumimoji="0" lang="en-US" sz="2000" b="0" i="0" u="none" strike="noStrike" kern="0" cap="none" spc="0" normalizeH="0" baseline="0" noProof="0" dirty="0" smtClean="0">
              <a:ln>
                <a:noFill/>
              </a:ln>
              <a:effectLst/>
              <a:uLnTx/>
              <a:uFillTx/>
              <a:latin typeface="+mn-lt"/>
              <a:ea typeface="+mn-ea"/>
              <a:cs typeface="+mn-cs"/>
            </a:endParaRPr>
          </a:p>
          <a:p>
            <a:pPr marL="342900" marR="0" lvl="0" indent="-342900" algn="l" defTabSz="914400" rtl="0" eaLnBrk="1" fontAlgn="base" latinLnBrk="0" hangingPunct="1">
              <a:lnSpc>
                <a:spcPct val="108000"/>
              </a:lnSpc>
              <a:spcBef>
                <a:spcPct val="0"/>
              </a:spcBef>
              <a:spcAft>
                <a:spcPct val="0"/>
              </a:spcAft>
              <a:buClrTx/>
              <a:buSzTx/>
              <a:buFont typeface="Arial" pitchFamily="34" charset="0"/>
              <a:buChar char="•"/>
              <a:tabLst/>
              <a:defRPr/>
            </a:pPr>
            <a:r>
              <a:rPr kumimoji="0" lang="en-US" sz="2000" b="0" i="0" u="none" strike="noStrike" kern="0" cap="none" spc="0" normalizeH="0" baseline="0" noProof="0" dirty="0" smtClean="0">
                <a:ln>
                  <a:noFill/>
                </a:ln>
                <a:effectLst/>
                <a:uLnTx/>
                <a:uFillTx/>
                <a:latin typeface="+mn-lt"/>
                <a:ea typeface="+mn-ea"/>
                <a:cs typeface="+mn-cs"/>
              </a:rPr>
              <a:t>Practise how to avoid plagiarism.</a:t>
            </a:r>
          </a:p>
          <a:p>
            <a:pPr marL="342900" marR="0" lvl="0" indent="-342900" algn="l" defTabSz="914400" rtl="0" eaLnBrk="1" fontAlgn="base" latinLnBrk="0" hangingPunct="1">
              <a:lnSpc>
                <a:spcPct val="108000"/>
              </a:lnSpc>
              <a:spcBef>
                <a:spcPct val="0"/>
              </a:spcBef>
              <a:spcAft>
                <a:spcPct val="0"/>
              </a:spcAft>
              <a:buClrTx/>
              <a:buSzTx/>
              <a:buFontTx/>
              <a:buBlip>
                <a:blip r:embed="rId2"/>
              </a:buBlip>
              <a:tabLst/>
              <a:defRPr/>
            </a:pPr>
            <a:endParaRPr kumimoji="0" lang="en-US" sz="2000" b="0" i="0" u="none" strike="noStrike" kern="0" cap="none" spc="0" normalizeH="0" baseline="0" noProof="0" dirty="0" smtClean="0">
              <a:ln>
                <a:noFill/>
              </a:ln>
              <a:solidFill>
                <a:srgbClr val="000000"/>
              </a:solidFill>
              <a:effectLst/>
              <a:uLnTx/>
              <a:uFillTx/>
              <a:latin typeface="+mn-lt"/>
              <a:ea typeface="+mn-ea"/>
              <a:cs typeface="+mn-cs"/>
            </a:endParaRPr>
          </a:p>
        </p:txBody>
      </p:sp>
      <p:pic>
        <p:nvPicPr>
          <p:cNvPr id="4" name="Picture 3" descr="routes_into_languages_cmyk"/>
          <p:cNvPicPr>
            <a:picLocks noChangeAspect="1" noChangeArrowheads="1"/>
          </p:cNvPicPr>
          <p:nvPr/>
        </p:nvPicPr>
        <p:blipFill>
          <a:blip r:embed="rId3"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additive="base">
                                        <p:cTn id="1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 calcmode="lin" valueType="num">
                                      <p:cBhvr additive="base">
                                        <p:cTn id="25"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anim calcmode="lin" valueType="num">
                                      <p:cBhvr additive="base">
                                        <p:cTn id="31"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10" end="10"/>
                                            </p:txEl>
                                          </p:spTgt>
                                        </p:tgtEl>
                                        <p:attrNameLst>
                                          <p:attrName>style.visibility</p:attrName>
                                        </p:attrNameLst>
                                      </p:cBhvr>
                                      <p:to>
                                        <p:strVal val="visible"/>
                                      </p:to>
                                    </p:set>
                                    <p:anim calcmode="lin" valueType="num">
                                      <p:cBhvr additive="base">
                                        <p:cTn id="37"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539552" y="476672"/>
            <a:ext cx="7848600" cy="511175"/>
          </a:xfrm>
        </p:spPr>
        <p:txBody>
          <a:bodyPr/>
          <a:lstStyle/>
          <a:p>
            <a:pPr eaLnBrk="1" hangingPunct="1"/>
            <a:r>
              <a:rPr lang="en-GB" dirty="0" smtClean="0"/>
              <a:t>So, what is a reference?</a:t>
            </a:r>
          </a:p>
        </p:txBody>
      </p:sp>
      <p:sp>
        <p:nvSpPr>
          <p:cNvPr id="5123" name="Content Placeholder 2"/>
          <p:cNvSpPr>
            <a:spLocks noGrp="1"/>
          </p:cNvSpPr>
          <p:nvPr>
            <p:ph idx="1"/>
          </p:nvPr>
        </p:nvSpPr>
        <p:spPr>
          <a:xfrm>
            <a:off x="611560" y="1628800"/>
            <a:ext cx="7834313" cy="4608512"/>
          </a:xfrm>
        </p:spPr>
        <p:txBody>
          <a:bodyPr/>
          <a:lstStyle/>
          <a:p>
            <a:pPr marL="0" indent="0" eaLnBrk="1" hangingPunct="1">
              <a:buNone/>
            </a:pPr>
            <a:r>
              <a:rPr lang="en-GB" sz="1800" dirty="0" smtClean="0"/>
              <a:t>In academic writing, </a:t>
            </a:r>
            <a:r>
              <a:rPr lang="en-GB" sz="1800" b="1" dirty="0" smtClean="0"/>
              <a:t>a reference </a:t>
            </a:r>
            <a:r>
              <a:rPr lang="en-GB" sz="1800" dirty="0" smtClean="0"/>
              <a:t>is a previously published written work which has been used as a source for theory or claims in your own academic work. </a:t>
            </a:r>
          </a:p>
          <a:p>
            <a:pPr eaLnBrk="1" hangingPunct="1">
              <a:buNone/>
            </a:pPr>
            <a:endParaRPr lang="en-GB" sz="1800" dirty="0" smtClean="0"/>
          </a:p>
          <a:p>
            <a:pPr marL="0" indent="0"/>
            <a:r>
              <a:rPr lang="en-GB" sz="1800" dirty="0" smtClean="0"/>
              <a:t>There are a number of forms or styles of referencing. </a:t>
            </a:r>
          </a:p>
          <a:p>
            <a:pPr marL="0" indent="0"/>
            <a:endParaRPr lang="en-GB" sz="1800" dirty="0" smtClean="0"/>
          </a:p>
          <a:p>
            <a:pPr marL="0" indent="0"/>
            <a:r>
              <a:rPr lang="en-GB" sz="1800" dirty="0" smtClean="0"/>
              <a:t>The School of Languages at Aston University uses the Harvard Referencing system. For further details please see Aston University’s </a:t>
            </a:r>
            <a:r>
              <a:rPr lang="en-GB" sz="1800" dirty="0" smtClean="0">
                <a:hlinkClick r:id="rId2" action="ppaction://hlinkfile"/>
              </a:rPr>
              <a:t>‘An Introductory Guide to Citing References.’</a:t>
            </a:r>
            <a:endParaRPr lang="en-GB" sz="1800" dirty="0" smtClean="0"/>
          </a:p>
          <a:p>
            <a:pPr marL="0" indent="0"/>
            <a:r>
              <a:rPr lang="en-GB" sz="1800" dirty="0" smtClean="0"/>
              <a:t>You should check with your University which system you should use. </a:t>
            </a:r>
          </a:p>
          <a:p>
            <a:pPr marL="0" indent="0"/>
            <a:endParaRPr lang="en-GB" sz="1800" dirty="0" smtClean="0"/>
          </a:p>
          <a:p>
            <a:pPr marL="0" indent="0"/>
            <a:r>
              <a:rPr lang="en-US" sz="1800" dirty="0" smtClean="0"/>
              <a:t>.</a:t>
            </a:r>
            <a:endParaRPr lang="en-GB" sz="1800" dirty="0" smtClean="0"/>
          </a:p>
          <a:p>
            <a:pPr eaLnBrk="1" hangingPunct="1">
              <a:buNone/>
            </a:pPr>
            <a:endParaRPr lang="en-GB" sz="2400" dirty="0" smtClean="0"/>
          </a:p>
          <a:p>
            <a:pPr eaLnBrk="1" hangingPunct="1">
              <a:buFontTx/>
              <a:buNone/>
            </a:pPr>
            <a:endParaRPr lang="en-GB" sz="2400" dirty="0" smtClean="0"/>
          </a:p>
          <a:p>
            <a:pPr eaLnBrk="1" hangingPunct="1">
              <a:buNone/>
            </a:pPr>
            <a:endParaRPr lang="en-GB" dirty="0" smtClean="0"/>
          </a:p>
        </p:txBody>
      </p:sp>
      <p:sp>
        <p:nvSpPr>
          <p:cNvPr id="9" name="Rounded Rectangular Callout 8"/>
          <p:cNvSpPr/>
          <p:nvPr/>
        </p:nvSpPr>
        <p:spPr>
          <a:xfrm>
            <a:off x="6119664" y="1988840"/>
            <a:ext cx="3024336" cy="1008112"/>
          </a:xfrm>
          <a:prstGeom prst="wedgeRoundRectCallout">
            <a:avLst>
              <a:gd name="adj1" fmla="val -39471"/>
              <a:gd name="adj2" fmla="val 66228"/>
              <a:gd name="adj3" fmla="val 16667"/>
            </a:avLst>
          </a:prstGeom>
          <a:solidFill>
            <a:srgbClr val="699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smtClean="0"/>
          </a:p>
          <a:p>
            <a:pPr algn="ctr"/>
            <a:r>
              <a:rPr lang="en-US" sz="1400" dirty="0" smtClean="0"/>
              <a:t>Other systems  </a:t>
            </a:r>
            <a:r>
              <a:rPr lang="en-US" sz="1400" dirty="0" smtClean="0">
                <a:solidFill>
                  <a:schemeClr val="bg1"/>
                </a:solidFill>
              </a:rPr>
              <a:t>apart from </a:t>
            </a:r>
            <a:r>
              <a:rPr lang="en-US" sz="1400" dirty="0" smtClean="0"/>
              <a:t>Harvard are </a:t>
            </a:r>
          </a:p>
          <a:p>
            <a:pPr algn="ctr"/>
            <a:r>
              <a:rPr lang="en-US" sz="1400" dirty="0" smtClean="0"/>
              <a:t>MHRA, the Chicago System, the </a:t>
            </a:r>
          </a:p>
          <a:p>
            <a:pPr algn="ctr"/>
            <a:r>
              <a:rPr lang="en-US" sz="1400" dirty="0" smtClean="0"/>
              <a:t>(MLA) or the (APA).</a:t>
            </a:r>
          </a:p>
          <a:p>
            <a:pPr algn="ctr"/>
            <a:endParaRPr lang="ca-ES" dirty="0"/>
          </a:p>
        </p:txBody>
      </p:sp>
      <p:pic>
        <p:nvPicPr>
          <p:cNvPr id="5" name="Picture 4" descr="routes_into_languages_cmyk"/>
          <p:cNvPicPr>
            <a:picLocks noChangeAspect="1" noChangeArrowheads="1"/>
          </p:cNvPicPr>
          <p:nvPr/>
        </p:nvPicPr>
        <p:blipFill>
          <a:blip r:embed="rId3" cstate="print"/>
          <a:srcRect/>
          <a:stretch>
            <a:fillRect/>
          </a:stretch>
        </p:blipFill>
        <p:spPr bwMode="auto">
          <a:xfrm>
            <a:off x="8316416" y="6165304"/>
            <a:ext cx="683395" cy="550919"/>
          </a:xfrm>
          <a:prstGeom prst="rect">
            <a:avLst/>
          </a:prstGeom>
          <a:noFill/>
          <a:ln w="9525">
            <a:noFill/>
            <a:miter lim="800000"/>
            <a:headEnd/>
            <a:tailEnd/>
          </a:ln>
        </p:spPr>
      </p:pic>
      <p:sp>
        <p:nvSpPr>
          <p:cNvPr id="6" name="Rectangular Callout 5"/>
          <p:cNvSpPr/>
          <p:nvPr/>
        </p:nvSpPr>
        <p:spPr>
          <a:xfrm>
            <a:off x="611560" y="4365104"/>
            <a:ext cx="7992888" cy="1800200"/>
          </a:xfrm>
          <a:prstGeom prst="wedgeRectCallout">
            <a:avLst/>
          </a:prstGeom>
          <a:solidFill>
            <a:srgbClr val="CCECFF"/>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marL="0" indent="0"/>
            <a:r>
              <a:rPr lang="en-US" dirty="0" smtClean="0">
                <a:solidFill>
                  <a:schemeClr val="tx1"/>
                </a:solidFill>
              </a:rPr>
              <a:t>Although the Harvard system was originally developed in the USA, it has become the most common system in use internationally and is frequently the standard house style for academic journals, so this tutorial will use it for practice too. Harvard has the advantages of flexibility, simplicity, clarity and ease of use, both for author and reader.</a:t>
            </a:r>
            <a:endParaRPr lang="en-GB"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blinds(horizontal)">
                                      <p:cBhvr>
                                        <p:cTn id="7" dur="50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123">
                                            <p:txEl>
                                              <p:pRg st="2" end="2"/>
                                            </p:txEl>
                                          </p:spTgt>
                                        </p:tgtEl>
                                        <p:attrNameLst>
                                          <p:attrName>style.visibility</p:attrName>
                                        </p:attrNameLst>
                                      </p:cBhvr>
                                      <p:to>
                                        <p:strVal val="visible"/>
                                      </p:to>
                                    </p:set>
                                    <p:animEffect transition="in" filter="blinds(horizontal)">
                                      <p:cBhvr>
                                        <p:cTn id="12" dur="500"/>
                                        <p:tgtEl>
                                          <p:spTgt spid="512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123">
                                            <p:txEl>
                                              <p:pRg st="4" end="4"/>
                                            </p:txEl>
                                          </p:spTgt>
                                        </p:tgtEl>
                                        <p:attrNameLst>
                                          <p:attrName>style.visibility</p:attrName>
                                        </p:attrNameLst>
                                      </p:cBhvr>
                                      <p:to>
                                        <p:strVal val="visible"/>
                                      </p:to>
                                    </p:set>
                                    <p:animEffect transition="in" filter="blinds(horizontal)">
                                      <p:cBhvr>
                                        <p:cTn id="17" dur="500"/>
                                        <p:tgtEl>
                                          <p:spTgt spid="512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123">
                                            <p:txEl>
                                              <p:pRg st="5" end="5"/>
                                            </p:txEl>
                                          </p:spTgt>
                                        </p:tgtEl>
                                        <p:attrNameLst>
                                          <p:attrName>style.visibility</p:attrName>
                                        </p:attrNameLst>
                                      </p:cBhvr>
                                      <p:to>
                                        <p:strVal val="visible"/>
                                      </p:to>
                                    </p:set>
                                    <p:animEffect transition="in" filter="blinds(horizontal)">
                                      <p:cBhvr>
                                        <p:cTn id="22" dur="500"/>
                                        <p:tgtEl>
                                          <p:spTgt spid="512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123">
                                            <p:txEl>
                                              <p:pRg st="7" end="7"/>
                                            </p:txEl>
                                          </p:spTgt>
                                        </p:tgtEl>
                                        <p:attrNameLst>
                                          <p:attrName>style.visibility</p:attrName>
                                        </p:attrNameLst>
                                      </p:cBhvr>
                                      <p:to>
                                        <p:strVal val="visible"/>
                                      </p:to>
                                    </p:set>
                                    <p:animEffect transition="in" filter="blinds(horizontal)">
                                      <p:cBhvr>
                                        <p:cTn id="27" dur="500"/>
                                        <p:tgtEl>
                                          <p:spTgt spid="512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500" fill="hold"/>
                                        <p:tgtEl>
                                          <p:spTgt spid="9"/>
                                        </p:tgtEl>
                                        <p:attrNameLst>
                                          <p:attrName>ppt_x</p:attrName>
                                        </p:attrNameLst>
                                      </p:cBhvr>
                                      <p:tavLst>
                                        <p:tav tm="0">
                                          <p:val>
                                            <p:strVal val="#ppt_x"/>
                                          </p:val>
                                        </p:tav>
                                        <p:tav tm="100000">
                                          <p:val>
                                            <p:strVal val="#ppt_x"/>
                                          </p:val>
                                        </p:tav>
                                      </p:tavLst>
                                    </p:anim>
                                    <p:anim calcmode="lin" valueType="num">
                                      <p:cBhvr additive="base">
                                        <p:cTn id="3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dirty="0" smtClean="0"/>
              <a:t>What do we need referencing for?</a:t>
            </a:r>
            <a:endParaRPr lang="en-GB" dirty="0" smtClean="0"/>
          </a:p>
        </p:txBody>
      </p:sp>
      <p:sp>
        <p:nvSpPr>
          <p:cNvPr id="6147" name="Content Placeholder 2"/>
          <p:cNvSpPr>
            <a:spLocks noGrp="1"/>
          </p:cNvSpPr>
          <p:nvPr>
            <p:ph idx="1"/>
          </p:nvPr>
        </p:nvSpPr>
        <p:spPr>
          <a:xfrm>
            <a:off x="611560" y="1556792"/>
            <a:ext cx="7834313" cy="4295775"/>
          </a:xfrm>
        </p:spPr>
        <p:txBody>
          <a:bodyPr/>
          <a:lstStyle/>
          <a:p>
            <a:pPr eaLnBrk="1" hangingPunct="1">
              <a:buNone/>
            </a:pPr>
            <a:endParaRPr lang="en-GB" sz="2400" dirty="0" smtClean="0"/>
          </a:p>
          <a:p>
            <a:pPr eaLnBrk="1" hangingPunct="1">
              <a:buNone/>
            </a:pPr>
            <a:r>
              <a:rPr lang="en-GB" sz="2400" dirty="0" smtClean="0"/>
              <a:t>The </a:t>
            </a:r>
            <a:r>
              <a:rPr lang="en-GB" sz="2400" b="1" dirty="0" smtClean="0"/>
              <a:t>purposes</a:t>
            </a:r>
            <a:r>
              <a:rPr lang="en-GB" sz="2400" dirty="0" smtClean="0"/>
              <a:t> of referencing are:</a:t>
            </a:r>
          </a:p>
          <a:p>
            <a:pPr eaLnBrk="1" hangingPunct="1">
              <a:buNone/>
            </a:pPr>
            <a:endParaRPr lang="en-GB" sz="2400" dirty="0" smtClean="0"/>
          </a:p>
          <a:p>
            <a:pPr>
              <a:buFont typeface="Arial" pitchFamily="34" charset="0"/>
              <a:buChar char="•"/>
            </a:pPr>
            <a:r>
              <a:rPr lang="en-US" sz="2400" dirty="0" smtClean="0">
                <a:solidFill>
                  <a:schemeClr val="tx1"/>
                </a:solidFill>
              </a:rPr>
              <a:t>To acknowledge other writers’ words and ideas</a:t>
            </a:r>
          </a:p>
          <a:p>
            <a:pPr>
              <a:buFont typeface="Arial" pitchFamily="34" charset="0"/>
              <a:buChar char="•"/>
            </a:pPr>
            <a:r>
              <a:rPr lang="en-US" sz="2400" dirty="0" smtClean="0">
                <a:solidFill>
                  <a:schemeClr val="tx1"/>
                </a:solidFill>
              </a:rPr>
              <a:t>To demonstrate the range of sources used in your work and provide some authority to </a:t>
            </a:r>
            <a:r>
              <a:rPr lang="ca-ES" sz="2400" dirty="0" smtClean="0">
                <a:solidFill>
                  <a:schemeClr val="tx1"/>
                </a:solidFill>
              </a:rPr>
              <a:t>your conclusions</a:t>
            </a:r>
          </a:p>
          <a:p>
            <a:pPr>
              <a:buFont typeface="Arial" pitchFamily="34" charset="0"/>
              <a:buChar char="•"/>
            </a:pPr>
            <a:r>
              <a:rPr lang="en-US" sz="2400" dirty="0" smtClean="0">
                <a:solidFill>
                  <a:schemeClr val="tx1"/>
                </a:solidFill>
              </a:rPr>
              <a:t>To enable readers of your work to locate and verify your sources</a:t>
            </a:r>
          </a:p>
          <a:p>
            <a:pPr>
              <a:buFont typeface="Arial" pitchFamily="34" charset="0"/>
              <a:buChar char="•"/>
            </a:pPr>
            <a:r>
              <a:rPr lang="ca-ES" sz="2400" dirty="0" smtClean="0">
                <a:solidFill>
                  <a:schemeClr val="tx1"/>
                </a:solidFill>
              </a:rPr>
              <a:t>To avoid </a:t>
            </a:r>
            <a:r>
              <a:rPr lang="ca-ES" sz="2400" dirty="0" smtClean="0">
                <a:solidFill>
                  <a:schemeClr val="tx1"/>
                </a:solidFill>
                <a:hlinkClick r:id="" action="ppaction://noaction"/>
              </a:rPr>
              <a:t>plagiarism</a:t>
            </a:r>
            <a:endParaRPr lang="en-GB" sz="2400" dirty="0" smtClean="0"/>
          </a:p>
        </p:txBody>
      </p:sp>
      <p:sp>
        <p:nvSpPr>
          <p:cNvPr id="4" name="Rounded Rectangular Callout 3"/>
          <p:cNvSpPr/>
          <p:nvPr/>
        </p:nvSpPr>
        <p:spPr>
          <a:xfrm>
            <a:off x="827584" y="1988840"/>
            <a:ext cx="7488832" cy="3384376"/>
          </a:xfrm>
          <a:prstGeom prst="wedgeRoundRectCallout">
            <a:avLst>
              <a:gd name="adj1" fmla="val -38678"/>
              <a:gd name="adj2" fmla="val 79380"/>
              <a:gd name="adj3" fmla="val 16667"/>
            </a:avLst>
          </a:prstGeom>
          <a:solidFill>
            <a:srgbClr val="699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aseline="0" dirty="0" smtClean="0">
                <a:solidFill>
                  <a:schemeClr val="bg1"/>
                </a:solidFill>
                <a:ea typeface="+mn-ea"/>
                <a:cs typeface="+mn-cs"/>
              </a:rPr>
              <a:t>At least 10% of any</a:t>
            </a:r>
            <a:r>
              <a:rPr lang="en-US" sz="2400" dirty="0" smtClean="0">
                <a:solidFill>
                  <a:schemeClr val="bg1"/>
                </a:solidFill>
                <a:ea typeface="+mn-ea"/>
                <a:cs typeface="+mn-cs"/>
              </a:rPr>
              <a:t> mark for a university assignment can be allocated to referencing</a:t>
            </a:r>
            <a:r>
              <a:rPr lang="en-US" sz="2400" baseline="0" dirty="0" smtClean="0">
                <a:solidFill>
                  <a:schemeClr val="bg1"/>
                </a:solidFill>
                <a:ea typeface="+mn-ea"/>
                <a:cs typeface="+mn-cs"/>
              </a:rPr>
              <a:t>, </a:t>
            </a:r>
          </a:p>
          <a:p>
            <a:r>
              <a:rPr lang="en-US" sz="2400" baseline="0" dirty="0" smtClean="0">
                <a:solidFill>
                  <a:schemeClr val="bg1"/>
                </a:solidFill>
                <a:ea typeface="+mn-ea"/>
                <a:cs typeface="+mn-cs"/>
              </a:rPr>
              <a:t>it is therefore important to make sure you :</a:t>
            </a:r>
          </a:p>
          <a:p>
            <a:endParaRPr lang="en-US" sz="2400" baseline="0" dirty="0" smtClean="0">
              <a:solidFill>
                <a:schemeClr val="bg1"/>
              </a:solidFill>
              <a:ea typeface="+mn-ea"/>
              <a:cs typeface="+mn-cs"/>
            </a:endParaRPr>
          </a:p>
          <a:p>
            <a:pPr marL="457200" indent="-457200">
              <a:buAutoNum type="alphaLcParenR"/>
            </a:pPr>
            <a:r>
              <a:rPr lang="en-US" sz="2400" dirty="0" smtClean="0">
                <a:solidFill>
                  <a:schemeClr val="bg1"/>
                </a:solidFill>
                <a:ea typeface="+mn-ea"/>
                <a:cs typeface="+mn-cs"/>
              </a:rPr>
              <a:t>keep accurate notes of your sources </a:t>
            </a:r>
          </a:p>
          <a:p>
            <a:pPr marL="457200" indent="-457200"/>
            <a:r>
              <a:rPr lang="en-US" sz="2400" dirty="0" smtClean="0">
                <a:solidFill>
                  <a:schemeClr val="bg1"/>
                </a:solidFill>
                <a:ea typeface="+mn-ea"/>
                <a:cs typeface="+mn-cs"/>
              </a:rPr>
              <a:t>	and</a:t>
            </a:r>
          </a:p>
          <a:p>
            <a:pPr marL="457200" indent="-457200"/>
            <a:r>
              <a:rPr lang="en-US" sz="2400" dirty="0" smtClean="0">
                <a:solidFill>
                  <a:schemeClr val="bg1"/>
                </a:solidFill>
                <a:ea typeface="+mn-ea"/>
                <a:cs typeface="+mn-cs"/>
              </a:rPr>
              <a:t>b) 	follow an </a:t>
            </a:r>
            <a:r>
              <a:rPr lang="ca-ES" sz="2400" dirty="0" smtClean="0">
                <a:solidFill>
                  <a:schemeClr val="bg1"/>
                </a:solidFill>
                <a:ea typeface="+mn-ea"/>
                <a:cs typeface="+mn-cs"/>
              </a:rPr>
              <a:t>accepted academic referencing system.</a:t>
            </a:r>
            <a:endParaRPr lang="en-US" sz="2400" dirty="0" smtClean="0">
              <a:solidFill>
                <a:schemeClr val="bg1"/>
              </a:solidFill>
              <a:ea typeface="+mn-ea"/>
              <a:cs typeface="+mn-cs"/>
            </a:endParaRPr>
          </a:p>
          <a:p>
            <a:pPr algn="ctr"/>
            <a:endParaRPr lang="ca-ES" dirty="0">
              <a:solidFill>
                <a:schemeClr val="bg1"/>
              </a:solidFill>
            </a:endParaRPr>
          </a:p>
        </p:txBody>
      </p:sp>
      <p:pic>
        <p:nvPicPr>
          <p:cNvPr id="6" name="Picture 5" descr="routes_into_languages_cmyk"/>
          <p:cNvPicPr>
            <a:picLocks noChangeAspect="1" noChangeArrowheads="1"/>
          </p:cNvPicPr>
          <p:nvPr/>
        </p:nvPicPr>
        <p:blipFill>
          <a:blip r:embed="rId3"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Effect transition="in" filter="blinds(horizontal)">
                                      <p:cBhvr>
                                        <p:cTn id="7" dur="500"/>
                                        <p:tgtEl>
                                          <p:spTgt spid="61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147">
                                            <p:txEl>
                                              <p:pRg st="3" end="3"/>
                                            </p:txEl>
                                          </p:spTgt>
                                        </p:tgtEl>
                                        <p:attrNameLst>
                                          <p:attrName>style.visibility</p:attrName>
                                        </p:attrNameLst>
                                      </p:cBhvr>
                                      <p:to>
                                        <p:strVal val="visible"/>
                                      </p:to>
                                    </p:set>
                                    <p:animEffect transition="in" filter="blinds(horizontal)">
                                      <p:cBhvr>
                                        <p:cTn id="12" dur="500"/>
                                        <p:tgtEl>
                                          <p:spTgt spid="614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147">
                                            <p:txEl>
                                              <p:pRg st="4" end="4"/>
                                            </p:txEl>
                                          </p:spTgt>
                                        </p:tgtEl>
                                        <p:attrNameLst>
                                          <p:attrName>style.visibility</p:attrName>
                                        </p:attrNameLst>
                                      </p:cBhvr>
                                      <p:to>
                                        <p:strVal val="visible"/>
                                      </p:to>
                                    </p:set>
                                    <p:animEffect transition="in" filter="blinds(horizontal)">
                                      <p:cBhvr>
                                        <p:cTn id="17" dur="500"/>
                                        <p:tgtEl>
                                          <p:spTgt spid="614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147">
                                            <p:txEl>
                                              <p:pRg st="5" end="5"/>
                                            </p:txEl>
                                          </p:spTgt>
                                        </p:tgtEl>
                                        <p:attrNameLst>
                                          <p:attrName>style.visibility</p:attrName>
                                        </p:attrNameLst>
                                      </p:cBhvr>
                                      <p:to>
                                        <p:strVal val="visible"/>
                                      </p:to>
                                    </p:set>
                                    <p:animEffect transition="in" filter="blinds(horizontal)">
                                      <p:cBhvr>
                                        <p:cTn id="22" dur="500"/>
                                        <p:tgtEl>
                                          <p:spTgt spid="6147">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147">
                                            <p:txEl>
                                              <p:pRg st="6" end="6"/>
                                            </p:txEl>
                                          </p:spTgt>
                                        </p:tgtEl>
                                        <p:attrNameLst>
                                          <p:attrName>style.visibility</p:attrName>
                                        </p:attrNameLst>
                                      </p:cBhvr>
                                      <p:to>
                                        <p:strVal val="visible"/>
                                      </p:to>
                                    </p:set>
                                    <p:animEffect transition="in" filter="blinds(horizontal)">
                                      <p:cBhvr>
                                        <p:cTn id="27" dur="500"/>
                                        <p:tgtEl>
                                          <p:spTgt spid="6147">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 calcmode="lin" valueType="num">
                                      <p:cBhvr additive="base">
                                        <p:cTn id="32" dur="500" fill="hold"/>
                                        <p:tgtEl>
                                          <p:spTgt spid="4"/>
                                        </p:tgtEl>
                                        <p:attrNameLst>
                                          <p:attrName>ppt_x</p:attrName>
                                        </p:attrNameLst>
                                      </p:cBhvr>
                                      <p:tavLst>
                                        <p:tav tm="0">
                                          <p:val>
                                            <p:strVal val="#ppt_x"/>
                                          </p:val>
                                        </p:tav>
                                        <p:tav tm="100000">
                                          <p:val>
                                            <p:strVal val="#ppt_x"/>
                                          </p:val>
                                        </p:tav>
                                      </p:tavLst>
                                    </p:anim>
                                    <p:anim calcmode="lin" valueType="num">
                                      <p:cBhvr additive="base">
                                        <p:cTn id="3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Presentation slide">
  <a:themeElements>
    <a:clrScheme name="Office Them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stonPPTblue">
  <a:themeElements>
    <a:clrScheme name="blu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fontScheme name="blu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lu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 slide</Template>
  <TotalTime>1742</TotalTime>
  <Words>382</Words>
  <Application>Microsoft Office PowerPoint</Application>
  <PresentationFormat>On-screen Show (4:3)</PresentationFormat>
  <Paragraphs>59</Paragraphs>
  <Slides>5</Slides>
  <Notes>3</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Presentation slide</vt:lpstr>
      <vt:lpstr>AstonPPTblue</vt:lpstr>
      <vt:lpstr>Module 4 REFERENCING AND AVOIDING PLAGIARISM Part 1 </vt:lpstr>
      <vt:lpstr>What this module will cover?</vt:lpstr>
      <vt:lpstr>How will you learn these skills?</vt:lpstr>
      <vt:lpstr>So, what is a reference?</vt:lpstr>
      <vt:lpstr>What do we need referencing for?</vt:lpstr>
    </vt:vector>
  </TitlesOfParts>
  <Company>Aston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Avoid Plagiarism through Referencing  </dc:title>
  <dc:creator>ded</dc:creator>
  <cp:lastModifiedBy>Angela Morris</cp:lastModifiedBy>
  <cp:revision>160</cp:revision>
  <dcterms:created xsi:type="dcterms:W3CDTF">2009-09-08T09:01:52Z</dcterms:created>
  <dcterms:modified xsi:type="dcterms:W3CDTF">2012-05-17T13:46:27Z</dcterms:modified>
</cp:coreProperties>
</file>