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1"/>
  </p:notesMasterIdLst>
  <p:sldIdLst>
    <p:sldId id="258" r:id="rId4"/>
    <p:sldId id="259" r:id="rId5"/>
    <p:sldId id="260" r:id="rId6"/>
    <p:sldId id="262" r:id="rId7"/>
    <p:sldId id="265" r:id="rId8"/>
    <p:sldId id="266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C1809-8C3C-43CE-9F7F-2C288F3081A7}" type="datetimeFigureOut">
              <a:rPr lang="de-DE" smtClean="0"/>
              <a:pPr/>
              <a:t>16.01.2012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270D0-EF6F-4F81-9589-95031AE2FD4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4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>
                <a:solidFill>
                  <a:prstClr val="black"/>
                </a:solidFill>
              </a:rPr>
              <a:pPr/>
              <a:t>7</a:t>
            </a:fld>
            <a:endParaRPr 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6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6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6" y="5908676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219201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1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6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6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6" y="5908676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9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219201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1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9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9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9" y="1219201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9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9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9" y="1219201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9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280920" cy="1800200"/>
          </a:xfrm>
        </p:spPr>
        <p:txBody>
          <a:bodyPr/>
          <a:lstStyle/>
          <a:p>
            <a:pPr algn="ctr"/>
            <a:r>
              <a:rPr lang="de-DE" b="1" dirty="0" smtClean="0">
                <a:latin typeface="Berlin Sans FB Demi" pitchFamily="34" charset="0"/>
              </a:rPr>
              <a:t>Academic </a:t>
            </a:r>
            <a:r>
              <a:rPr lang="de-DE" b="1" dirty="0" err="1" smtClean="0">
                <a:latin typeface="Berlin Sans FB Demi" pitchFamily="34" charset="0"/>
              </a:rPr>
              <a:t>writing</a:t>
            </a:r>
            <a:r>
              <a:rPr lang="de-DE" b="1" dirty="0" smtClean="0">
                <a:latin typeface="Berlin Sans FB Demi" pitchFamily="34" charset="0"/>
              </a:rPr>
              <a:t> in German</a:t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/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>Deutsche Wissenschaftssprache</a:t>
            </a:r>
            <a:endParaRPr lang="de-DE" b="1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Transition Module 5a 		developed by Elisabeth Wielander</a:t>
            </a:r>
            <a:endParaRPr lang="de-DE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028234" cy="511175"/>
          </a:xfrm>
        </p:spPr>
        <p:txBody>
          <a:bodyPr/>
          <a:lstStyle/>
          <a:p>
            <a:r>
              <a:rPr lang="de-DE" dirty="0" smtClean="0"/>
              <a:t>Allgemein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09" y="2132856"/>
            <a:ext cx="7836546" cy="4417417"/>
          </a:xfrm>
        </p:spPr>
        <p:txBody>
          <a:bodyPr/>
          <a:lstStyle/>
          <a:p>
            <a:pPr marL="0" indent="0"/>
            <a:r>
              <a:rPr lang="en-US" sz="2200" dirty="0" smtClean="0"/>
              <a:t>Die </a:t>
            </a:r>
            <a:r>
              <a:rPr lang="en-US" sz="2200" dirty="0" err="1" smtClean="0"/>
              <a:t>meisten</a:t>
            </a:r>
            <a:r>
              <a:rPr lang="en-US" sz="2200" dirty="0" smtClean="0"/>
              <a:t> </a:t>
            </a:r>
            <a:r>
              <a:rPr lang="en-US" sz="2200" dirty="0" err="1" smtClean="0"/>
              <a:t>Regeln</a:t>
            </a:r>
            <a:r>
              <a:rPr lang="en-US" sz="2200" dirty="0" smtClean="0"/>
              <a:t> </a:t>
            </a:r>
            <a:r>
              <a:rPr lang="en-US" sz="2200" dirty="0" err="1" smtClean="0"/>
              <a:t>für</a:t>
            </a:r>
            <a:r>
              <a:rPr lang="en-US" sz="2200" dirty="0" smtClean="0"/>
              <a:t> das </a:t>
            </a:r>
            <a:r>
              <a:rPr lang="en-US" sz="2200" dirty="0" err="1" smtClean="0"/>
              <a:t>wissenschaftliche</a:t>
            </a:r>
            <a:r>
              <a:rPr lang="en-US" sz="2200" dirty="0" smtClean="0"/>
              <a:t> </a:t>
            </a:r>
            <a:r>
              <a:rPr lang="en-US" sz="2200" dirty="0" err="1" smtClean="0"/>
              <a:t>Schreiben</a:t>
            </a:r>
            <a:r>
              <a:rPr lang="en-US" sz="2200" dirty="0" smtClean="0"/>
              <a:t> </a:t>
            </a:r>
            <a:r>
              <a:rPr lang="en-US" sz="2200" dirty="0" err="1" smtClean="0"/>
              <a:t>im</a:t>
            </a:r>
            <a:r>
              <a:rPr lang="en-US" sz="2200" dirty="0" smtClean="0"/>
              <a:t> </a:t>
            </a:r>
            <a:r>
              <a:rPr lang="en-US" sz="2200" dirty="0" err="1" smtClean="0"/>
              <a:t>Englischen</a:t>
            </a:r>
            <a:r>
              <a:rPr lang="en-US" sz="2200" dirty="0" smtClean="0"/>
              <a:t> </a:t>
            </a:r>
            <a:r>
              <a:rPr lang="en-US" sz="2200" dirty="0" err="1" smtClean="0"/>
              <a:t>gelten</a:t>
            </a:r>
            <a:r>
              <a:rPr lang="en-US" sz="2200" dirty="0" smtClean="0"/>
              <a:t> </a:t>
            </a:r>
            <a:r>
              <a:rPr lang="en-US" sz="2200" dirty="0" err="1" smtClean="0"/>
              <a:t>auch</a:t>
            </a:r>
            <a:r>
              <a:rPr lang="en-US" sz="2200" dirty="0" smtClean="0"/>
              <a:t> </a:t>
            </a:r>
            <a:r>
              <a:rPr lang="en-US" sz="2200" dirty="0" err="1" smtClean="0"/>
              <a:t>für</a:t>
            </a:r>
            <a:r>
              <a:rPr lang="en-US" sz="2200" dirty="0" smtClean="0"/>
              <a:t> das Deutsche. </a:t>
            </a:r>
          </a:p>
          <a:p>
            <a:pPr marL="0" indent="0"/>
            <a:endParaRPr lang="en-US" sz="1000" dirty="0" smtClean="0"/>
          </a:p>
          <a:p>
            <a:pPr marL="0" indent="0"/>
            <a:r>
              <a:rPr lang="de-DE" sz="2400" b="1" dirty="0" smtClean="0"/>
              <a:t>Prinzip der Exaktheit, Klarheit und Sachlichkeit</a:t>
            </a:r>
            <a:r>
              <a:rPr lang="de-DE" sz="2400" dirty="0" smtClean="0"/>
              <a:t> </a:t>
            </a:r>
            <a:endParaRPr lang="en-US" sz="24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/>
            <a:r>
              <a:rPr lang="de-DE" sz="2400" dirty="0" smtClean="0"/>
              <a:t>Wissenschaftliche Texte zeichnen sich durch prägnante Form und unpersönliche, sachbetonte Ausdrucksweise aus. </a:t>
            </a:r>
          </a:p>
          <a:p>
            <a:endParaRPr lang="de-DE" sz="2200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5328592" cy="511175"/>
          </a:xfrm>
        </p:spPr>
        <p:txBody>
          <a:bodyPr/>
          <a:lstStyle/>
          <a:p>
            <a:pPr algn="r"/>
            <a:r>
              <a:rPr lang="de-DE" dirty="0" smtClean="0"/>
              <a:t>Wissenschaftssprache Deutsch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836546" cy="4489425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 smtClean="0"/>
              <a:t>Zu diesem Zwecke verwendet man:</a:t>
            </a:r>
            <a:endParaRPr lang="en-US" sz="1800" dirty="0" smtClean="0"/>
          </a:p>
          <a:p>
            <a:pPr marL="0" indent="0"/>
            <a:endParaRPr lang="en-US" sz="1400" dirty="0" smtClean="0"/>
          </a:p>
          <a:p>
            <a:pPr marL="0" lvl="0" indent="0">
              <a:buFont typeface="Arial" pitchFamily="34" charset="0"/>
              <a:buChar char="•"/>
            </a:pPr>
            <a:r>
              <a:rPr lang="de-DE" sz="1800" dirty="0" smtClean="0"/>
              <a:t>nominale Worte und Wortgruppen (Substantivgruppen), z. B. die Beeinflussung der Motivation, das Erscheinen des Handbuches, im Sinne der emanzipatorischen Pädagogik...</a:t>
            </a:r>
          </a:p>
          <a:p>
            <a:pPr marL="0" lvl="0" indent="0"/>
            <a:endParaRPr lang="en-US" sz="1400" dirty="0" smtClean="0"/>
          </a:p>
          <a:p>
            <a:pPr marL="0" lvl="0" indent="0">
              <a:buFont typeface="Arial" pitchFamily="34" charset="0"/>
              <a:buChar char="•"/>
            </a:pPr>
            <a:r>
              <a:rPr lang="de-DE" sz="1800" dirty="0" smtClean="0"/>
              <a:t>Passivkonstruktionen </a:t>
            </a:r>
          </a:p>
          <a:p>
            <a:pPr marL="0" lvl="0" indent="0"/>
            <a:endParaRPr lang="en-US" sz="1400" dirty="0" smtClean="0"/>
          </a:p>
          <a:p>
            <a:pPr marL="0" lvl="0" indent="0">
              <a:buFont typeface="Arial" pitchFamily="34" charset="0"/>
              <a:buChar char="•"/>
            </a:pPr>
            <a:r>
              <a:rPr lang="de-DE" sz="1800" dirty="0" smtClean="0"/>
              <a:t>Konstruktionen, die Passivsätze ersetzen</a:t>
            </a:r>
            <a:endParaRPr lang="en-US" sz="1800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de-DE" sz="1800" b="1" dirty="0" smtClean="0"/>
              <a:t>sein, bleiben + Infinitiv mit zu</a:t>
            </a:r>
            <a:r>
              <a:rPr lang="de-DE" sz="1800" dirty="0" smtClean="0"/>
              <a:t>, z. B. Motivation ist durch folgende didaktische Maßnahmen zu beeinflussen. (Motivation </a:t>
            </a:r>
            <a:r>
              <a:rPr lang="de-DE" sz="1800" i="1" dirty="0" err="1" smtClean="0"/>
              <a:t>can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be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influenced</a:t>
            </a:r>
            <a:r>
              <a:rPr lang="de-DE" sz="1800" i="1" dirty="0" smtClean="0"/>
              <a:t> </a:t>
            </a:r>
            <a:r>
              <a:rPr lang="de-DE" sz="1800" dirty="0" smtClean="0"/>
              <a:t>…)</a:t>
            </a:r>
            <a:endParaRPr lang="en-US" sz="1800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de-DE" sz="1800" b="1" dirty="0" smtClean="0"/>
              <a:t>lassen in Verbindung mit sich,</a:t>
            </a:r>
            <a:r>
              <a:rPr lang="de-DE" sz="1800" dirty="0" smtClean="0"/>
              <a:t> z. B. Das Beispiel lässt erkennen, dass ... (The example </a:t>
            </a:r>
            <a:r>
              <a:rPr lang="de-DE" sz="1800" i="1" dirty="0" smtClean="0"/>
              <a:t>shows</a:t>
            </a:r>
            <a:r>
              <a:rPr lang="de-DE" sz="1800" dirty="0" smtClean="0"/>
              <a:t> that…)</a:t>
            </a:r>
          </a:p>
          <a:p>
            <a:pPr marL="0" lvl="1" indent="0"/>
            <a:endParaRPr lang="en-US" sz="1400" dirty="0" smtClean="0"/>
          </a:p>
          <a:p>
            <a:pPr marL="0" lvl="1" indent="0">
              <a:buFont typeface="Arial" pitchFamily="34" charset="0"/>
              <a:buChar char="•"/>
            </a:pPr>
            <a:r>
              <a:rPr lang="de-DE" sz="1800" b="1" dirty="0" smtClean="0"/>
              <a:t>sein in Verbindung mit Adjektiven auf –bar</a:t>
            </a:r>
            <a:r>
              <a:rPr lang="de-DE" sz="1800" dirty="0" smtClean="0"/>
              <a:t>, z. B. Das Experiment ist durchführbar. (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experiment</a:t>
            </a:r>
            <a:r>
              <a:rPr lang="de-DE" sz="1800" dirty="0" smtClean="0"/>
              <a:t> </a:t>
            </a:r>
            <a:r>
              <a:rPr lang="de-DE" sz="1800" i="1" dirty="0" err="1" smtClean="0"/>
              <a:t>can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be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carried</a:t>
            </a:r>
            <a:r>
              <a:rPr lang="de-DE" sz="1800" i="1" dirty="0" smtClean="0"/>
              <a:t> out</a:t>
            </a:r>
            <a:r>
              <a:rPr lang="de-DE" sz="1800" dirty="0" smtClean="0"/>
              <a:t>.)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endParaRPr lang="de-DE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5328592" cy="511175"/>
          </a:xfrm>
        </p:spPr>
        <p:txBody>
          <a:bodyPr/>
          <a:lstStyle/>
          <a:p>
            <a:pPr algn="r"/>
            <a:r>
              <a:rPr lang="de-DE" dirty="0" smtClean="0"/>
              <a:t>Wissenschaftssprache Deutsch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9" y="1628800"/>
            <a:ext cx="7836546" cy="4489425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Weitere Strategien</a:t>
            </a:r>
            <a:endParaRPr lang="en-US" dirty="0" smtClean="0"/>
          </a:p>
          <a:p>
            <a:pPr marL="0" indent="0"/>
            <a:endParaRPr lang="en-US" dirty="0" smtClean="0"/>
          </a:p>
          <a:p>
            <a:pPr marL="0" lvl="0" indent="0">
              <a:buFont typeface="Arial" pitchFamily="34" charset="0"/>
              <a:buChar char="•"/>
            </a:pPr>
            <a:r>
              <a:rPr lang="de-DE" dirty="0" smtClean="0"/>
              <a:t>Vermeiden oder Streichen überflüssiger Attribute und Adverbien</a:t>
            </a:r>
            <a:endParaRPr lang="en-US" dirty="0" smtClean="0"/>
          </a:p>
          <a:p>
            <a:pPr marL="0" lvl="0" indent="0">
              <a:buFont typeface="Arial" pitchFamily="34" charset="0"/>
              <a:buChar char="•"/>
            </a:pPr>
            <a:r>
              <a:rPr lang="de-DE" dirty="0" smtClean="0"/>
              <a:t>Logischer Aufbau </a:t>
            </a:r>
            <a:endParaRPr lang="en-US" dirty="0" smtClean="0"/>
          </a:p>
          <a:p>
            <a:pPr marL="0" lvl="0" indent="0">
              <a:buFont typeface="Arial" pitchFamily="34" charset="0"/>
              <a:buChar char="•"/>
            </a:pPr>
            <a:r>
              <a:rPr lang="de-DE" dirty="0" smtClean="0"/>
              <a:t>Vermeiden des Personalpronomens </a:t>
            </a:r>
            <a:r>
              <a:rPr lang="de-DE" i="1" dirty="0" smtClean="0"/>
              <a:t>ich</a:t>
            </a:r>
            <a:r>
              <a:rPr lang="de-DE" dirty="0" smtClean="0"/>
              <a:t> (aber: wenn persönlich Stellung genommen wird, ist </a:t>
            </a:r>
            <a:r>
              <a:rPr lang="de-DE" i="1" dirty="0" smtClean="0"/>
              <a:t>ich</a:t>
            </a:r>
            <a:r>
              <a:rPr lang="de-DE" dirty="0" smtClean="0"/>
              <a:t> angemessen)</a:t>
            </a:r>
            <a:endParaRPr lang="en-US" dirty="0" smtClean="0"/>
          </a:p>
          <a:p>
            <a:pPr marL="0" lvl="0" indent="0">
              <a:buFont typeface="Arial" pitchFamily="34" charset="0"/>
              <a:buChar char="•"/>
            </a:pPr>
            <a:r>
              <a:rPr lang="de-DE" dirty="0" smtClean="0"/>
              <a:t>Verwendung von Fachtermini und Fachausdrücken</a:t>
            </a:r>
            <a:endParaRPr lang="en-US" dirty="0" smtClean="0"/>
          </a:p>
          <a:p>
            <a:pPr marL="0" lvl="0" indent="0">
              <a:buFont typeface="Arial" pitchFamily="34" charset="0"/>
              <a:buChar char="•"/>
            </a:pPr>
            <a:r>
              <a:rPr lang="de-DE" dirty="0" smtClean="0"/>
              <a:t>Verwendung von </a:t>
            </a:r>
            <a:r>
              <a:rPr lang="de-DE" dirty="0" err="1" smtClean="0"/>
              <a:t>Konnektoren</a:t>
            </a:r>
            <a:r>
              <a:rPr lang="de-DE" dirty="0" smtClean="0"/>
              <a:t>, um die Textverflechtung zu verdeutlichen </a:t>
            </a:r>
            <a:endParaRPr lang="en-US" dirty="0" smtClean="0"/>
          </a:p>
          <a:p>
            <a:pPr marL="0" lvl="0" indent="0">
              <a:buFont typeface="Arial" pitchFamily="34" charset="0"/>
              <a:buChar char="•"/>
            </a:pPr>
            <a:r>
              <a:rPr lang="de-DE" dirty="0" smtClean="0"/>
              <a:t>Beachtung des Verweis- und Zitiersystems</a:t>
            </a:r>
            <a:endParaRPr lang="en-US" dirty="0" smtClean="0"/>
          </a:p>
          <a:p>
            <a:pPr marL="0" lvl="0" indent="0">
              <a:buFont typeface="Arial" pitchFamily="34" charset="0"/>
              <a:buChar char="•"/>
            </a:pPr>
            <a:r>
              <a:rPr lang="de-DE" dirty="0" smtClean="0"/>
              <a:t>Verwendung </a:t>
            </a:r>
            <a:r>
              <a:rPr lang="de-DE" dirty="0" err="1" smtClean="0"/>
              <a:t>außersprachlicher</a:t>
            </a:r>
            <a:r>
              <a:rPr lang="de-DE" dirty="0" smtClean="0"/>
              <a:t> Mittel (Tabellen, Diagramme, Schemata usw.).  </a:t>
            </a:r>
            <a:endParaRPr lang="en-US" dirty="0" smtClean="0"/>
          </a:p>
          <a:p>
            <a:endParaRPr lang="de-DE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5328841" cy="943322"/>
          </a:xfrm>
        </p:spPr>
        <p:txBody>
          <a:bodyPr/>
          <a:lstStyle/>
          <a:p>
            <a:r>
              <a:rPr lang="de-DE" dirty="0" smtClean="0"/>
              <a:t>Wissenschaftssprache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3" y="1700809"/>
            <a:ext cx="7980562" cy="1728192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Wissenschaftssprache Deutsch: Nominalisierung</a:t>
            </a:r>
            <a:endParaRPr lang="en-GB" dirty="0" smtClean="0"/>
          </a:p>
          <a:p>
            <a:pPr marL="0" indent="0"/>
            <a:r>
              <a:rPr lang="de-DE" dirty="0" smtClean="0"/>
              <a:t>In deutschen akademischen Texten werden viel mehr Nomen als im Englischen verwendet. Das nennt man </a:t>
            </a:r>
            <a:r>
              <a:rPr lang="de-DE" i="1" dirty="0" smtClean="0"/>
              <a:t>Nominalstil</a:t>
            </a:r>
            <a:r>
              <a:rPr lang="de-DE" dirty="0" smtClean="0"/>
              <a:t>. </a:t>
            </a:r>
            <a:endParaRPr lang="en-GB" dirty="0" smtClean="0"/>
          </a:p>
          <a:p>
            <a:pPr marL="0" indent="0"/>
            <a:r>
              <a:rPr lang="de-DE" dirty="0" smtClean="0"/>
              <a:t>Häufig werden dabei Verben zu Nomen gemacht, also nominalisiert.</a:t>
            </a:r>
            <a:endParaRPr lang="en-GB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1520" y="4437112"/>
          <a:ext cx="8712968" cy="1752600"/>
        </p:xfrm>
        <a:graphic>
          <a:graphicData uri="http://schemas.openxmlformats.org/drawingml/2006/table">
            <a:tbl>
              <a:tblPr/>
              <a:tblGrid>
                <a:gridCol w="3953784"/>
                <a:gridCol w="4759184"/>
              </a:tblGrid>
              <a:tr h="228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Verb</a:t>
                      </a:r>
                      <a:endParaRPr lang="en-GB" sz="2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0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Nomen</a:t>
                      </a:r>
                      <a:endParaRPr lang="en-GB" sz="2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festlegen</a:t>
                      </a:r>
                      <a:endParaRPr lang="en-GB" sz="2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das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Festlegen</a:t>
                      </a:r>
                      <a:endParaRPr lang="en-GB" sz="2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filmen</a:t>
                      </a:r>
                      <a:endParaRPr lang="en-GB" sz="200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das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Filmen</a:t>
                      </a:r>
                      <a:endParaRPr lang="en-GB" sz="2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6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! Alle Verben können Nomen aus den Infinitiven bilden. Die Nomen sind immer </a:t>
                      </a:r>
                      <a:r>
                        <a:rPr lang="de-DE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sächlich </a:t>
                      </a:r>
                      <a:r>
                        <a:rPr lang="de-DE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= das.</a:t>
                      </a:r>
                      <a:endParaRPr lang="en-GB" sz="2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3923764"/>
            <a:ext cx="27462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smtClean="0">
                <a:solidFill>
                  <a:schemeClr val="accent4">
                    <a:lumMod val="50000"/>
                  </a:schemeClr>
                </a:solidFill>
              </a:rPr>
              <a:t>a) </a:t>
            </a:r>
            <a:r>
              <a:rPr lang="en-GB" sz="2200" b="1" dirty="0" err="1" smtClean="0">
                <a:solidFill>
                  <a:schemeClr val="accent4">
                    <a:lumMod val="50000"/>
                  </a:schemeClr>
                </a:solidFill>
              </a:rPr>
              <a:t>aus</a:t>
            </a:r>
            <a:r>
              <a:rPr lang="en-GB" sz="2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2200" b="1" dirty="0" err="1" smtClean="0">
                <a:solidFill>
                  <a:schemeClr val="accent4">
                    <a:lumMod val="50000"/>
                  </a:schemeClr>
                </a:solidFill>
              </a:rPr>
              <a:t>dem</a:t>
            </a:r>
            <a:r>
              <a:rPr lang="en-GB" sz="2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2200" b="1" dirty="0" err="1" smtClean="0">
                <a:solidFill>
                  <a:schemeClr val="accent4">
                    <a:lumMod val="50000"/>
                  </a:schemeClr>
                </a:solidFill>
              </a:rPr>
              <a:t>Infinitiv</a:t>
            </a:r>
            <a:endParaRPr lang="en-GB" sz="2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5328841" cy="943322"/>
          </a:xfrm>
        </p:spPr>
        <p:txBody>
          <a:bodyPr/>
          <a:lstStyle/>
          <a:p>
            <a:r>
              <a:rPr lang="de-DE" dirty="0" smtClean="0"/>
              <a:t>Wissenschaftssprache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3" y="1844824"/>
            <a:ext cx="7980562" cy="504056"/>
          </a:xfrm>
        </p:spPr>
        <p:txBody>
          <a:bodyPr/>
          <a:lstStyle/>
          <a:p>
            <a:r>
              <a:rPr lang="de-DE" b="1" dirty="0" smtClean="0"/>
              <a:t>b) mit Endungen / Suffixen</a:t>
            </a:r>
            <a:endParaRPr lang="en-GB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27583" y="2657856"/>
          <a:ext cx="7416825" cy="2804160"/>
        </p:xfrm>
        <a:graphic>
          <a:graphicData uri="http://schemas.openxmlformats.org/drawingml/2006/table">
            <a:tbl>
              <a:tblPr/>
              <a:tblGrid>
                <a:gridCol w="2430724"/>
                <a:gridCol w="2181419"/>
                <a:gridCol w="2804682"/>
              </a:tblGrid>
              <a:tr h="184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Verb</a:t>
                      </a:r>
                      <a:endParaRPr lang="en-GB" sz="2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Nomen</a:t>
                      </a:r>
                      <a:endParaRPr lang="en-GB" sz="200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Suffix</a:t>
                      </a:r>
                      <a:endParaRPr lang="en-GB" sz="200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verändern</a:t>
                      </a:r>
                      <a:endParaRPr lang="en-GB" sz="200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Veränder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ung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ung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sich</a:t>
                      </a:r>
                      <a:r>
                        <a:rPr lang="en-GB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0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freuen</a:t>
                      </a:r>
                      <a:endParaRPr lang="en-GB" sz="2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die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Freud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-e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sich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ereignen</a:t>
                      </a:r>
                      <a:endParaRPr lang="en-GB" sz="2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das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Ereig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nis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GB" sz="2000" b="1" dirty="0" err="1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nis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reagieren</a:t>
                      </a:r>
                      <a:endParaRPr lang="en-GB" sz="200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die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Reak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tion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GB" sz="2000" b="1" dirty="0" err="1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tion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tolerieren</a:t>
                      </a:r>
                      <a:endParaRPr lang="en-GB" sz="200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die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Toler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anz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anz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tendieren</a:t>
                      </a:r>
                      <a:endParaRPr lang="en-GB" sz="2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die 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Tend</a:t>
                      </a:r>
                      <a:r>
                        <a:rPr lang="en-GB" sz="2000" b="1" dirty="0" err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enz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GB" sz="2000" b="1" dirty="0" err="1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enz</a:t>
                      </a:r>
                      <a:endParaRPr lang="en-GB" sz="2000" b="1" dirty="0" smtClean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versuchen</a:t>
                      </a:r>
                      <a:endParaRPr lang="en-GB" sz="2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der Versuch</a:t>
                      </a:r>
                      <a:endParaRPr lang="en-GB" sz="200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en-GB" sz="2000" b="1" i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GB" sz="2000" b="1" i="1" dirty="0" err="1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nur</a:t>
                      </a:r>
                      <a:r>
                        <a:rPr lang="en-GB" sz="2000" b="1" i="1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2000" b="1" i="1" dirty="0" err="1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Stamm</a:t>
                      </a:r>
                      <a:r>
                        <a:rPr lang="en-GB" sz="2000" b="1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GB" sz="2000" dirty="0">
                        <a:solidFill>
                          <a:srgbClr val="FF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2093913"/>
            <a:ext cx="7704856" cy="3855367"/>
          </a:xfrm>
        </p:spPr>
        <p:txBody>
          <a:bodyPr/>
          <a:lstStyle/>
          <a:p>
            <a:pPr marL="0" lvl="0" indent="0"/>
            <a:r>
              <a:rPr lang="de-DE" sz="1600" dirty="0" err="1" smtClean="0"/>
              <a:t>Beinke</a:t>
            </a:r>
            <a:r>
              <a:rPr lang="de-DE" sz="1600" dirty="0" smtClean="0"/>
              <a:t>, C. et al. (2008). </a:t>
            </a:r>
            <a:r>
              <a:rPr lang="de-DE" sz="1600" i="1" dirty="0" smtClean="0"/>
              <a:t>Die Seminararbeit</a:t>
            </a:r>
            <a:r>
              <a:rPr lang="de-DE" sz="1600" dirty="0" smtClean="0"/>
              <a:t>. Schreiben für den Leser. UTB 8390. </a:t>
            </a:r>
            <a:r>
              <a:rPr lang="en-GB" sz="1600" dirty="0" smtClean="0"/>
              <a:t>Konstanz: UVK </a:t>
            </a:r>
            <a:r>
              <a:rPr lang="en-GB" sz="1600" dirty="0" err="1" smtClean="0"/>
              <a:t>Verlagsgesellschaft</a:t>
            </a:r>
            <a:r>
              <a:rPr lang="en-GB" sz="1600" dirty="0" smtClean="0"/>
              <a:t>.</a:t>
            </a:r>
            <a:endParaRPr lang="en-US" sz="1600" dirty="0" smtClean="0"/>
          </a:p>
          <a:p>
            <a:pPr marL="0" lvl="1" indent="0"/>
            <a:r>
              <a:rPr lang="en-GB" sz="1600" dirty="0" smtClean="0"/>
              <a:t>(A very useful guide to the academic essay writing process in German, including examples from essays and an introduction to German for academic purposes.)</a:t>
            </a:r>
            <a:endParaRPr lang="en-US" sz="1600" dirty="0" smtClean="0"/>
          </a:p>
          <a:p>
            <a:pPr marL="0" lvl="0" indent="0"/>
            <a:r>
              <a:rPr lang="de-DE" sz="1600" dirty="0" smtClean="0"/>
              <a:t>Frank, N. / </a:t>
            </a:r>
            <a:r>
              <a:rPr lang="de-DE" sz="1600" dirty="0" err="1" smtClean="0"/>
              <a:t>Stary</a:t>
            </a:r>
            <a:r>
              <a:rPr lang="de-DE" sz="1600" dirty="0" smtClean="0"/>
              <a:t>, J. (2008). </a:t>
            </a:r>
            <a:r>
              <a:rPr lang="de-DE" sz="1600" i="1" dirty="0" smtClean="0"/>
              <a:t>Die Technik wissenschaftlichen Arbeitens</a:t>
            </a:r>
            <a:r>
              <a:rPr lang="de-DE" sz="1600" dirty="0" smtClean="0"/>
              <a:t>. </a:t>
            </a:r>
            <a:r>
              <a:rPr lang="en-GB" sz="1600" dirty="0" smtClean="0"/>
              <a:t>UTB 724. </a:t>
            </a:r>
            <a:r>
              <a:rPr lang="en-GB" sz="1600" dirty="0" err="1" smtClean="0"/>
              <a:t>München</a:t>
            </a:r>
            <a:r>
              <a:rPr lang="en-GB" sz="1600" dirty="0" smtClean="0"/>
              <a:t>/Wien: </a:t>
            </a:r>
            <a:r>
              <a:rPr lang="en-GB" sz="1600" dirty="0" err="1" smtClean="0"/>
              <a:t>Schöningh</a:t>
            </a:r>
            <a:r>
              <a:rPr lang="en-GB" sz="1600" dirty="0" smtClean="0"/>
              <a:t>.</a:t>
            </a:r>
            <a:endParaRPr lang="en-US" sz="1600" dirty="0" smtClean="0"/>
          </a:p>
          <a:p>
            <a:pPr marL="0" lvl="1" indent="0"/>
            <a:r>
              <a:rPr lang="en-GB" sz="1600" dirty="0" smtClean="0"/>
              <a:t>(More extensive guide to academic writing, for German native speakers and advanced students of German.)</a:t>
            </a:r>
            <a:endParaRPr lang="en-US" sz="1600" dirty="0" smtClean="0"/>
          </a:p>
          <a:p>
            <a:pPr marL="0" lvl="0" indent="0"/>
            <a:r>
              <a:rPr lang="de-DE" sz="1600" dirty="0" smtClean="0"/>
              <a:t>Winter, W. (2005). </a:t>
            </a:r>
            <a:r>
              <a:rPr lang="de-DE" sz="1600" i="1" dirty="0" smtClean="0"/>
              <a:t>Wissenschaftliche Arbeiten schreiben</a:t>
            </a:r>
            <a:r>
              <a:rPr lang="de-DE" sz="1600" dirty="0" smtClean="0"/>
              <a:t>. </a:t>
            </a:r>
            <a:r>
              <a:rPr lang="en-GB" sz="1600" dirty="0" smtClean="0"/>
              <a:t>Frankfurt: Redline </a:t>
            </a:r>
            <a:r>
              <a:rPr lang="en-GB" sz="1600" dirty="0" err="1" smtClean="0"/>
              <a:t>Wirtschaft</a:t>
            </a:r>
            <a:r>
              <a:rPr lang="en-GB" sz="1600" dirty="0" smtClean="0"/>
              <a:t>.</a:t>
            </a:r>
            <a:endParaRPr lang="en-US" sz="1600" dirty="0" smtClean="0"/>
          </a:p>
          <a:p>
            <a:pPr marL="0" lvl="1" indent="0"/>
            <a:r>
              <a:rPr lang="en-GB" sz="1600" dirty="0" smtClean="0"/>
              <a:t>(Includes work sheets to prepare you for your own essay writing.)</a:t>
            </a:r>
            <a:endParaRPr lang="en-US" sz="1600" dirty="0" smtClean="0"/>
          </a:p>
          <a:p>
            <a:pPr marL="0" lvl="0" indent="0"/>
            <a:r>
              <a:rPr lang="de-DE" sz="1600" dirty="0" err="1" smtClean="0"/>
              <a:t>Niederhauser</a:t>
            </a:r>
            <a:r>
              <a:rPr lang="de-DE" sz="1600" dirty="0" smtClean="0"/>
              <a:t>, J. (2006). </a:t>
            </a:r>
            <a:r>
              <a:rPr lang="de-DE" sz="1600" i="1" dirty="0" smtClean="0"/>
              <a:t>Die schriftliche Arbeit – kurz gefasst</a:t>
            </a:r>
            <a:r>
              <a:rPr lang="de-DE" sz="1600" dirty="0" smtClean="0"/>
              <a:t>. </a:t>
            </a:r>
            <a:r>
              <a:rPr lang="en-GB" sz="1600" dirty="0" smtClean="0"/>
              <a:t>Mannheim/Leipzig/Wien: </a:t>
            </a:r>
            <a:r>
              <a:rPr lang="en-GB" sz="1600" dirty="0" err="1" smtClean="0"/>
              <a:t>Dudenverlag</a:t>
            </a:r>
            <a:r>
              <a:rPr lang="en-GB" sz="1600" dirty="0" smtClean="0"/>
              <a:t>.</a:t>
            </a:r>
            <a:endParaRPr lang="en-US" sz="1600" dirty="0" smtClean="0"/>
          </a:p>
          <a:p>
            <a:pPr marL="0" lvl="1" indent="0"/>
            <a:r>
              <a:rPr lang="en-GB" sz="1600" dirty="0" smtClean="0"/>
              <a:t>(Concise overview of academic essay writing in German.)</a:t>
            </a:r>
            <a:endParaRPr lang="de-DE" sz="1600" dirty="0" smtClean="0"/>
          </a:p>
          <a:p>
            <a:endParaRPr lang="de-DE" sz="1200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66025" cy="511175"/>
          </a:xfrm>
        </p:spPr>
        <p:txBody>
          <a:bodyPr/>
          <a:lstStyle/>
          <a:p>
            <a:r>
              <a:rPr lang="en-GB" dirty="0" smtClean="0"/>
              <a:t>Recommended reading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493</Words>
  <Application>Microsoft Office PowerPoint</Application>
  <PresentationFormat>On-screen Show (4:3)</PresentationFormat>
  <Paragraphs>79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Aston PPTorange</vt:lpstr>
      <vt:lpstr>1_Aston PPTorange</vt:lpstr>
      <vt:lpstr>AstonPPTblue</vt:lpstr>
      <vt:lpstr>Academic writing in German  Deutsche Wissenschaftssprache</vt:lpstr>
      <vt:lpstr>Allgemein</vt:lpstr>
      <vt:lpstr>Wissenschaftssprache Deutsch</vt:lpstr>
      <vt:lpstr>Wissenschaftssprache Deutsch</vt:lpstr>
      <vt:lpstr>Wissenschaftssprache Deutsch</vt:lpstr>
      <vt:lpstr>Wissenschaftssprache Deutsch</vt:lpstr>
      <vt:lpstr>Recommended reading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writing in German  Deutsche Wissenschaftssprache</dc:title>
  <dc:creator>wielande</dc:creator>
  <cp:lastModifiedBy>desilvac</cp:lastModifiedBy>
  <cp:revision>19</cp:revision>
  <dcterms:created xsi:type="dcterms:W3CDTF">2011-08-22T13:09:31Z</dcterms:created>
  <dcterms:modified xsi:type="dcterms:W3CDTF">2012-01-16T12:34:13Z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-1950591474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