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64" r:id="rId5"/>
    <p:sldId id="258" r:id="rId6"/>
    <p:sldId id="263" r:id="rId7"/>
    <p:sldId id="259" r:id="rId8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A33F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C43E0F-56EB-404C-9BE1-2946CEC7AAF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3E2A3-5FD3-4BEC-8989-FEF3D48589D8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B54CE-4A10-4D41-9B1D-20FCC8CFA713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A33F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1" name="Picture 19" descr="aston_uni_birm_p1655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19" descr="aston_uni_birm_p1655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A33F1F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A33F1F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A33F1F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\\STAFF\DFS\SUSERS\desilvac\My%20Documents\LIS_citing_references.pdf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title/tt0276820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hyperlink" Target="http://www.bpb.de/publikationen/3U93AI,0,0,Deutsche_Kultur_im_Einigungsprozess.html" TargetMode="External"/><Relationship Id="rId4" Type="http://schemas.openxmlformats.org/officeDocument/2006/relationships/hyperlink" Target="http://www.drs.ch/www/de/drs/themen/wissen/politik-zeitgeschehen/134746.20-jahre-mauerfall-die-wende-und-der-wandel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pb.de/publikationen/3U93AI,0,0,Deutsche_Kultur_im_Einigungsprozess.html" TargetMode="External"/><Relationship Id="rId2" Type="http://schemas.openxmlformats.org/officeDocument/2006/relationships/hyperlink" Target="http://www.drs.ch/www/de/drs/themen/wissen/politik-zeitgeschehen/134746.20-jahre-mauerfall-die-wende-und-der-wandel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Erstellen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Bibliographie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27584" y="5589240"/>
            <a:ext cx="7585075" cy="360363"/>
          </a:xfrm>
        </p:spPr>
        <p:txBody>
          <a:bodyPr/>
          <a:lstStyle/>
          <a:p>
            <a:r>
              <a:rPr lang="en-US" dirty="0" smtClean="0"/>
              <a:t>Transition Module 4</a:t>
            </a:r>
          </a:p>
          <a:p>
            <a:r>
              <a:rPr lang="en-US" dirty="0" err="1" smtClean="0"/>
              <a:t>Quellenangaben</a:t>
            </a:r>
            <a:r>
              <a:rPr lang="en-US" dirty="0" smtClean="0"/>
              <a:t> und </a:t>
            </a:r>
            <a:r>
              <a:rPr lang="en-US" dirty="0" err="1" smtClean="0"/>
              <a:t>korrektes</a:t>
            </a:r>
            <a:r>
              <a:rPr lang="en-US" dirty="0" smtClean="0"/>
              <a:t> </a:t>
            </a:r>
            <a:r>
              <a:rPr lang="en-US" dirty="0" err="1" smtClean="0"/>
              <a:t>Zitieren</a:t>
            </a:r>
            <a:endParaRPr lang="en-US" dirty="0" smtClean="0"/>
          </a:p>
          <a:p>
            <a:r>
              <a:rPr lang="en-US" dirty="0" err="1" smtClean="0"/>
              <a:t>Erarbeitet</a:t>
            </a:r>
            <a:r>
              <a:rPr lang="en-US" dirty="0" smtClean="0"/>
              <a:t> von Elisabeth </a:t>
            </a:r>
            <a:r>
              <a:rPr lang="en-US" dirty="0" err="1" smtClean="0"/>
              <a:t>Wielander</a:t>
            </a:r>
            <a:r>
              <a:rPr lang="en-US" dirty="0" smtClean="0"/>
              <a:t>, Aston University </a:t>
            </a:r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63563"/>
            <a:ext cx="7692529" cy="511175"/>
          </a:xfrm>
        </p:spPr>
        <p:txBody>
          <a:bodyPr/>
          <a:lstStyle/>
          <a:p>
            <a:r>
              <a:rPr lang="en-US" dirty="0" smtClean="0"/>
              <a:t>Aufgabe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628800"/>
            <a:ext cx="7630616" cy="4633441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Die Aufgabe: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Sie sollen eine akademische Hausarbeit zum Thema </a:t>
            </a:r>
          </a:p>
          <a:p>
            <a:pPr>
              <a:buNone/>
            </a:pPr>
            <a:r>
              <a:rPr lang="de-DE" dirty="0" smtClean="0"/>
              <a:t>„</a:t>
            </a:r>
            <a:r>
              <a:rPr lang="de-DE" b="1" dirty="0" smtClean="0"/>
              <a:t>Die Deutsche Wiedervereinigung</a:t>
            </a:r>
            <a:r>
              <a:rPr lang="de-DE" dirty="0" smtClean="0"/>
              <a:t>“ </a:t>
            </a:r>
          </a:p>
          <a:p>
            <a:pPr marL="0" indent="0">
              <a:buNone/>
            </a:pPr>
            <a:r>
              <a:rPr lang="de-DE" dirty="0" smtClean="0"/>
              <a:t>für den Kurs </a:t>
            </a:r>
            <a:r>
              <a:rPr lang="de-DE" i="1" dirty="0" smtClean="0"/>
              <a:t>Deutschland nach dem 2. Weltkrieg </a:t>
            </a:r>
            <a:r>
              <a:rPr lang="de-DE" dirty="0" smtClean="0"/>
              <a:t>schreiben.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Sie sehen auf den kommenden Seiten verschiedene Informationsquellen, die Sie verwenden um Ihre Argumente zu unterstützen.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Sie müssen diese Quellen jetzt am Ende des Textes in der Bibliographie auflisten.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66025" cy="511175"/>
          </a:xfrm>
        </p:spPr>
        <p:txBody>
          <a:bodyPr/>
          <a:lstStyle/>
          <a:p>
            <a:r>
              <a:rPr lang="en-GB" dirty="0" smtClean="0"/>
              <a:t>Aufgabe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Erstellen Sie eine Bibliographie, die alle Quellen enthält, mit denen Sie gearbeitet haben.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Folgen Sie dabei dem Harvard System (siehe Infoblatt “</a:t>
            </a:r>
            <a:r>
              <a:rPr lang="de-DE" dirty="0" smtClean="0">
                <a:hlinkClick r:id="rId2" action="ppaction://hlinkfile"/>
              </a:rPr>
              <a:t>Citing References</a:t>
            </a:r>
            <a:r>
              <a:rPr lang="de-DE" dirty="0" smtClean="0"/>
              <a:t>” des Learning Development Centre der Aston University).</a:t>
            </a:r>
          </a:p>
          <a:p>
            <a:pPr marL="0" indent="0">
              <a:buNone/>
            </a:pPr>
            <a:endParaRPr lang="de-DE" dirty="0" smtClean="0"/>
          </a:p>
          <a:p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1043608" y="4293096"/>
            <a:ext cx="7128792" cy="1296144"/>
          </a:xfrm>
          <a:prstGeom prst="wedgeRoundRectCallout">
            <a:avLst/>
          </a:prstGeom>
          <a:solidFill>
            <a:srgbClr val="CCFFFF"/>
          </a:solidFill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de-DE" b="1" dirty="0" smtClean="0">
                <a:solidFill>
                  <a:schemeClr val="tx1">
                    <a:lumMod val="50000"/>
                  </a:schemeClr>
                </a:solidFill>
              </a:rPr>
              <a:t>Achtung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</a:p>
          <a:p>
            <a:pPr algn="ctr">
              <a:buNone/>
            </a:pPr>
            <a:r>
              <a:rPr lang="de-DE" dirty="0" smtClean="0">
                <a:solidFill>
                  <a:schemeClr val="tx1">
                    <a:lumMod val="50000"/>
                  </a:schemeClr>
                </a:solidFill>
              </a:rPr>
              <a:t>Jede Informationsquelle folgt dabei einer anderen Formel!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08912" cy="864096"/>
          </a:xfrm>
        </p:spPr>
        <p:txBody>
          <a:bodyPr/>
          <a:lstStyle/>
          <a:p>
            <a:r>
              <a:rPr lang="ca-ES" dirty="0" smtClean="0"/>
              <a:t>Quelle</a:t>
            </a:r>
            <a:endParaRPr lang="ca-ES" sz="18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556792"/>
            <a:ext cx="80648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a-ES" sz="1600" dirty="0" smtClean="0"/>
              <a:t> Ein Spielfilm, in dem es um das Leben vor und nach dem Mauerfall geht. Gehen Sie auf diese Webseite </a:t>
            </a:r>
            <a:r>
              <a:rPr lang="ca-ES" sz="1600" dirty="0" smtClean="0">
                <a:hlinkClick r:id="rId3"/>
              </a:rPr>
              <a:t>http://www.imdb.com/title/tt0276820/</a:t>
            </a:r>
            <a:r>
              <a:rPr lang="ca-ES" sz="1600" dirty="0" smtClean="0"/>
              <a:t> um Detailinformation über den Film zu finden. </a:t>
            </a:r>
          </a:p>
          <a:p>
            <a:pPr>
              <a:buFont typeface="Arial" pitchFamily="34" charset="0"/>
              <a:buChar char="•"/>
            </a:pPr>
            <a:endParaRPr lang="ca-ES" sz="1600" dirty="0" smtClean="0"/>
          </a:p>
          <a:p>
            <a:pPr>
              <a:buFont typeface="Arial" pitchFamily="34" charset="0"/>
              <a:buChar char="•"/>
            </a:pPr>
            <a:r>
              <a:rPr lang="ca-ES" sz="1600" dirty="0" smtClean="0"/>
              <a:t> Ein aktuelles Buch über die deutsche Wiedervereinigung und ihre Folgen. </a:t>
            </a:r>
            <a:r>
              <a:rPr lang="de-DE" sz="1600" i="1" dirty="0" smtClean="0"/>
              <a:t>Problemfall Deutsche Einheit: Interdisziplinäre Betrachtungen zu gesamtdeutschen Fragestellungen</a:t>
            </a:r>
            <a:r>
              <a:rPr lang="ca-ES" sz="1600" dirty="0" smtClean="0"/>
              <a:t>. </a:t>
            </a:r>
          </a:p>
          <a:p>
            <a:r>
              <a:rPr lang="ca-ES" sz="1600" dirty="0" smtClean="0"/>
              <a:t>Suchen Sie online alle Informationen, die Sie brauchen, um das Buch korrekt in die Bibliographie aufzunehmen!</a:t>
            </a:r>
          </a:p>
          <a:p>
            <a:endParaRPr lang="ca-ES" sz="1600" dirty="0" smtClean="0"/>
          </a:p>
          <a:p>
            <a:pPr>
              <a:buFont typeface="Arial" pitchFamily="34" charset="0"/>
              <a:buChar char="•"/>
            </a:pPr>
            <a:r>
              <a:rPr lang="ca-ES" sz="1600" dirty="0" smtClean="0"/>
              <a:t> Ein Radiobeitrag über den Einfluss der Medien auf die Geschehnisse im November 1989. Sie kommen zur Webseite hier </a:t>
            </a:r>
            <a:r>
              <a:rPr lang="ca-ES" sz="1600" dirty="0" smtClean="0">
                <a:hlinkClick r:id="rId4"/>
              </a:rPr>
              <a:t>http://www.drs.ch/www/de/drs/themen/wissen/politik-zeitgeschehen/134746.20-jahre-mauerfall-die-wende-und-der-wandel.html</a:t>
            </a:r>
            <a:r>
              <a:rPr lang="ca-ES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ca-ES" sz="1600" dirty="0" smtClean="0"/>
          </a:p>
          <a:p>
            <a:pPr>
              <a:buFont typeface="Arial" pitchFamily="34" charset="0"/>
              <a:buChar char="•"/>
            </a:pPr>
            <a:r>
              <a:rPr lang="ca-ES" sz="1600" dirty="0" smtClean="0"/>
              <a:t>  Ein Artikel aus Anlass des 20. Jahrestages der Wiedervereinigung. </a:t>
            </a:r>
            <a:r>
              <a:rPr lang="ca-ES" sz="1600" dirty="0" smtClean="0">
                <a:hlinkClick r:id="rId5"/>
              </a:rPr>
              <a:t>http://www.bpb.de/publikationen/3U93AI,0,0,Deutsche_Kultur_im_Einigungsprozess.html</a:t>
            </a:r>
            <a:endParaRPr lang="ca-ES" sz="1600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ca-ES" dirty="0" smtClean="0"/>
          </a:p>
          <a:p>
            <a:endParaRPr lang="ca-E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720080"/>
          </a:xfrm>
        </p:spPr>
        <p:txBody>
          <a:bodyPr/>
          <a:lstStyle/>
          <a:p>
            <a:r>
              <a:rPr lang="ca-ES" dirty="0" smtClean="0"/>
              <a:t>LÖSUNG</a:t>
            </a:r>
            <a:r>
              <a:rPr lang="ca-ES" dirty="0" smtClean="0">
                <a:sym typeface="Wingdings" pitchFamily="2" charset="2"/>
              </a:rPr>
              <a:t></a:t>
            </a:r>
            <a:endParaRPr lang="ca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2132856"/>
            <a:ext cx="7772400" cy="1800200"/>
          </a:xfrm>
        </p:spPr>
        <p:txBody>
          <a:bodyPr/>
          <a:lstStyle/>
          <a:p>
            <a:r>
              <a:rPr lang="ca-ES" sz="2400" dirty="0" smtClean="0"/>
              <a:t>Bibliographie</a:t>
            </a:r>
          </a:p>
          <a:p>
            <a:endParaRPr lang="ca-ES" dirty="0" smtClean="0"/>
          </a:p>
          <a:p>
            <a:r>
              <a:rPr lang="ca-ES" dirty="0" smtClean="0"/>
              <a:t>(enthält eine Liste der vollständigen bibliographischen Angaben für alle Informationsquellen, die Sie in Ihrer Arbeit verwendet haben!)</a:t>
            </a:r>
            <a:endParaRPr lang="ca-E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Callout 4"/>
          <p:cNvSpPr/>
          <p:nvPr/>
        </p:nvSpPr>
        <p:spPr>
          <a:xfrm>
            <a:off x="2771800" y="4653136"/>
            <a:ext cx="4320480" cy="1080120"/>
          </a:xfrm>
          <a:prstGeom prst="wedgeEllipseCallout">
            <a:avLst>
              <a:gd name="adj1" fmla="val -56128"/>
              <a:gd name="adj2" fmla="val -37334"/>
            </a:avLst>
          </a:prstGeom>
          <a:solidFill>
            <a:srgbClr val="A33F1F"/>
          </a:solidFill>
          <a:ln>
            <a:solidFill>
              <a:srgbClr val="A33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Achtung: alle Quellen bitte immer in alphabetischer Reihenfolge angeben!</a:t>
            </a:r>
            <a:endParaRPr lang="ca-ES" dirty="0"/>
          </a:p>
        </p:txBody>
      </p:sp>
      <p:sp>
        <p:nvSpPr>
          <p:cNvPr id="6" name="Rectangle 5"/>
          <p:cNvSpPr/>
          <p:nvPr/>
        </p:nvSpPr>
        <p:spPr>
          <a:xfrm>
            <a:off x="539552" y="332656"/>
            <a:ext cx="24482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3000" dirty="0" smtClean="0">
                <a:solidFill>
                  <a:schemeClr val="bg1"/>
                </a:solidFill>
                <a:latin typeface="+mj-lt"/>
              </a:rPr>
              <a:t>Bibliography</a:t>
            </a:r>
            <a:endParaRPr lang="en-GB" sz="3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34313" cy="511175"/>
          </a:xfrm>
        </p:spPr>
        <p:txBody>
          <a:bodyPr/>
          <a:lstStyle/>
          <a:p>
            <a:r>
              <a:rPr lang="ca-ES" dirty="0" smtClean="0"/>
              <a:t>Bibliography</a:t>
            </a:r>
            <a:endParaRPr lang="ca-E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464496"/>
          </a:xfrm>
        </p:spPr>
        <p:txBody>
          <a:bodyPr/>
          <a:lstStyle/>
          <a:p>
            <a:pPr marL="0" indent="0"/>
            <a:r>
              <a:rPr lang="ca-ES" sz="1800" dirty="0" smtClean="0"/>
              <a:t>Echo der Zeit. (2009). </a:t>
            </a:r>
            <a:r>
              <a:rPr lang="ca-ES" sz="1800" i="1" dirty="0" smtClean="0"/>
              <a:t>Mauerfall: Das Fernsehen ist schuld </a:t>
            </a:r>
            <a:r>
              <a:rPr lang="ca-ES" sz="1800" dirty="0" smtClean="0"/>
              <a:t>[Radio-Podcast] 9. 11. 2009, SR-DRS. Verfügbar unter </a:t>
            </a:r>
            <a:r>
              <a:rPr lang="ca-ES" sz="1800" dirty="0" smtClean="0">
                <a:hlinkClick r:id="rId2"/>
              </a:rPr>
              <a:t>http://www.drs.ch/www/de/drs/themen/wissen/politik-zeitgeschehen/134746.20-jahre-mauerfall-die-wende-und-der-wandel.html</a:t>
            </a:r>
            <a:r>
              <a:rPr lang="ca-ES" sz="1800" dirty="0" smtClean="0"/>
              <a:t> [Zugriff: 20.09.2011].</a:t>
            </a:r>
          </a:p>
          <a:p>
            <a:endParaRPr lang="ca-ES" sz="1800" dirty="0" smtClean="0"/>
          </a:p>
          <a:p>
            <a:pPr marL="0" indent="0"/>
            <a:r>
              <a:rPr lang="ca-ES" sz="1800" dirty="0" smtClean="0"/>
              <a:t>Hufnagel, R. und Simon, T. (2004). </a:t>
            </a:r>
            <a:r>
              <a:rPr lang="de-DE" sz="1800" i="1" dirty="0" smtClean="0"/>
              <a:t>Problemfall Deutsche Einheit: Interdisziplinäre Betrachtungen zu gesamtdeutschen Fragestellungen</a:t>
            </a:r>
            <a:r>
              <a:rPr lang="ca-ES" sz="1800" dirty="0" smtClean="0"/>
              <a:t>. Wiesbaden: VS Verlag.</a:t>
            </a:r>
          </a:p>
          <a:p>
            <a:pPr>
              <a:buNone/>
            </a:pPr>
            <a:endParaRPr lang="ca-ES" sz="1800" dirty="0" smtClean="0"/>
          </a:p>
          <a:p>
            <a:r>
              <a:rPr lang="en-US" sz="1800" dirty="0" err="1" smtClean="0"/>
              <a:t>Stöhr</a:t>
            </a:r>
            <a:r>
              <a:rPr lang="en-US" sz="1800" dirty="0" smtClean="0"/>
              <a:t>, H. (2001) </a:t>
            </a:r>
            <a:r>
              <a:rPr lang="en-US" sz="1800" i="1" dirty="0" smtClean="0"/>
              <a:t>Berlin is in Germany</a:t>
            </a:r>
            <a:r>
              <a:rPr lang="en-US" sz="1800" dirty="0" smtClean="0"/>
              <a:t>. [DVD- Film] </a:t>
            </a:r>
            <a:r>
              <a:rPr lang="de-DE" sz="1800" dirty="0" smtClean="0"/>
              <a:t>Deutschland</a:t>
            </a:r>
            <a:r>
              <a:rPr lang="en-US" sz="1800" dirty="0" smtClean="0"/>
              <a:t>: </a:t>
            </a:r>
            <a:r>
              <a:rPr lang="ca-ES" sz="1800" dirty="0" smtClean="0"/>
              <a:t>ZDF/rbb.</a:t>
            </a:r>
          </a:p>
          <a:p>
            <a:pPr>
              <a:buNone/>
            </a:pPr>
            <a:endParaRPr lang="ca-ES" sz="1800" dirty="0" smtClean="0"/>
          </a:p>
          <a:p>
            <a:pPr marL="0" indent="0"/>
            <a:r>
              <a:rPr lang="en-US" sz="1800" dirty="0" smtClean="0"/>
              <a:t>Thomas, R. (2010) Deutsche </a:t>
            </a:r>
            <a:r>
              <a:rPr lang="en-US" sz="1800" dirty="0" err="1" smtClean="0"/>
              <a:t>Kultur</a:t>
            </a:r>
            <a:r>
              <a:rPr lang="en-US" sz="1800" dirty="0" smtClean="0"/>
              <a:t> </a:t>
            </a:r>
            <a:r>
              <a:rPr lang="en-US" sz="1800" dirty="0" err="1" smtClean="0"/>
              <a:t>im</a:t>
            </a:r>
            <a:r>
              <a:rPr lang="en-US" sz="1800" dirty="0" smtClean="0"/>
              <a:t> </a:t>
            </a:r>
            <a:r>
              <a:rPr lang="en-US" sz="1800" dirty="0" err="1" smtClean="0"/>
              <a:t>Einigungsprozess</a:t>
            </a:r>
            <a:r>
              <a:rPr lang="en-US" sz="1800" dirty="0" smtClean="0"/>
              <a:t>. </a:t>
            </a:r>
            <a:r>
              <a:rPr lang="en-US" sz="1800" i="1" dirty="0" smtClean="0"/>
              <a:t>Aus </a:t>
            </a:r>
            <a:r>
              <a:rPr lang="en-US" sz="1800" i="1" dirty="0" err="1" smtClean="0"/>
              <a:t>Politik</a:t>
            </a:r>
            <a:r>
              <a:rPr lang="en-US" sz="1800" i="1" dirty="0" smtClean="0"/>
              <a:t> und </a:t>
            </a:r>
            <a:r>
              <a:rPr lang="en-US" sz="1800" i="1" dirty="0" err="1" smtClean="0"/>
              <a:t>Zeitgeschichte</a:t>
            </a:r>
            <a:r>
              <a:rPr lang="en-US" sz="1800" dirty="0" smtClean="0"/>
              <a:t> [online], 30-31, S. 205-213. </a:t>
            </a:r>
            <a:r>
              <a:rPr lang="en-US" sz="1800" dirty="0" err="1" smtClean="0"/>
              <a:t>Verfügbar</a:t>
            </a:r>
            <a:r>
              <a:rPr lang="en-US" sz="1800" dirty="0" smtClean="0"/>
              <a:t> </a:t>
            </a:r>
            <a:r>
              <a:rPr lang="en-US" sz="1800" dirty="0" err="1" smtClean="0"/>
              <a:t>unter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http://www.bpb.de/publikationen/3U93AI,0,0,Deutsche_Kultur_im_Einigungsprozess.html#art0</a:t>
            </a:r>
            <a:r>
              <a:rPr lang="en-US" sz="1800" dirty="0" smtClean="0"/>
              <a:t> [</a:t>
            </a:r>
            <a:r>
              <a:rPr lang="en-US" sz="1800" dirty="0" err="1" smtClean="0"/>
              <a:t>Zugriff</a:t>
            </a:r>
            <a:r>
              <a:rPr lang="en-US" sz="1800" dirty="0" smtClean="0"/>
              <a:t>: 20.09.2011]</a:t>
            </a:r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_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dark_orange</Template>
  <TotalTime>516</TotalTime>
  <Words>390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dark_orange</vt:lpstr>
      <vt:lpstr>AstonPPTblue</vt:lpstr>
      <vt:lpstr> Erstellen einer Bibliographie Part 1</vt:lpstr>
      <vt:lpstr>Aufgabe</vt:lpstr>
      <vt:lpstr>Aufgabe</vt:lpstr>
      <vt:lpstr>Quelle</vt:lpstr>
      <vt:lpstr>LÖSUNG</vt:lpstr>
      <vt:lpstr>Bibliography</vt:lpstr>
    </vt:vector>
  </TitlesOfParts>
  <Company>la vida loca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 una bibliografía</dc:title>
  <dc:creator>jordina</dc:creator>
  <cp:lastModifiedBy>desilvac</cp:lastModifiedBy>
  <cp:revision>51</cp:revision>
  <dcterms:created xsi:type="dcterms:W3CDTF">2011-09-06T00:33:23Z</dcterms:created>
  <dcterms:modified xsi:type="dcterms:W3CDTF">2012-01-03T16:04:54Z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-628452586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-2105738737</vt:i4>
  </property>
</Properties>
</file>