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0"/>
  </p:notesMasterIdLst>
  <p:sldIdLst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C1809-8C3C-43CE-9F7F-2C288F3081A7}" type="datetimeFigureOut">
              <a:rPr lang="de-DE" smtClean="0"/>
              <a:pPr/>
              <a:t>16.01.2012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A270D0-EF6F-4F81-9589-95031AE2FD49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63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D9639-A937-4F08-9622-63F2F006757D}" type="slidenum">
              <a:rPr lang="de-DE" smtClean="0">
                <a:solidFill>
                  <a:prstClr val="black"/>
                </a:solidFill>
              </a:rPr>
              <a:pPr/>
              <a:t>1</a:t>
            </a:fld>
            <a:endParaRPr lang="de-DE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FB4F1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>
              <a:solidFill>
                <a:srgbClr val="4D4F53"/>
              </a:solidFill>
            </a:endParaRPr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6" y="1341438"/>
            <a:ext cx="720725" cy="863600"/>
          </a:xfrm>
          <a:prstGeom prst="rt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>
              <a:solidFill>
                <a:srgbClr val="4D4F53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7226" y="2417763"/>
            <a:ext cx="7875588" cy="143986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57226" y="5908676"/>
            <a:ext cx="7875588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4" name="Picture 12" descr="aston_uni_birm_p1655_RGB.bmp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26" y="252414"/>
            <a:ext cx="2162175" cy="88106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1219201"/>
            <a:ext cx="1890713" cy="4899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1219201"/>
            <a:ext cx="5522912" cy="4899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FB4F1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>
              <a:solidFill>
                <a:srgbClr val="4D4F53"/>
              </a:solidFill>
            </a:endParaRPr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6" y="1341438"/>
            <a:ext cx="720725" cy="863600"/>
          </a:xfrm>
          <a:prstGeom prst="rt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>
              <a:solidFill>
                <a:srgbClr val="4D4F53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7226" y="2417763"/>
            <a:ext cx="7875588" cy="143986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57226" y="5908676"/>
            <a:ext cx="7875588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4" name="Picture 12" descr="aston_uni_birm_p1655_RGB.bmp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26" y="252414"/>
            <a:ext cx="2162175" cy="88106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9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1219201"/>
            <a:ext cx="1890713" cy="4899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1219201"/>
            <a:ext cx="5522912" cy="4899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9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5400000">
            <a:off x="8402639" y="6116638"/>
            <a:ext cx="720725" cy="762000"/>
          </a:xfrm>
          <a:prstGeom prst="rtTriangle">
            <a:avLst/>
          </a:prstGeom>
          <a:solidFill>
            <a:srgbClr val="FB4F14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>
              <a:solidFill>
                <a:srgbClr val="4D4F53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9" y="1219201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9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1035" name="Picture 11" descr="aston_uni_birm_p1655_RGB.bmp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38126" y="252414"/>
            <a:ext cx="2162175" cy="8810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5400000">
            <a:off x="8402639" y="6116638"/>
            <a:ext cx="720725" cy="762000"/>
          </a:xfrm>
          <a:prstGeom prst="rtTriangle">
            <a:avLst/>
          </a:prstGeom>
          <a:solidFill>
            <a:srgbClr val="FB4F14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>
              <a:solidFill>
                <a:srgbClr val="4D4F53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9" y="1219201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9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1035" name="Picture 11" descr="aston_uni_birm_p1655_RGB.bmp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38126" y="252414"/>
            <a:ext cx="2162175" cy="8810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goethe.de/z/jetzt/pu1b.htm" TargetMode="Externa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sporto.de/ubungen/lv07.htm" TargetMode="External"/><Relationship Id="rId2" Type="http://schemas.openxmlformats.org/officeDocument/2006/relationships/hyperlink" Target="http://www.dsporto.de/ubungen/lv04.htm" TargetMode="Externa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4.png"/><Relationship Id="rId4" Type="http://schemas.openxmlformats.org/officeDocument/2006/relationships/hyperlink" Target="http://www.dsporto.de/ubungen/lv08.ht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ralf-kinas.de/index.html?http://www.ralf-kinas.de/onl_lv.html" TargetMode="Externa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dsporto.de/ubungen/lv10a.htm" TargetMode="Externa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dsporto.de/ubungen/lv02a.htm" TargetMode="Externa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132856"/>
            <a:ext cx="8280920" cy="1800200"/>
          </a:xfrm>
        </p:spPr>
        <p:txBody>
          <a:bodyPr/>
          <a:lstStyle/>
          <a:p>
            <a:pPr algn="ctr"/>
            <a:r>
              <a:rPr lang="de-DE" b="1" dirty="0" smtClean="0">
                <a:latin typeface="Berlin Sans FB Demi" pitchFamily="34" charset="0"/>
              </a:rPr>
              <a:t>Leseverstehen</a:t>
            </a:r>
            <a:br>
              <a:rPr lang="de-DE" b="1" dirty="0" smtClean="0">
                <a:latin typeface="Berlin Sans FB Demi" pitchFamily="34" charset="0"/>
              </a:rPr>
            </a:br>
            <a:r>
              <a:rPr lang="de-DE" b="1" dirty="0" smtClean="0">
                <a:latin typeface="Berlin Sans FB Demi" pitchFamily="34" charset="0"/>
              </a:rPr>
              <a:t/>
            </a:r>
            <a:br>
              <a:rPr lang="de-DE" b="1" dirty="0" smtClean="0">
                <a:latin typeface="Berlin Sans FB Demi" pitchFamily="34" charset="0"/>
              </a:rPr>
            </a:br>
            <a:r>
              <a:rPr lang="de-DE" b="1" dirty="0" smtClean="0">
                <a:latin typeface="Berlin Sans FB Demi" pitchFamily="34" charset="0"/>
              </a:rPr>
              <a:t>Strategien für das erfolgreiche Lesen</a:t>
            </a:r>
            <a:endParaRPr lang="de-DE" b="1" dirty="0">
              <a:latin typeface="Berlin Sans FB Dem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Transition Module 3 		developed by Elisabeth Wielander</a:t>
            </a:r>
            <a:endParaRPr lang="de-DE" dirty="0"/>
          </a:p>
        </p:txBody>
      </p:sp>
      <p:pic>
        <p:nvPicPr>
          <p:cNvPr id="4" name="Picture 4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260648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5028234" cy="511175"/>
          </a:xfrm>
        </p:spPr>
        <p:txBody>
          <a:bodyPr/>
          <a:lstStyle/>
          <a:p>
            <a:r>
              <a:rPr lang="de-DE" dirty="0" smtClean="0"/>
              <a:t>Allgemein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9" y="1700809"/>
            <a:ext cx="7836546" cy="2232248"/>
          </a:xfrm>
        </p:spPr>
        <p:txBody>
          <a:bodyPr/>
          <a:lstStyle/>
          <a:p>
            <a:r>
              <a:rPr lang="en-US" sz="2200" dirty="0" smtClean="0"/>
              <a:t>Die </a:t>
            </a:r>
            <a:r>
              <a:rPr lang="en-US" sz="2200" dirty="0" err="1" smtClean="0"/>
              <a:t>meisten</a:t>
            </a:r>
            <a:r>
              <a:rPr lang="en-US" sz="2200" dirty="0" smtClean="0"/>
              <a:t> </a:t>
            </a:r>
            <a:r>
              <a:rPr lang="en-US" sz="2200" dirty="0" err="1" smtClean="0"/>
              <a:t>Regeln</a:t>
            </a:r>
            <a:r>
              <a:rPr lang="en-US" sz="2200" dirty="0" smtClean="0"/>
              <a:t> </a:t>
            </a:r>
            <a:r>
              <a:rPr lang="en-US" sz="2200" dirty="0" err="1" smtClean="0"/>
              <a:t>für</a:t>
            </a:r>
            <a:r>
              <a:rPr lang="en-US" sz="2200" dirty="0" smtClean="0"/>
              <a:t> </a:t>
            </a:r>
            <a:r>
              <a:rPr lang="en-US" sz="2200" dirty="0" err="1" smtClean="0"/>
              <a:t>erfolgreiches</a:t>
            </a:r>
            <a:r>
              <a:rPr lang="en-US" sz="2200" dirty="0" smtClean="0"/>
              <a:t> </a:t>
            </a:r>
            <a:r>
              <a:rPr lang="en-US" sz="2200" dirty="0" err="1" smtClean="0"/>
              <a:t>Lesen</a:t>
            </a:r>
            <a:r>
              <a:rPr lang="en-US" sz="2200" dirty="0" smtClean="0"/>
              <a:t> </a:t>
            </a:r>
            <a:r>
              <a:rPr lang="en-US" sz="2200" dirty="0" err="1" smtClean="0"/>
              <a:t>im</a:t>
            </a:r>
            <a:r>
              <a:rPr lang="en-US" sz="2200" dirty="0" smtClean="0"/>
              <a:t> </a:t>
            </a:r>
            <a:r>
              <a:rPr lang="en-US" sz="2200" dirty="0" err="1" smtClean="0"/>
              <a:t>Englischen</a:t>
            </a:r>
            <a:endParaRPr lang="en-US" sz="2200" dirty="0"/>
          </a:p>
          <a:p>
            <a:r>
              <a:rPr lang="en-US" sz="2200" dirty="0" err="1" smtClean="0"/>
              <a:t>gelten</a:t>
            </a:r>
            <a:r>
              <a:rPr lang="en-US" sz="2200" dirty="0" smtClean="0"/>
              <a:t> </a:t>
            </a:r>
            <a:r>
              <a:rPr lang="en-US" sz="2200" dirty="0" err="1" smtClean="0"/>
              <a:t>auch</a:t>
            </a:r>
            <a:r>
              <a:rPr lang="en-US" sz="2200" dirty="0" smtClean="0"/>
              <a:t> </a:t>
            </a:r>
            <a:r>
              <a:rPr lang="en-US" sz="2200" dirty="0" err="1" smtClean="0"/>
              <a:t>für</a:t>
            </a:r>
            <a:r>
              <a:rPr lang="en-US" sz="2200" dirty="0" smtClean="0"/>
              <a:t> das Deutsche. </a:t>
            </a:r>
          </a:p>
          <a:p>
            <a:endParaRPr lang="en-US" sz="1000" dirty="0" smtClean="0"/>
          </a:p>
          <a:p>
            <a:endParaRPr lang="en-US" sz="1000" dirty="0" smtClean="0"/>
          </a:p>
          <a:p>
            <a:r>
              <a:rPr lang="de-DE" sz="2400" b="1" dirty="0" smtClean="0"/>
              <a:t>Lesestrategien</a:t>
            </a:r>
            <a:endParaRPr lang="en-US" sz="2200" dirty="0"/>
          </a:p>
          <a:p>
            <a:r>
              <a:rPr lang="de-DE" sz="2400" dirty="0" smtClean="0"/>
              <a:t>können </a:t>
            </a:r>
            <a:r>
              <a:rPr lang="de-DE" sz="2400" dirty="0" smtClean="0"/>
              <a:t>helfen, unbekannte Texte leichter zu verstehen.</a:t>
            </a:r>
          </a:p>
          <a:p>
            <a:endParaRPr lang="de-DE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4005064"/>
            <a:ext cx="8529856" cy="830997"/>
          </a:xfrm>
          <a:prstGeom prst="rect">
            <a:avLst/>
          </a:prstGeom>
          <a:solidFill>
            <a:schemeClr val="accent1"/>
          </a:solidFill>
          <a:ln w="19050" cmpd="dbl">
            <a:solidFill>
              <a:schemeClr val="accent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chemeClr val="bg1"/>
                </a:solidFill>
              </a:rPr>
              <a:t>Folge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dem</a:t>
            </a:r>
            <a:r>
              <a:rPr lang="en-GB" sz="2400" dirty="0" smtClean="0">
                <a:solidFill>
                  <a:schemeClr val="bg1"/>
                </a:solidFill>
              </a:rPr>
              <a:t> Link </a:t>
            </a:r>
            <a:r>
              <a:rPr lang="en-GB" sz="2400" dirty="0" smtClean="0">
                <a:solidFill>
                  <a:schemeClr val="bg1"/>
                </a:solidFill>
                <a:hlinkClick r:id="rId2"/>
              </a:rPr>
              <a:t>http://www.goethe.de/z/jetzt/pu1b.htm</a:t>
            </a:r>
            <a:r>
              <a:rPr lang="en-GB" sz="2400" dirty="0" smtClean="0">
                <a:solidFill>
                  <a:schemeClr val="bg1"/>
                </a:solidFill>
              </a:rPr>
              <a:t> und lies die </a:t>
            </a:r>
            <a:r>
              <a:rPr lang="en-GB" sz="2400" dirty="0" err="1" smtClean="0">
                <a:solidFill>
                  <a:schemeClr val="bg1"/>
                </a:solidFill>
              </a:rPr>
              <a:t>Tipps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über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</a:rPr>
              <a:t>Lesestrategien</a:t>
            </a:r>
            <a:r>
              <a:rPr lang="en-GB" sz="2400" dirty="0" smtClean="0">
                <a:solidFill>
                  <a:schemeClr val="bg1"/>
                </a:solidFill>
              </a:rPr>
              <a:t> des Goethe-</a:t>
            </a:r>
            <a:r>
              <a:rPr lang="en-GB" sz="2400" dirty="0" err="1" smtClean="0">
                <a:solidFill>
                  <a:schemeClr val="bg1"/>
                </a:solidFill>
              </a:rPr>
              <a:t>Instituts</a:t>
            </a:r>
            <a:r>
              <a:rPr lang="en-GB" sz="2400" dirty="0" smtClean="0">
                <a:solidFill>
                  <a:schemeClr val="bg1"/>
                </a:solidFill>
              </a:rPr>
              <a:t>! </a:t>
            </a:r>
            <a:endParaRPr lang="en-GB" sz="1600" dirty="0">
              <a:solidFill>
                <a:schemeClr val="bg1"/>
              </a:solidFill>
            </a:endParaRPr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862" y="404664"/>
            <a:ext cx="4092130" cy="511175"/>
          </a:xfrm>
        </p:spPr>
        <p:txBody>
          <a:bodyPr/>
          <a:lstStyle/>
          <a:p>
            <a:r>
              <a:rPr lang="de-DE" dirty="0" smtClean="0"/>
              <a:t>Übungen 1-3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217" y="1700808"/>
            <a:ext cx="8064896" cy="3960440"/>
          </a:xfrm>
        </p:spPr>
        <p:txBody>
          <a:bodyPr/>
          <a:lstStyle/>
          <a:p>
            <a:pPr>
              <a:buNone/>
            </a:pPr>
            <a:r>
              <a:rPr lang="de-DE" b="1" dirty="0" smtClean="0"/>
              <a:t>Übung 1</a:t>
            </a:r>
            <a:r>
              <a:rPr lang="de-DE" dirty="0" smtClean="0"/>
              <a:t>: </a:t>
            </a:r>
            <a:r>
              <a:rPr lang="de-DE" i="1" dirty="0" smtClean="0"/>
              <a:t>Finde die richtigen Überschriften zu den fünf Texten!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b="1" dirty="0" smtClean="0"/>
              <a:t>Übung 2</a:t>
            </a:r>
            <a:r>
              <a:rPr lang="de-DE" dirty="0" smtClean="0"/>
              <a:t>: Lies dir zuerst die Situation (1-10) und dann die Anzeigen </a:t>
            </a:r>
            <a:endParaRPr lang="de-DE" dirty="0" smtClean="0"/>
          </a:p>
          <a:p>
            <a:pPr>
              <a:buNone/>
            </a:pPr>
            <a:r>
              <a:rPr lang="de-DE" dirty="0" smtClean="0"/>
              <a:t>(</a:t>
            </a:r>
            <a:r>
              <a:rPr lang="de-DE" dirty="0" smtClean="0"/>
              <a:t>A-L) durch. Welche Anzeige passt zu welcher Situation?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r>
              <a:rPr lang="de-DE" b="1" dirty="0" smtClean="0"/>
              <a:t>Übung 3</a:t>
            </a:r>
            <a:r>
              <a:rPr lang="de-DE" dirty="0" smtClean="0"/>
              <a:t>: </a:t>
            </a:r>
            <a:r>
              <a:rPr lang="de-DE" i="1" dirty="0" smtClean="0"/>
              <a:t>Finde das richtige Wort für die Lücke!</a:t>
            </a:r>
          </a:p>
          <a:p>
            <a:pPr>
              <a:buNone/>
            </a:pPr>
            <a:endParaRPr lang="de-DE" i="1" dirty="0" smtClean="0"/>
          </a:p>
          <a:p>
            <a:pPr>
              <a:buNone/>
            </a:pPr>
            <a:endParaRPr lang="de-DE" i="1" dirty="0" smtClean="0"/>
          </a:p>
          <a:p>
            <a:pPr>
              <a:buNone/>
            </a:pPr>
            <a:endParaRPr lang="de-DE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23528" y="2204864"/>
            <a:ext cx="8352928" cy="369332"/>
          </a:xfrm>
          <a:prstGeom prst="rect">
            <a:avLst/>
          </a:prstGeom>
          <a:solidFill>
            <a:schemeClr val="accent1"/>
          </a:solidFill>
          <a:ln w="19050" cmpd="dbl">
            <a:solidFill>
              <a:schemeClr val="accent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chemeClr val="bg1"/>
                </a:solidFill>
              </a:rPr>
              <a:t>Folge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dem</a:t>
            </a:r>
            <a:r>
              <a:rPr lang="en-GB" dirty="0" smtClean="0">
                <a:solidFill>
                  <a:schemeClr val="bg1"/>
                </a:solidFill>
              </a:rPr>
              <a:t> Link </a:t>
            </a:r>
            <a:r>
              <a:rPr lang="en-GB" dirty="0" smtClean="0">
                <a:solidFill>
                  <a:schemeClr val="bg1"/>
                </a:solidFill>
                <a:hlinkClick r:id="rId2"/>
              </a:rPr>
              <a:t>http://www.dsporto.de/ubungen/lv04.htm</a:t>
            </a:r>
            <a:r>
              <a:rPr lang="en-GB" dirty="0" smtClean="0">
                <a:solidFill>
                  <a:schemeClr val="bg1"/>
                </a:solidFill>
              </a:rPr>
              <a:t> und mach die </a:t>
            </a:r>
            <a:r>
              <a:rPr lang="en-GB" dirty="0" err="1" smtClean="0">
                <a:solidFill>
                  <a:schemeClr val="bg1"/>
                </a:solidFill>
              </a:rPr>
              <a:t>Übung</a:t>
            </a:r>
            <a:r>
              <a:rPr lang="en-GB" dirty="0" smtClean="0">
                <a:solidFill>
                  <a:schemeClr val="bg1"/>
                </a:solidFill>
              </a:rPr>
              <a:t>!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5075892"/>
            <a:ext cx="8352928" cy="369332"/>
          </a:xfrm>
          <a:prstGeom prst="rect">
            <a:avLst/>
          </a:prstGeom>
          <a:solidFill>
            <a:schemeClr val="accent1"/>
          </a:solidFill>
          <a:ln w="19050" cmpd="dbl">
            <a:solidFill>
              <a:schemeClr val="accent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chemeClr val="bg1"/>
                </a:solidFill>
              </a:rPr>
              <a:t>Folge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dem</a:t>
            </a:r>
            <a:r>
              <a:rPr lang="en-GB" dirty="0" smtClean="0">
                <a:solidFill>
                  <a:schemeClr val="bg1"/>
                </a:solidFill>
              </a:rPr>
              <a:t> Link </a:t>
            </a:r>
            <a:r>
              <a:rPr lang="de-DE" dirty="0" smtClean="0">
                <a:hlinkClick r:id="rId3"/>
              </a:rPr>
              <a:t>http://www.dsporto.de/ubungen/lv07.htm</a:t>
            </a:r>
            <a:r>
              <a:rPr lang="de-DE" dirty="0" smtClean="0"/>
              <a:t> </a:t>
            </a:r>
            <a:r>
              <a:rPr lang="en-GB" dirty="0" smtClean="0">
                <a:solidFill>
                  <a:schemeClr val="bg1"/>
                </a:solidFill>
              </a:rPr>
              <a:t>und mach die </a:t>
            </a:r>
            <a:r>
              <a:rPr lang="en-GB" dirty="0" err="1" smtClean="0">
                <a:solidFill>
                  <a:schemeClr val="bg1"/>
                </a:solidFill>
              </a:rPr>
              <a:t>Übung</a:t>
            </a:r>
            <a:r>
              <a:rPr lang="en-GB" dirty="0" smtClean="0">
                <a:solidFill>
                  <a:schemeClr val="bg1"/>
                </a:solidFill>
              </a:rPr>
              <a:t>!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3789040"/>
            <a:ext cx="8352928" cy="369332"/>
          </a:xfrm>
          <a:prstGeom prst="rect">
            <a:avLst/>
          </a:prstGeom>
          <a:solidFill>
            <a:schemeClr val="accent1"/>
          </a:solidFill>
          <a:ln w="19050" cmpd="dbl">
            <a:solidFill>
              <a:schemeClr val="accent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chemeClr val="bg1"/>
                </a:solidFill>
              </a:rPr>
              <a:t>Folge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dem</a:t>
            </a:r>
            <a:r>
              <a:rPr lang="en-GB" dirty="0" smtClean="0">
                <a:solidFill>
                  <a:schemeClr val="bg1"/>
                </a:solidFill>
              </a:rPr>
              <a:t> Link </a:t>
            </a:r>
            <a:r>
              <a:rPr lang="de-DE" dirty="0" smtClean="0">
                <a:hlinkClick r:id="rId4"/>
              </a:rPr>
              <a:t>http://www.dsporto.de/ubungen/lv08.htm</a:t>
            </a:r>
            <a:r>
              <a:rPr lang="de-DE" dirty="0" smtClean="0"/>
              <a:t> </a:t>
            </a:r>
            <a:r>
              <a:rPr lang="en-GB" dirty="0" smtClean="0">
                <a:solidFill>
                  <a:schemeClr val="bg1"/>
                </a:solidFill>
              </a:rPr>
              <a:t>und mach die </a:t>
            </a:r>
            <a:r>
              <a:rPr lang="en-GB" dirty="0" err="1" smtClean="0">
                <a:solidFill>
                  <a:schemeClr val="bg1"/>
                </a:solidFill>
              </a:rPr>
              <a:t>Übung</a:t>
            </a:r>
            <a:r>
              <a:rPr lang="en-GB" dirty="0" smtClean="0">
                <a:solidFill>
                  <a:schemeClr val="bg1"/>
                </a:solidFill>
              </a:rPr>
              <a:t>! 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7" name="Picture 6" descr="routes_into_languages_cmyk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4308154" cy="511175"/>
          </a:xfrm>
        </p:spPr>
        <p:txBody>
          <a:bodyPr/>
          <a:lstStyle/>
          <a:p>
            <a:r>
              <a:rPr lang="de-DE" dirty="0" smtClean="0"/>
              <a:t>Übung 4 </a:t>
            </a:r>
            <a:r>
              <a:rPr lang="de-DE" sz="2400" dirty="0" smtClean="0"/>
              <a:t>(Mittelstufe)</a:t>
            </a:r>
            <a:endParaRPr lang="de-DE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566025" cy="2808312"/>
          </a:xfrm>
        </p:spPr>
        <p:txBody>
          <a:bodyPr/>
          <a:lstStyle/>
          <a:p>
            <a:pPr>
              <a:buNone/>
            </a:pPr>
            <a:r>
              <a:rPr lang="de-DE" b="1" dirty="0" smtClean="0"/>
              <a:t>Thema BRÜDER GRIMM</a:t>
            </a:r>
          </a:p>
          <a:p>
            <a:endParaRPr lang="de-DE" dirty="0" smtClean="0"/>
          </a:p>
          <a:p>
            <a:pPr>
              <a:buNone/>
            </a:pPr>
            <a:r>
              <a:rPr lang="de-DE" dirty="0" smtClean="0"/>
              <a:t>Lies den Text gründlich. Gehe dann zu den Fragen und wähle </a:t>
            </a:r>
            <a:r>
              <a:rPr lang="de-DE" dirty="0" smtClean="0"/>
              <a:t>die</a:t>
            </a:r>
          </a:p>
          <a:p>
            <a:pPr>
              <a:buNone/>
            </a:pPr>
            <a:r>
              <a:rPr lang="de-DE" dirty="0" smtClean="0"/>
              <a:t>richtige </a:t>
            </a:r>
            <a:r>
              <a:rPr lang="de-DE" dirty="0" smtClean="0"/>
              <a:t>Antwort.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Es gibt zwei Aufgaben:</a:t>
            </a:r>
          </a:p>
          <a:p>
            <a:pPr marL="457200" indent="-457200">
              <a:buAutoNum type="alphaLcParenR"/>
            </a:pPr>
            <a:r>
              <a:rPr lang="de-DE" dirty="0" smtClean="0"/>
              <a:t>Leseverstehen</a:t>
            </a:r>
          </a:p>
          <a:p>
            <a:pPr marL="457200" indent="-457200">
              <a:buAutoNum type="alphaLcParenR"/>
            </a:pPr>
            <a:r>
              <a:rPr lang="de-DE" dirty="0" smtClean="0"/>
              <a:t>Synonyme (Phrasen mit gleicher Bedeutung) suchen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5085184"/>
            <a:ext cx="8568952" cy="923330"/>
          </a:xfrm>
          <a:prstGeom prst="rect">
            <a:avLst/>
          </a:prstGeom>
          <a:solidFill>
            <a:schemeClr val="accent1"/>
          </a:solidFill>
          <a:ln w="19050" cmpd="dbl">
            <a:solidFill>
              <a:schemeClr val="accent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chemeClr val="bg1"/>
                </a:solidFill>
              </a:rPr>
              <a:t>Folge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dem</a:t>
            </a:r>
            <a:r>
              <a:rPr lang="en-GB" dirty="0" smtClean="0">
                <a:solidFill>
                  <a:schemeClr val="bg1"/>
                </a:solidFill>
              </a:rPr>
              <a:t> Link </a:t>
            </a:r>
          </a:p>
          <a:p>
            <a:r>
              <a:rPr lang="de-DE" dirty="0" smtClean="0">
                <a:hlinkClick r:id="rId2"/>
              </a:rPr>
              <a:t>http://www.ralf-kinas.de/index.html?http://www.ralf-kinas.de/onl_lv.html</a:t>
            </a:r>
            <a:r>
              <a:rPr lang="de-DE" dirty="0" smtClean="0"/>
              <a:t> 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und mach die </a:t>
            </a:r>
            <a:r>
              <a:rPr lang="en-GB" dirty="0" err="1" smtClean="0">
                <a:solidFill>
                  <a:schemeClr val="bg1"/>
                </a:solidFill>
              </a:rPr>
              <a:t>Übungen</a:t>
            </a:r>
            <a:r>
              <a:rPr lang="en-GB" dirty="0" smtClean="0">
                <a:solidFill>
                  <a:schemeClr val="bg1"/>
                </a:solidFill>
              </a:rPr>
              <a:t>! 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627" y="404664"/>
            <a:ext cx="5328592" cy="511175"/>
          </a:xfrm>
        </p:spPr>
        <p:txBody>
          <a:bodyPr/>
          <a:lstStyle/>
          <a:p>
            <a:r>
              <a:rPr lang="de-DE" dirty="0" smtClean="0"/>
              <a:t>Übung 5 </a:t>
            </a:r>
            <a:r>
              <a:rPr lang="de-DE" sz="2600" dirty="0" smtClean="0"/>
              <a:t>(für Fortgeschrittene)</a:t>
            </a:r>
            <a:endParaRPr lang="de-DE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9" y="1700809"/>
            <a:ext cx="7836546" cy="3024336"/>
          </a:xfrm>
        </p:spPr>
        <p:txBody>
          <a:bodyPr/>
          <a:lstStyle/>
          <a:p>
            <a:pPr>
              <a:buNone/>
            </a:pPr>
            <a:r>
              <a:rPr lang="de-DE" b="1" dirty="0" smtClean="0"/>
              <a:t>Thema MIGRATION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Zu diesem Text gibt es vier Aufgaben: </a:t>
            </a:r>
          </a:p>
          <a:p>
            <a:pPr>
              <a:buNone/>
            </a:pPr>
            <a:endParaRPr lang="de-DE" dirty="0" smtClean="0"/>
          </a:p>
          <a:p>
            <a:pPr marL="457200" indent="-457200">
              <a:buFont typeface="+mj-lt"/>
              <a:buAutoNum type="alphaLcParenR"/>
            </a:pPr>
            <a:r>
              <a:rPr lang="de-DE" dirty="0" smtClean="0"/>
              <a:t>Überschriften zuordnen</a:t>
            </a:r>
          </a:p>
          <a:p>
            <a:pPr marL="457200" indent="-457200">
              <a:buFont typeface="+mj-lt"/>
              <a:buAutoNum type="alphaLcParenR"/>
            </a:pPr>
            <a:r>
              <a:rPr lang="de-DE" dirty="0" smtClean="0"/>
              <a:t>Verifizieren, ob Aussagen stimmen</a:t>
            </a:r>
          </a:p>
          <a:p>
            <a:pPr marL="457200" indent="-457200">
              <a:buFont typeface="+mj-lt"/>
              <a:buAutoNum type="alphaLcParenR"/>
            </a:pPr>
            <a:r>
              <a:rPr lang="de-DE" dirty="0" smtClean="0"/>
              <a:t>fehlende Wörter in einem Text ergänzen</a:t>
            </a:r>
          </a:p>
          <a:p>
            <a:pPr marL="457200" indent="-457200">
              <a:buFont typeface="+mj-lt"/>
              <a:buAutoNum type="alphaLcParenR"/>
            </a:pPr>
            <a:r>
              <a:rPr lang="de-DE" dirty="0" smtClean="0"/>
              <a:t>Sätze aus dem Text neu formulieren</a:t>
            </a:r>
            <a:endParaRPr 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5085184"/>
            <a:ext cx="8568952" cy="369332"/>
          </a:xfrm>
          <a:prstGeom prst="rect">
            <a:avLst/>
          </a:prstGeom>
          <a:solidFill>
            <a:schemeClr val="accent1"/>
          </a:solidFill>
          <a:ln w="19050" cmpd="dbl">
            <a:solidFill>
              <a:schemeClr val="accent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chemeClr val="bg1"/>
                </a:solidFill>
              </a:rPr>
              <a:t>Folge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dem</a:t>
            </a:r>
            <a:r>
              <a:rPr lang="en-GB" dirty="0" smtClean="0">
                <a:solidFill>
                  <a:schemeClr val="bg1"/>
                </a:solidFill>
              </a:rPr>
              <a:t> Link </a:t>
            </a:r>
            <a:r>
              <a:rPr lang="en-GB" dirty="0" smtClean="0">
                <a:solidFill>
                  <a:schemeClr val="bg1"/>
                </a:solidFill>
                <a:hlinkClick r:id="rId2"/>
              </a:rPr>
              <a:t>http://www.dsporto.de/ubungen/lv10a.htm</a:t>
            </a:r>
            <a:r>
              <a:rPr lang="en-GB" dirty="0" smtClean="0">
                <a:solidFill>
                  <a:schemeClr val="bg1"/>
                </a:solidFill>
              </a:rPr>
              <a:t> und mach die </a:t>
            </a:r>
            <a:r>
              <a:rPr lang="en-GB" dirty="0" err="1" smtClean="0">
                <a:solidFill>
                  <a:schemeClr val="bg1"/>
                </a:solidFill>
              </a:rPr>
              <a:t>Übungen</a:t>
            </a:r>
            <a:r>
              <a:rPr lang="en-GB" dirty="0" smtClean="0">
                <a:solidFill>
                  <a:schemeClr val="bg1"/>
                </a:solidFill>
              </a:rPr>
              <a:t>! 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7306" y="476672"/>
            <a:ext cx="5328592" cy="511175"/>
          </a:xfrm>
        </p:spPr>
        <p:txBody>
          <a:bodyPr/>
          <a:lstStyle/>
          <a:p>
            <a:r>
              <a:rPr lang="de-DE" dirty="0" smtClean="0"/>
              <a:t>Übung 6 </a:t>
            </a:r>
            <a:r>
              <a:rPr lang="de-DE" sz="2600" dirty="0" smtClean="0"/>
              <a:t>(für Fortgeschrittene)</a:t>
            </a:r>
            <a:endParaRPr lang="de-DE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566025" cy="2271191"/>
          </a:xfrm>
        </p:spPr>
        <p:txBody>
          <a:bodyPr/>
          <a:lstStyle/>
          <a:p>
            <a:pPr>
              <a:buNone/>
            </a:pPr>
            <a:r>
              <a:rPr lang="de-DE" b="1" dirty="0" smtClean="0"/>
              <a:t>Thema DEUTSCHE SPRACHE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Zu diesem Text gibt es drei Übungen:</a:t>
            </a:r>
          </a:p>
          <a:p>
            <a:pPr>
              <a:buNone/>
            </a:pPr>
            <a:endParaRPr lang="de-DE" dirty="0" smtClean="0"/>
          </a:p>
          <a:p>
            <a:pPr marL="457200" indent="-457200">
              <a:buFont typeface="+mj-lt"/>
              <a:buAutoNum type="alphaLcParenR"/>
            </a:pPr>
            <a:r>
              <a:rPr lang="de-DE" dirty="0" smtClean="0"/>
              <a:t>2 Übungen zum Leseverstehen</a:t>
            </a:r>
          </a:p>
          <a:p>
            <a:pPr marL="457200" indent="-457200">
              <a:buFont typeface="+mj-lt"/>
              <a:buAutoNum type="alphaLcParenR"/>
            </a:pPr>
            <a:r>
              <a:rPr lang="de-DE" dirty="0" smtClean="0"/>
              <a:t>1 Übung zur Deklination (Artikel und Adjektivendungen)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4283804"/>
            <a:ext cx="8568952" cy="369332"/>
          </a:xfrm>
          <a:prstGeom prst="rect">
            <a:avLst/>
          </a:prstGeom>
          <a:solidFill>
            <a:schemeClr val="accent1"/>
          </a:solidFill>
          <a:ln w="19050" cmpd="dbl">
            <a:solidFill>
              <a:schemeClr val="accent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chemeClr val="bg1"/>
                </a:solidFill>
              </a:rPr>
              <a:t>Folge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dem</a:t>
            </a:r>
            <a:r>
              <a:rPr lang="en-GB" dirty="0" smtClean="0">
                <a:solidFill>
                  <a:schemeClr val="bg1"/>
                </a:solidFill>
              </a:rPr>
              <a:t> Link </a:t>
            </a:r>
            <a:r>
              <a:rPr lang="de-DE" dirty="0" smtClean="0">
                <a:hlinkClick r:id="rId2"/>
              </a:rPr>
              <a:t>http://www.dsporto.de/ubungen/lv02a.htm</a:t>
            </a:r>
            <a:r>
              <a:rPr lang="de-DE" dirty="0" smtClean="0"/>
              <a:t> </a:t>
            </a:r>
            <a:r>
              <a:rPr lang="en-GB" dirty="0" smtClean="0">
                <a:solidFill>
                  <a:schemeClr val="bg1"/>
                </a:solidFill>
              </a:rPr>
              <a:t>und mach die </a:t>
            </a:r>
            <a:r>
              <a:rPr lang="en-GB" dirty="0" err="1" smtClean="0">
                <a:solidFill>
                  <a:schemeClr val="bg1"/>
                </a:solidFill>
              </a:rPr>
              <a:t>Übungen</a:t>
            </a:r>
            <a:r>
              <a:rPr lang="en-GB" dirty="0" smtClean="0">
                <a:solidFill>
                  <a:schemeClr val="bg1"/>
                </a:solidFill>
              </a:rPr>
              <a:t>! 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ston PPTorange">
  <a:themeElements>
    <a:clrScheme name="Office Them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ston PPTorange">
  <a:themeElements>
    <a:clrScheme name="Office Them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268</Words>
  <Application>Microsoft Office PowerPoint</Application>
  <PresentationFormat>On-screen Show (4:3)</PresentationFormat>
  <Paragraphs>56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Aston PPTorange</vt:lpstr>
      <vt:lpstr>1_Aston PPTorange</vt:lpstr>
      <vt:lpstr>AstonPPTblue</vt:lpstr>
      <vt:lpstr>Leseverstehen  Strategien für das erfolgreiche Lesen</vt:lpstr>
      <vt:lpstr>Allgemein</vt:lpstr>
      <vt:lpstr>Übungen 1-3</vt:lpstr>
      <vt:lpstr>Übung 4 (Mittelstufe)</vt:lpstr>
      <vt:lpstr>Übung 5 (für Fortgeschrittene)</vt:lpstr>
      <vt:lpstr>Übung 6 (für Fortgeschrittene)</vt:lpstr>
    </vt:vector>
  </TitlesOfParts>
  <Company>Aston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writing in German  Deutsche Wissenschaftssprache</dc:title>
  <dc:creator>wielande</dc:creator>
  <cp:lastModifiedBy>desilvac</cp:lastModifiedBy>
  <cp:revision>18</cp:revision>
  <dcterms:created xsi:type="dcterms:W3CDTF">2011-08-22T13:09:31Z</dcterms:created>
  <dcterms:modified xsi:type="dcterms:W3CDTF">2012-01-16T11:59:46Z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-1344595918</vt:i4>
  </property>
  <property fmtid="{D5CDD505-2E9C-101B-9397-08002B2CF9AE}" pid="3" name="_NewReviewCycle">
    <vt:lpwstr/>
  </property>
  <property fmtid="{D5CDD505-2E9C-101B-9397-08002B2CF9AE}" pid="4" name="_EmailSubject">
    <vt:lpwstr>Transition modules</vt:lpwstr>
  </property>
  <property fmtid="{D5CDD505-2E9C-101B-9397-08002B2CF9AE}" pid="5" name="_AuthorEmail">
    <vt:lpwstr>e.wielander@aston.ac.uk</vt:lpwstr>
  </property>
  <property fmtid="{D5CDD505-2E9C-101B-9397-08002B2CF9AE}" pid="6" name="_AuthorEmailDisplayName">
    <vt:lpwstr>Wielander, Elisabeth</vt:lpwstr>
  </property>
</Properties>
</file>