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84" r:id="rId2"/>
    <p:sldId id="275" r:id="rId3"/>
    <p:sldId id="276" r:id="rId4"/>
    <p:sldId id="277" r:id="rId5"/>
    <p:sldId id="278" r:id="rId6"/>
  </p:sldIdLst>
  <p:sldSz cx="9144000" cy="6858000" type="screen4x3"/>
  <p:notesSz cx="6781800" cy="99187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silvac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E29F4B-D925-4E47-809B-310F1B218B2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BABCD6-D8A1-094F-9975-544615A448FA}" type="slidenum">
              <a:rPr lang="en-GB"/>
              <a:pPr/>
              <a:t>1</a:t>
            </a:fld>
            <a:endParaRPr lang="en-GB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1441450"/>
            <a:ext cx="9144000" cy="54165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47738" y="2417763"/>
            <a:ext cx="7585075" cy="143986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47738" y="5908675"/>
            <a:ext cx="7585075" cy="360363"/>
          </a:xfrm>
        </p:spPr>
        <p:txBody>
          <a:bodyPr/>
          <a:lstStyle>
            <a:lvl1pPr marL="0" indent="0"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9713" y="254000"/>
            <a:ext cx="2162175" cy="88106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3563"/>
            <a:ext cx="1890713" cy="5554662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54088" y="563563"/>
            <a:ext cx="5522912" cy="5554662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4088" y="2093913"/>
            <a:ext cx="3706812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2093913"/>
            <a:ext cx="3706813" cy="4024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AutoShape 8"/>
          <p:cNvSpPr>
            <a:spLocks noChangeArrowheads="1"/>
          </p:cNvSpPr>
          <p:nvPr/>
        </p:nvSpPr>
        <p:spPr bwMode="auto">
          <a:xfrm rot="10800000">
            <a:off x="8423275" y="1341438"/>
            <a:ext cx="720725" cy="863600"/>
          </a:xfrm>
          <a:prstGeom prst="rtTriangle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1454150"/>
          </a:xfrm>
          <a:prstGeom prst="rect">
            <a:avLst/>
          </a:prstGeom>
          <a:solidFill>
            <a:srgbClr val="0083B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54088" y="563563"/>
            <a:ext cx="75660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4088" y="2093913"/>
            <a:ext cx="7566025" cy="402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1450" y="6164263"/>
            <a:ext cx="1366838" cy="5572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lnSpc>
          <a:spcPct val="108000"/>
        </a:lnSpc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hm.de/" TargetMode="External"/><Relationship Id="rId2" Type="http://schemas.openxmlformats.org/officeDocument/2006/relationships/hyperlink" Target="http://www.dhm.de/lemo/forum/kollektives_gedaechtnis/weltkrieg2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www.hdg.de/stiftun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library.aston.ac.u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ibrary.aston.ac.uk/search~S8/?searchtype=X&amp;searcharg=Kaiserin+Elisabeth&amp;searchscope=2&amp;sortdropdown=-&amp;SORT=DZ&amp;extended=0&amp;SUBMIT=Search&amp;searchlimits=&amp;searchorigarg=XKaiserin+Elisabeth" TargetMode="External"/><Relationship Id="rId2" Type="http://schemas.openxmlformats.org/officeDocument/2006/relationships/hyperlink" Target="http://library.aston.ac.uk/search~S9/?searchtype=X&amp;searcharg=Kaiserin+Elisabeth&amp;searchscope=8&amp;sortdropdown=-&amp;SORT=DZ&amp;extended=0&amp;SUBMIT=Search&amp;searchlimits=&amp;searchorigarg=XKaiserin+Elisabeth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library.aston.ac.uk/search~S2/?searchtype=X&amp;searcharg=Kaiserin+Elisabeth&amp;searchscope=9&amp;sortdropdown=-&amp;SORT=DZ&amp;extended=0&amp;SUBMIT=Search&amp;searchlimits=&amp;searchorigarg=XKaiserin+Elisabeth&amp;SORT=D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11560" y="1772816"/>
            <a:ext cx="7776864" cy="2448272"/>
          </a:xfrm>
        </p:spPr>
        <p:txBody>
          <a:bodyPr/>
          <a:lstStyle/>
          <a:p>
            <a:r>
              <a:rPr lang="en-US" dirty="0" smtClean="0"/>
              <a:t>RESEARCH AND LIBRARY SKILLS</a:t>
            </a:r>
            <a:br>
              <a:rPr lang="en-US" dirty="0" smtClean="0"/>
            </a:b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deutschen</a:t>
            </a:r>
            <a:r>
              <a:rPr lang="en-US" dirty="0" smtClean="0"/>
              <a:t> </a:t>
            </a:r>
            <a:r>
              <a:rPr lang="en-US" dirty="0" err="1" smtClean="0"/>
              <a:t>Quellen</a:t>
            </a:r>
            <a:r>
              <a:rPr lang="en-US" dirty="0" smtClean="0"/>
              <a:t> </a:t>
            </a:r>
            <a:r>
              <a:rPr lang="en-US" dirty="0" err="1" smtClean="0"/>
              <a:t>arbeiten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47738" y="6164981"/>
            <a:ext cx="7585075" cy="360363"/>
          </a:xfrm>
        </p:spPr>
        <p:txBody>
          <a:bodyPr/>
          <a:lstStyle/>
          <a:p>
            <a:r>
              <a:rPr lang="fr-FR" b="1" dirty="0" err="1" smtClean="0"/>
              <a:t>Developed</a:t>
            </a:r>
            <a:r>
              <a:rPr lang="fr-FR" b="1" dirty="0" smtClean="0"/>
              <a:t> by Elisabeth </a:t>
            </a:r>
            <a:r>
              <a:rPr lang="fr-FR" b="1" dirty="0" err="1" smtClean="0"/>
              <a:t>Wielander</a:t>
            </a:r>
            <a:r>
              <a:rPr lang="fr-FR" b="1" dirty="0" smtClean="0"/>
              <a:t>, Aston </a:t>
            </a:r>
            <a:r>
              <a:rPr lang="fr-FR" b="1" dirty="0" err="1" smtClean="0"/>
              <a:t>University</a:t>
            </a:r>
            <a:endParaRPr lang="fr-FR" b="1" dirty="0" smtClean="0"/>
          </a:p>
        </p:txBody>
      </p:sp>
      <p:pic>
        <p:nvPicPr>
          <p:cNvPr id="6" name="Picture 5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60648"/>
            <a:ext cx="1187451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desilvac\Local Settings\Temporary Internet Files\Content.IE5\FKAFCHFB\MP900314269[2]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32040" y="4005064"/>
            <a:ext cx="2592288" cy="174979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67544" y="3861048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Part 3</a:t>
            </a:r>
            <a:endParaRPr lang="en-GB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566025" cy="1008112"/>
          </a:xfrm>
        </p:spPr>
        <p:txBody>
          <a:bodyPr/>
          <a:lstStyle/>
          <a:p>
            <a:r>
              <a:rPr lang="fr-FR" dirty="0" err="1" smtClean="0"/>
              <a:t>Primär</a:t>
            </a:r>
            <a:r>
              <a:rPr lang="fr-FR" dirty="0" smtClean="0"/>
              <a:t>- </a:t>
            </a:r>
            <a:r>
              <a:rPr lang="fr-FR" dirty="0" err="1" smtClean="0"/>
              <a:t>und</a:t>
            </a:r>
            <a:r>
              <a:rPr lang="fr-FR" dirty="0" smtClean="0"/>
              <a:t> </a:t>
            </a:r>
            <a:r>
              <a:rPr lang="fr-FR" dirty="0" err="1" smtClean="0"/>
              <a:t>Sekundärquellen</a:t>
            </a:r>
            <a:r>
              <a:rPr lang="fr-FR" dirty="0" smtClean="0"/>
              <a:t> </a:t>
            </a:r>
            <a:r>
              <a:rPr lang="fr-FR" dirty="0" err="1" smtClean="0"/>
              <a:t>auf</a:t>
            </a:r>
            <a:r>
              <a:rPr lang="fr-FR" dirty="0" smtClean="0"/>
              <a:t> Deutsch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16833"/>
            <a:ext cx="7836545" cy="3528392"/>
          </a:xfrm>
        </p:spPr>
        <p:txBody>
          <a:bodyPr/>
          <a:lstStyle/>
          <a:p>
            <a:pPr marL="0" indent="0"/>
            <a:r>
              <a:rPr lang="de-DE" sz="2400" dirty="0" smtClean="0"/>
              <a:t>Die Regel zur Unterteilung in Primär- und Sekundärquellen ist die gleiche, die Sie schon in der PowerPoint „Research and Library Skills“ gesehen haben.</a:t>
            </a:r>
          </a:p>
          <a:p>
            <a:pPr marL="0" indent="0"/>
            <a:endParaRPr lang="de-DE" sz="2400" dirty="0" smtClean="0"/>
          </a:p>
          <a:p>
            <a:pPr marL="0" indent="0"/>
            <a:r>
              <a:rPr lang="de-DE" sz="2400" dirty="0" smtClean="0"/>
              <a:t>Suchen Sie Informationen / Literatur über den 2. Weltkrieg und unterscheiden Sie dabei zwischen </a:t>
            </a:r>
          </a:p>
          <a:p>
            <a:pPr marL="0" indent="0"/>
            <a:r>
              <a:rPr lang="de-DE" sz="2400" dirty="0" smtClean="0"/>
              <a:t>Primär- und Sekundärquellen.</a:t>
            </a:r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089" y="332656"/>
            <a:ext cx="6354216" cy="936104"/>
          </a:xfrm>
        </p:spPr>
        <p:txBody>
          <a:bodyPr/>
          <a:lstStyle/>
          <a:p>
            <a:r>
              <a:rPr lang="fr-FR" dirty="0" err="1" smtClean="0"/>
              <a:t>Beispiele</a:t>
            </a:r>
            <a:r>
              <a:rPr lang="fr-FR" dirty="0" smtClean="0"/>
              <a:t> </a:t>
            </a:r>
            <a:r>
              <a:rPr lang="fr-FR" dirty="0" err="1" smtClean="0"/>
              <a:t>für</a:t>
            </a:r>
            <a:r>
              <a:rPr lang="fr-FR" dirty="0" smtClean="0"/>
              <a:t> </a:t>
            </a:r>
            <a:r>
              <a:rPr lang="fr-FR" dirty="0" err="1" smtClean="0"/>
              <a:t>Primärquellen</a:t>
            </a:r>
            <a:r>
              <a:rPr lang="fr-FR" dirty="0" smtClean="0"/>
              <a:t> </a:t>
            </a:r>
            <a:r>
              <a:rPr lang="fr-FR" dirty="0" err="1" smtClean="0"/>
              <a:t>über</a:t>
            </a:r>
            <a:r>
              <a:rPr lang="fr-FR" dirty="0" smtClean="0"/>
              <a:t> den 2. </a:t>
            </a:r>
            <a:r>
              <a:rPr lang="fr-FR" dirty="0" err="1" smtClean="0"/>
              <a:t>Weltkrieg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00808"/>
            <a:ext cx="7908553" cy="4536504"/>
          </a:xfrm>
        </p:spPr>
        <p:txBody>
          <a:bodyPr/>
          <a:lstStyle/>
          <a:p>
            <a:pPr marL="0"/>
            <a:r>
              <a:rPr lang="de-DE" dirty="0" smtClean="0"/>
              <a:t>Kunstobjekte, Gedichte, Ton- und Filmaufnahmen – entstanden zwischen 1939 und 1945</a:t>
            </a:r>
          </a:p>
          <a:p>
            <a:pPr marL="0"/>
            <a:endParaRPr lang="de-DE" dirty="0" smtClean="0"/>
          </a:p>
          <a:p>
            <a:pPr marL="0"/>
            <a:r>
              <a:rPr lang="de-DE" dirty="0" smtClean="0"/>
              <a:t>Publikationen, Zeitungen, Zeitschriften – erschienen zwischen1939 und 1945</a:t>
            </a:r>
          </a:p>
          <a:p>
            <a:pPr marL="0"/>
            <a:endParaRPr lang="de-DE" dirty="0" smtClean="0"/>
          </a:p>
          <a:p>
            <a:pPr marL="0"/>
            <a:r>
              <a:rPr lang="de-DE" dirty="0" smtClean="0"/>
              <a:t>Tagebücher, Autobiographien, Briefe – geschrieben zwischen 1939 und1945 </a:t>
            </a:r>
          </a:p>
          <a:p>
            <a:r>
              <a:rPr lang="de-DE" dirty="0" smtClean="0"/>
              <a:t>Beispiele: </a:t>
            </a:r>
          </a:p>
          <a:p>
            <a:pPr>
              <a:buFont typeface="Arial" pitchFamily="34" charset="0"/>
              <a:buChar char="•"/>
            </a:pPr>
            <a:r>
              <a:rPr lang="de-DE" sz="1800" dirty="0" smtClean="0"/>
              <a:t>„Das Tagebuch der Anne Frank“</a:t>
            </a:r>
          </a:p>
          <a:p>
            <a:pPr>
              <a:buFont typeface="Arial" pitchFamily="34" charset="0"/>
              <a:buChar char="•"/>
            </a:pPr>
            <a:r>
              <a:rPr lang="de-DE" sz="1800" dirty="0" smtClean="0">
                <a:hlinkClick r:id="rId2"/>
              </a:rPr>
              <a:t>Berichte von Zeitzeugen auf LeMO</a:t>
            </a:r>
            <a:r>
              <a:rPr lang="de-DE" sz="1800" dirty="0" smtClean="0"/>
              <a:t> („Lebendiges virtuelles Museum Online“, Projekt des </a:t>
            </a:r>
            <a:r>
              <a:rPr lang="de-DE" sz="1800" dirty="0" smtClean="0">
                <a:hlinkClick r:id="rId3"/>
              </a:rPr>
              <a:t>Deutschen Historischen Museums </a:t>
            </a:r>
            <a:r>
              <a:rPr lang="de-DE" sz="1800" dirty="0" smtClean="0"/>
              <a:t>und des </a:t>
            </a:r>
            <a:r>
              <a:rPr lang="de-DE" sz="1800" dirty="0" smtClean="0">
                <a:hlinkClick r:id="rId4"/>
              </a:rPr>
              <a:t>Hauses der Geschichte </a:t>
            </a:r>
            <a:r>
              <a:rPr lang="de-DE" sz="1800" dirty="0" smtClean="0"/>
              <a:t> der Bundesrepublik Deutschland)</a:t>
            </a:r>
            <a:endParaRPr lang="de-DE" sz="1800" dirty="0"/>
          </a:p>
        </p:txBody>
      </p:sp>
      <p:pic>
        <p:nvPicPr>
          <p:cNvPr id="4" name="Picture 4" descr="routes_into_languages_cmy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5256584" cy="511175"/>
          </a:xfrm>
        </p:spPr>
        <p:txBody>
          <a:bodyPr/>
          <a:lstStyle/>
          <a:p>
            <a:r>
              <a:rPr lang="fr-FR" dirty="0" err="1" smtClean="0"/>
              <a:t>Bibliothekskatalog</a:t>
            </a:r>
            <a:r>
              <a:rPr lang="fr-FR" dirty="0" smtClean="0"/>
              <a:t> </a:t>
            </a:r>
            <a:r>
              <a:rPr lang="fr-FR" dirty="0" err="1" smtClean="0"/>
              <a:t>verwenden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76872"/>
            <a:ext cx="6768752" cy="3528392"/>
          </a:xfrm>
        </p:spPr>
        <p:txBody>
          <a:bodyPr/>
          <a:lstStyle/>
          <a:p>
            <a:pPr marL="0"/>
            <a:r>
              <a:rPr lang="de-DE" sz="2200" dirty="0" smtClean="0"/>
              <a:t>Suchen Sie Quellen (Bücher, Videos, wissenschaftliche Zeitschriften, etc.) über </a:t>
            </a:r>
            <a:r>
              <a:rPr lang="de-DE" sz="2200" b="1" dirty="0" smtClean="0"/>
              <a:t>Kaiserin Elisabeth von Österreich.</a:t>
            </a:r>
          </a:p>
          <a:p>
            <a:pPr marL="0"/>
            <a:endParaRPr lang="de-DE" dirty="0" smtClean="0"/>
          </a:p>
          <a:p>
            <a:pPr marL="0"/>
            <a:r>
              <a:rPr lang="de-DE" dirty="0" smtClean="0"/>
              <a:t>Sie war die Frau von Kaiser Franz Joseph I. aus dem Adelsgeschlecht der Habsburger, der von 1848-1916 der Kaiser von Österreich-Ungarn war. </a:t>
            </a:r>
          </a:p>
          <a:p>
            <a:pPr marL="0"/>
            <a:r>
              <a:rPr lang="de-DE" dirty="0" smtClean="0"/>
              <a:t>Kaiserin Elisabeth wurde auch „Sisi“ genannt. Sie fasziniert bis heute viele Besucher von Wien, wo es in der Hofburg, der Habsburger Residenz, ein eigenes Sisi-Museum gibt.</a:t>
            </a:r>
          </a:p>
          <a:p>
            <a:pPr marL="0"/>
            <a:endParaRPr lang="de-DE" dirty="0" smtClean="0"/>
          </a:p>
          <a:p>
            <a:pPr marL="0"/>
            <a:endParaRPr lang="de-DE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5940152" y="548680"/>
            <a:ext cx="3203848" cy="1476744"/>
          </a:xfrm>
          <a:prstGeom prst="wedgeRoundRectCallout">
            <a:avLst>
              <a:gd name="adj1" fmla="val -129345"/>
              <a:gd name="adj2" fmla="val 51618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/>
            <a:r>
              <a:rPr lang="de-DE" dirty="0" smtClean="0"/>
              <a:t>Verwenden Sie diesen </a:t>
            </a:r>
            <a:r>
              <a:rPr lang="de-DE" dirty="0" smtClean="0">
                <a:hlinkClick r:id="rId2"/>
              </a:rPr>
              <a:t>Link</a:t>
            </a:r>
            <a:r>
              <a:rPr lang="de-DE" dirty="0" smtClean="0"/>
              <a:t> um im Katalog der Bibliothek der Aston University zu suchen: </a:t>
            </a:r>
            <a:r>
              <a:rPr lang="de-DE" dirty="0" smtClean="0">
                <a:hlinkClick r:id="rId2"/>
              </a:rPr>
              <a:t>http://library.aston.ac.uk/</a:t>
            </a:r>
            <a:r>
              <a:rPr lang="de-DE" dirty="0" smtClean="0"/>
              <a:t> </a:t>
            </a:r>
          </a:p>
        </p:txBody>
      </p:sp>
      <p:pic>
        <p:nvPicPr>
          <p:cNvPr id="6" name="Picture 4" descr="routes_into_languages_cmy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C:\Documents and Settings\desilvac\Local Settings\Temporary Internet Files\Content.IE5\6NNGGZ48\MC900233787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20272" y="3212976"/>
            <a:ext cx="1584176" cy="12304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566025" cy="511175"/>
          </a:xfrm>
        </p:spPr>
        <p:txBody>
          <a:bodyPr/>
          <a:lstStyle/>
          <a:p>
            <a:r>
              <a:rPr lang="fr-FR" dirty="0" err="1" smtClean="0"/>
              <a:t>Bibliothekskatalog</a:t>
            </a:r>
            <a:r>
              <a:rPr lang="fr-FR" dirty="0" smtClean="0"/>
              <a:t> </a:t>
            </a:r>
            <a:r>
              <a:rPr lang="fr-FR" dirty="0" err="1" smtClean="0"/>
              <a:t>verwenden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4088" y="2093913"/>
            <a:ext cx="7566025" cy="2991271"/>
          </a:xfrm>
        </p:spPr>
        <p:txBody>
          <a:bodyPr/>
          <a:lstStyle/>
          <a:p>
            <a:pPr marL="0" indent="0"/>
            <a:r>
              <a:rPr lang="de-DE" dirty="0" smtClean="0"/>
              <a:t>Es gibt keine </a:t>
            </a:r>
            <a:r>
              <a:rPr lang="de-DE" dirty="0" smtClean="0">
                <a:hlinkClick r:id="rId2"/>
              </a:rPr>
              <a:t>Diplomarbeiten / Dissertationen</a:t>
            </a:r>
            <a:r>
              <a:rPr lang="de-DE" dirty="0" smtClean="0"/>
              <a:t> und auch keine </a:t>
            </a:r>
            <a:r>
              <a:rPr lang="de-DE" dirty="0" smtClean="0">
                <a:hlinkClick r:id="rId3"/>
              </a:rPr>
              <a:t>Videos</a:t>
            </a:r>
            <a:r>
              <a:rPr lang="de-DE" dirty="0" smtClean="0"/>
              <a:t> über Kaiserin Elisabeth.</a:t>
            </a:r>
          </a:p>
          <a:p>
            <a:pPr marL="0" indent="0"/>
            <a:endParaRPr lang="de-DE" dirty="0" smtClean="0"/>
          </a:p>
          <a:p>
            <a:pPr marL="0" indent="0"/>
            <a:r>
              <a:rPr lang="de-DE" dirty="0" smtClean="0"/>
              <a:t>Aber es gibt </a:t>
            </a:r>
            <a:r>
              <a:rPr lang="de-DE" dirty="0" smtClean="0">
                <a:hlinkClick r:id="rId4"/>
              </a:rPr>
              <a:t>Bücher</a:t>
            </a:r>
            <a:r>
              <a:rPr lang="de-DE" dirty="0" smtClean="0"/>
              <a:t> zu diesem Thema, in denen wir mehr über diese historische Persönlichkeit erfahren können. </a:t>
            </a:r>
          </a:p>
          <a:p>
            <a:pPr marL="0" indent="0"/>
            <a:endParaRPr lang="de-DE" dirty="0" smtClean="0"/>
          </a:p>
          <a:p>
            <a:pPr marL="0" indent="0"/>
            <a:r>
              <a:rPr lang="de-DE" dirty="0" smtClean="0"/>
              <a:t>Keine Panik also, wenn man nicht zu allen Themen Informationen in allen Kategorien finden kann. Gibt es keine Zeitschriften, dann vielleicht Bücher, und umgekehrt.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5076056" y="5301208"/>
            <a:ext cx="2880320" cy="1080120"/>
          </a:xfrm>
          <a:prstGeom prst="wedgeRoundRectCallout">
            <a:avLst>
              <a:gd name="adj1" fmla="val -53864"/>
              <a:gd name="adj2" fmla="val -74305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 smtClean="0"/>
              <a:t>Auf jeden Fall immer in möglichst vielen Kategorien suchen!</a:t>
            </a:r>
          </a:p>
        </p:txBody>
      </p:sp>
      <p:pic>
        <p:nvPicPr>
          <p:cNvPr id="5" name="Picture 4" descr="routes_into_languages_cmy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416" y="6165304"/>
            <a:ext cx="683395" cy="550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AstonPPTblue">
  <a:themeElements>
    <a:clrScheme name="blue 2">
      <a:dk1>
        <a:srgbClr val="4D4F53"/>
      </a:dk1>
      <a:lt1>
        <a:srgbClr val="FFFFFF"/>
      </a:lt1>
      <a:dk2>
        <a:srgbClr val="FFFFFF"/>
      </a:dk2>
      <a:lt2>
        <a:srgbClr val="808080"/>
      </a:lt2>
      <a:accent1>
        <a:srgbClr val="C90062"/>
      </a:accent1>
      <a:accent2>
        <a:srgbClr val="641F45"/>
      </a:accent2>
      <a:accent3>
        <a:srgbClr val="FFFFFF"/>
      </a:accent3>
      <a:accent4>
        <a:srgbClr val="404246"/>
      </a:accent4>
      <a:accent5>
        <a:srgbClr val="E1AAB7"/>
      </a:accent5>
      <a:accent6>
        <a:srgbClr val="5A1B3E"/>
      </a:accent6>
      <a:hlink>
        <a:srgbClr val="009999"/>
      </a:hlink>
      <a:folHlink>
        <a:srgbClr val="99CC00"/>
      </a:folHlink>
    </a:clrScheme>
    <a:fontScheme name="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2">
        <a:dk1>
          <a:srgbClr val="4D4F53"/>
        </a:dk1>
        <a:lt1>
          <a:srgbClr val="FFFFFF"/>
        </a:lt1>
        <a:dk2>
          <a:srgbClr val="FFFFFF"/>
        </a:dk2>
        <a:lt2>
          <a:srgbClr val="808080"/>
        </a:lt2>
        <a:accent1>
          <a:srgbClr val="C90062"/>
        </a:accent1>
        <a:accent2>
          <a:srgbClr val="641F45"/>
        </a:accent2>
        <a:accent3>
          <a:srgbClr val="FFFFFF"/>
        </a:accent3>
        <a:accent4>
          <a:srgbClr val="404246"/>
        </a:accent4>
        <a:accent5>
          <a:srgbClr val="E1AAB7"/>
        </a:accent5>
        <a:accent6>
          <a:srgbClr val="5A1B3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AstonPPTblue.pot</Template>
  <TotalTime>472</TotalTime>
  <Words>312</Words>
  <Application>Microsoft Office PowerPoint</Application>
  <PresentationFormat>On-screen Show (4:3)</PresentationFormat>
  <Paragraphs>31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AstonPPTblue</vt:lpstr>
      <vt:lpstr>RESEARCH AND LIBRARY SKILLS Mit deutschen Quellen arbeiten</vt:lpstr>
      <vt:lpstr>Primär- und Sekundärquellen auf Deutsch</vt:lpstr>
      <vt:lpstr>Beispiele für Primärquellen über den 2. Weltkrieg</vt:lpstr>
      <vt:lpstr>Bibliothekskatalog verwenden</vt:lpstr>
      <vt:lpstr>Bibliothekskatalog verwenden</vt:lpstr>
    </vt:vector>
  </TitlesOfParts>
  <Company>University of Wolverhampton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and Library Skills  Activités en français</dc:title>
  <dc:creator>Céline Benoit</dc:creator>
  <cp:lastModifiedBy>desilvac</cp:lastModifiedBy>
  <cp:revision>64</cp:revision>
  <dcterms:created xsi:type="dcterms:W3CDTF">2011-09-07T10:56:08Z</dcterms:created>
  <dcterms:modified xsi:type="dcterms:W3CDTF">2011-11-16T10:54:43Z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-1766688359</vt:i4>
  </property>
  <property fmtid="{D5CDD505-2E9C-101B-9397-08002B2CF9AE}" pid="3" name="_NewReviewCycle">
    <vt:lpwstr/>
  </property>
  <property fmtid="{D5CDD505-2E9C-101B-9397-08002B2CF9AE}" pid="4" name="_EmailSubject">
    <vt:lpwstr/>
  </property>
  <property fmtid="{D5CDD505-2E9C-101B-9397-08002B2CF9AE}" pid="5" name="_AuthorEmail">
    <vt:lpwstr>C.DE-SILVA@aston.ac.uk</vt:lpwstr>
  </property>
  <property fmtid="{D5CDD505-2E9C-101B-9397-08002B2CF9AE}" pid="6" name="_AuthorEmailDisplayName">
    <vt:lpwstr>De-Silva, Chantal</vt:lpwstr>
  </property>
  <property fmtid="{D5CDD505-2E9C-101B-9397-08002B2CF9AE}" pid="7" name="_PreviousAdHocReviewCycleID">
    <vt:i4>500674864</vt:i4>
  </property>
</Properties>
</file>