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82" r:id="rId2"/>
    <p:sldId id="269" r:id="rId3"/>
    <p:sldId id="270" r:id="rId4"/>
    <p:sldId id="271" r:id="rId5"/>
    <p:sldId id="272" r:id="rId6"/>
  </p:sldIdLst>
  <p:sldSz cx="9144000" cy="6858000" type="screen4x3"/>
  <p:notesSz cx="6781800" cy="99187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silvac" initials="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11-16T10:44:13.790" idx="1">
    <p:pos x="10" y="10"/>
    <p:text>The links are broken not sure which sites they link to. I'll chec kwith Elisabeth and then add whole weblink titles in so it is clear which site it is.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E29F4B-D925-4E47-809B-310F1B218B27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BABCD6-D8A1-094F-9975-544615A448FA}" type="slidenum">
              <a:rPr lang="en-GB"/>
              <a:pPr/>
              <a:t>1</a:t>
            </a:fld>
            <a:endParaRPr lang="en-GB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://www.parlament.gv.at/" TargetMode="External"/><Relationship Id="rId7" Type="http://schemas.openxmlformats.org/officeDocument/2006/relationships/hyperlink" Target="http://www.ch.ch/verzeichnis/index.html?lang=de&amp;viewpage=bund" TargetMode="External"/><Relationship Id="rId2" Type="http://schemas.openxmlformats.org/officeDocument/2006/relationships/hyperlink" Target="http://www.bundestag.d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ka.gv.at/site/3353/default.aspx" TargetMode="External"/><Relationship Id="rId5" Type="http://schemas.openxmlformats.org/officeDocument/2006/relationships/hyperlink" Target="http://www.bundesregierung.de/Webs/Breg/DE/Bundesregierung/Bundesministerien/bundesministerien.html" TargetMode="External"/><Relationship Id="rId4" Type="http://schemas.openxmlformats.org/officeDocument/2006/relationships/hyperlink" Target="http://www.parlament.ch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tistik.at/" TargetMode="External"/><Relationship Id="rId2" Type="http://schemas.openxmlformats.org/officeDocument/2006/relationships/hyperlink" Target="http://www.destatis.de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://www.iwkoeln.de/Home/tabid/40/language/de-DE/Default.aspx" TargetMode="External"/><Relationship Id="rId4" Type="http://schemas.openxmlformats.org/officeDocument/2006/relationships/hyperlink" Target="http://www.bfs.admin.ch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1.xml"/><Relationship Id="rId3" Type="http://schemas.openxmlformats.org/officeDocument/2006/relationships/hyperlink" Target="http://politische-aufklaerung.de/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://www.bundestag.de/dokumente/rechtsgrundlagen/grundgesetz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c.europa.eu/austria/information/statistics/index_de.htm" TargetMode="External"/><Relationship Id="rId5" Type="http://schemas.openxmlformats.org/officeDocument/2006/relationships/hyperlink" Target="http://www.abstimmungen.ch/new/index.php?sid=e188ca9ac217b337c4bf5948262f4de6&amp;item=./abstimmungen/national" TargetMode="External"/><Relationship Id="rId4" Type="http://schemas.openxmlformats.org/officeDocument/2006/relationships/hyperlink" Target="http://www.verfassungen.de/at/verfassungheute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11560" y="1772816"/>
            <a:ext cx="7776864" cy="2448272"/>
          </a:xfrm>
        </p:spPr>
        <p:txBody>
          <a:bodyPr/>
          <a:lstStyle/>
          <a:p>
            <a:r>
              <a:rPr lang="en-US" dirty="0" smtClean="0"/>
              <a:t>RESEARCH AND LIBRARY SKILLS</a:t>
            </a:r>
            <a:br>
              <a:rPr lang="en-US" dirty="0" smtClean="0"/>
            </a:b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deutschen</a:t>
            </a:r>
            <a:r>
              <a:rPr lang="en-US" dirty="0" smtClean="0"/>
              <a:t> </a:t>
            </a:r>
            <a:r>
              <a:rPr lang="en-US" dirty="0" err="1" smtClean="0"/>
              <a:t>Quellen</a:t>
            </a:r>
            <a:r>
              <a:rPr lang="en-US" dirty="0" smtClean="0"/>
              <a:t> </a:t>
            </a:r>
            <a:r>
              <a:rPr lang="en-US" dirty="0" err="1" smtClean="0"/>
              <a:t>arbeiten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47738" y="6164981"/>
            <a:ext cx="7585075" cy="360363"/>
          </a:xfrm>
        </p:spPr>
        <p:txBody>
          <a:bodyPr/>
          <a:lstStyle/>
          <a:p>
            <a:r>
              <a:rPr lang="fr-FR" b="1" dirty="0" err="1" smtClean="0"/>
              <a:t>Developed</a:t>
            </a:r>
            <a:r>
              <a:rPr lang="fr-FR" b="1" dirty="0" smtClean="0"/>
              <a:t> by Elisabeth </a:t>
            </a:r>
            <a:r>
              <a:rPr lang="fr-FR" b="1" dirty="0" err="1" smtClean="0"/>
              <a:t>Wielander</a:t>
            </a:r>
            <a:r>
              <a:rPr lang="fr-FR" b="1" dirty="0" smtClean="0"/>
              <a:t>, Aston </a:t>
            </a:r>
            <a:r>
              <a:rPr lang="fr-FR" b="1" dirty="0" err="1" smtClean="0"/>
              <a:t>University</a:t>
            </a:r>
            <a:endParaRPr lang="fr-FR" b="1" dirty="0" smtClean="0"/>
          </a:p>
        </p:txBody>
      </p:sp>
      <p:pic>
        <p:nvPicPr>
          <p:cNvPr id="6" name="Picture 5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60648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desilvac\Local Settings\Temporary Internet Files\Content.IE5\FKAFCHFB\MP900314269[2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32040" y="4005064"/>
            <a:ext cx="2592288" cy="174979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67544" y="3861048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Part 2</a:t>
            </a:r>
            <a:endParaRPr lang="en-GB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INTERNET-SEITEN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200" dirty="0" smtClean="0"/>
              <a:t>Wie findet man verlässliche, seriöse Internet-Seiten? </a:t>
            </a:r>
          </a:p>
          <a:p>
            <a:r>
              <a:rPr lang="de-DE" sz="2200" dirty="0" smtClean="0"/>
              <a:t>Wir suchen jetzt Internet-Seiten der deutschen,</a:t>
            </a:r>
          </a:p>
          <a:p>
            <a:r>
              <a:rPr lang="de-DE" sz="2200" dirty="0" smtClean="0"/>
              <a:t>österreichischen und schweizerischen Regierungen, und</a:t>
            </a:r>
          </a:p>
          <a:p>
            <a:r>
              <a:rPr lang="de-DE" sz="2200" dirty="0" smtClean="0"/>
              <a:t>Seiten mit offiziellen Statistiken und Umfragen. </a:t>
            </a:r>
            <a:br>
              <a:rPr lang="de-DE" sz="2200" dirty="0" smtClean="0"/>
            </a:br>
            <a:endParaRPr lang="de-DE" sz="2200" dirty="0" smtClean="0"/>
          </a:p>
          <a:p>
            <a:r>
              <a:rPr lang="de-DE" sz="2200" dirty="0" smtClean="0"/>
              <a:t>Wo kann man solche Seiten im Internet finden?</a:t>
            </a:r>
          </a:p>
          <a:p>
            <a:r>
              <a:rPr lang="de-DE" sz="2200" dirty="0" smtClean="0"/>
              <a:t>	</a:t>
            </a:r>
          </a:p>
          <a:p>
            <a:pPr marL="0" indent="0"/>
            <a:r>
              <a:rPr lang="de-DE" sz="2200" b="1" dirty="0" smtClean="0"/>
              <a:t>Nicht vergessen</a:t>
            </a:r>
            <a:r>
              <a:rPr lang="de-DE" sz="2200" dirty="0" smtClean="0"/>
              <a:t>: Immer seriöse und verlässliche Seite verwenden!</a:t>
            </a:r>
          </a:p>
        </p:txBody>
      </p:sp>
      <p:pic>
        <p:nvPicPr>
          <p:cNvPr id="4" name="Picture 4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C:\Documents and Settings\desilvac\Local Settings\Temporary Internet Files\Content.IE5\MIFLXC25\MP900401797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848" y="5013176"/>
            <a:ext cx="2238752" cy="14919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566025" cy="511175"/>
          </a:xfrm>
        </p:spPr>
        <p:txBody>
          <a:bodyPr/>
          <a:lstStyle/>
          <a:p>
            <a:r>
              <a:rPr lang="fr-FR" dirty="0" err="1" smtClean="0"/>
              <a:t>Beispiele</a:t>
            </a:r>
            <a:r>
              <a:rPr lang="fr-FR" dirty="0" smtClean="0"/>
              <a:t>: </a:t>
            </a:r>
            <a:r>
              <a:rPr lang="fr-FR" dirty="0" err="1" smtClean="0"/>
              <a:t>offizielle</a:t>
            </a:r>
            <a:r>
              <a:rPr lang="fr-FR" dirty="0" smtClean="0"/>
              <a:t> </a:t>
            </a:r>
            <a:r>
              <a:rPr lang="fr-FR" dirty="0" err="1" smtClean="0"/>
              <a:t>Regierungsseiten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72816"/>
            <a:ext cx="8136904" cy="4464495"/>
          </a:xfrm>
        </p:spPr>
        <p:txBody>
          <a:bodyPr/>
          <a:lstStyle/>
          <a:p>
            <a:r>
              <a:rPr lang="de-DE" sz="2200" b="1" dirty="0" smtClean="0"/>
              <a:t>Regierungen / Parlamente:</a:t>
            </a:r>
            <a:endParaRPr lang="fr-FR" sz="22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lnSpc>
                <a:spcPct val="100000"/>
              </a:lnSpc>
            </a:pPr>
            <a:r>
              <a:rPr lang="de-DE" sz="2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D: </a:t>
            </a:r>
            <a:r>
              <a:rPr lang="de-DE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www.bundestag.de</a:t>
            </a:r>
            <a:endParaRPr lang="de-DE" sz="2200" dirty="0" smtClean="0"/>
          </a:p>
          <a:p>
            <a:pPr lvl="0">
              <a:lnSpc>
                <a:spcPct val="100000"/>
              </a:lnSpc>
            </a:pPr>
            <a:endParaRPr lang="de-DE" sz="105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lnSpc>
                <a:spcPct val="100000"/>
              </a:lnSpc>
            </a:pPr>
            <a:r>
              <a:rPr lang="de-DE" sz="2200" b="1" dirty="0" smtClean="0"/>
              <a:t>Ö: </a:t>
            </a:r>
            <a:r>
              <a:rPr lang="de-DE" sz="2200" dirty="0" smtClean="0">
                <a:hlinkClick r:id="rId3"/>
              </a:rPr>
              <a:t>www.parlament.gv.at</a:t>
            </a:r>
            <a:endParaRPr lang="de-DE" sz="2200" dirty="0" smtClean="0"/>
          </a:p>
          <a:p>
            <a:pPr lvl="0">
              <a:lnSpc>
                <a:spcPct val="100000"/>
              </a:lnSpc>
            </a:pPr>
            <a:r>
              <a:rPr lang="de-DE" sz="2200" dirty="0" smtClean="0"/>
              <a:t> </a:t>
            </a:r>
          </a:p>
          <a:p>
            <a:pPr lvl="0">
              <a:lnSpc>
                <a:spcPct val="100000"/>
              </a:lnSpc>
            </a:pPr>
            <a:r>
              <a:rPr lang="de-DE" sz="2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CH: </a:t>
            </a:r>
            <a:r>
              <a:rPr lang="de-DE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www.parlament.ch</a:t>
            </a:r>
            <a:endParaRPr lang="fr-FR" sz="2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fr-FR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2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Liste der </a:t>
            </a:r>
            <a:r>
              <a:rPr lang="fr-FR" sz="2200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Ministerien</a:t>
            </a:r>
            <a:r>
              <a:rPr lang="fr-FR" sz="2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endParaRPr lang="de-DE" sz="2200" u="sng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e-DE" sz="1800" b="1" dirty="0" smtClean="0"/>
              <a:t>D:</a:t>
            </a:r>
            <a:r>
              <a:rPr lang="de-DE" sz="1800" dirty="0" smtClean="0">
                <a:hlinkClick r:id="rId5"/>
              </a:rPr>
              <a:t>http://www.bundesregierung.de/Webs/Breg/DE/Bundesregierung/Bundesministerien/bundesministerien.html</a:t>
            </a:r>
            <a:r>
              <a:rPr lang="de-DE" sz="1800" dirty="0" smtClean="0"/>
              <a:t>  </a:t>
            </a:r>
          </a:p>
          <a:p>
            <a:r>
              <a:rPr lang="de-DE" sz="1800" dirty="0" smtClean="0"/>
              <a:t> </a:t>
            </a:r>
          </a:p>
          <a:p>
            <a:r>
              <a:rPr lang="de-DE" sz="1800" b="1" dirty="0" smtClean="0"/>
              <a:t>Ö: </a:t>
            </a:r>
            <a:r>
              <a:rPr lang="de-DE" sz="1800" dirty="0" smtClean="0">
                <a:hlinkClick r:id="rId6"/>
              </a:rPr>
              <a:t>http://www.bka.gv.at/site/3353/default.aspx</a:t>
            </a:r>
            <a:r>
              <a:rPr lang="de-DE" sz="1800" dirty="0" smtClean="0"/>
              <a:t> </a:t>
            </a:r>
          </a:p>
          <a:p>
            <a:endParaRPr lang="de-DE" sz="1800" dirty="0" smtClean="0"/>
          </a:p>
          <a:p>
            <a:r>
              <a:rPr lang="de-DE" sz="1800" b="1" dirty="0" smtClean="0"/>
              <a:t>CH: </a:t>
            </a:r>
            <a:r>
              <a:rPr lang="de-DE" sz="1800" dirty="0" smtClean="0">
                <a:hlinkClick r:id="rId7"/>
              </a:rPr>
              <a:t>http://www.ch.ch/verzeichnis/index.html?lang=de&amp;viewpage=bund</a:t>
            </a:r>
            <a:endParaRPr lang="fr-FR" sz="1800" dirty="0" smtClean="0"/>
          </a:p>
        </p:txBody>
      </p:sp>
      <p:pic>
        <p:nvPicPr>
          <p:cNvPr id="4" name="Picture 4" descr="routes_into_languages_cmyk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566025" cy="511175"/>
          </a:xfrm>
        </p:spPr>
        <p:txBody>
          <a:bodyPr/>
          <a:lstStyle/>
          <a:p>
            <a:r>
              <a:rPr lang="fr-FR" dirty="0" err="1" smtClean="0"/>
              <a:t>Beispiele</a:t>
            </a:r>
            <a:r>
              <a:rPr lang="fr-FR" dirty="0" smtClean="0"/>
              <a:t>: </a:t>
            </a:r>
            <a:r>
              <a:rPr lang="fr-FR" dirty="0" err="1" smtClean="0"/>
              <a:t>Seiten</a:t>
            </a:r>
            <a:r>
              <a:rPr lang="fr-FR" dirty="0" smtClean="0"/>
              <a:t> mit </a:t>
            </a:r>
            <a:r>
              <a:rPr lang="fr-FR" dirty="0" err="1" smtClean="0"/>
              <a:t>Statistiken</a:t>
            </a:r>
            <a:r>
              <a:rPr lang="fr-FR" dirty="0" smtClean="0"/>
              <a:t> </a:t>
            </a:r>
            <a:r>
              <a:rPr lang="fr-FR" dirty="0" err="1" smtClean="0"/>
              <a:t>und</a:t>
            </a:r>
            <a:r>
              <a:rPr lang="fr-FR" dirty="0" smtClean="0"/>
              <a:t> </a:t>
            </a:r>
            <a:r>
              <a:rPr lang="fr-FR" dirty="0" err="1" smtClean="0"/>
              <a:t>Umfrageergebnissen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2348879"/>
            <a:ext cx="7332489" cy="3240361"/>
          </a:xfrm>
        </p:spPr>
        <p:txBody>
          <a:bodyPr/>
          <a:lstStyle/>
          <a:p>
            <a:r>
              <a:rPr lang="fr-FR" sz="2400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Statistisches</a:t>
            </a:r>
            <a:r>
              <a:rPr lang="fr-FR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2400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Bundesamt</a:t>
            </a:r>
            <a:r>
              <a:rPr lang="fr-FR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r>
              <a:rPr lang="fr-FR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fr-FR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fr-FR" sz="2400" dirty="0" smtClean="0">
                <a:hlinkClick r:id="rId2"/>
              </a:rPr>
              <a:t>www.destatis.de</a:t>
            </a:r>
            <a:r>
              <a:rPr lang="fr-FR" sz="2400" dirty="0" smtClean="0"/>
              <a:t> </a:t>
            </a:r>
          </a:p>
          <a:p>
            <a:r>
              <a:rPr lang="fr-FR" sz="2400" b="1" dirty="0" smtClean="0"/>
              <a:t>Ö</a:t>
            </a:r>
            <a:r>
              <a:rPr lang="fr-FR" sz="2400" dirty="0" smtClean="0"/>
              <a:t>: </a:t>
            </a:r>
            <a:r>
              <a:rPr lang="fr-FR" sz="2400" dirty="0" smtClean="0">
                <a:hlinkClick r:id="rId3"/>
              </a:rPr>
              <a:t>www.statistik.at</a:t>
            </a:r>
            <a:r>
              <a:rPr lang="fr-FR" sz="2400" dirty="0" smtClean="0"/>
              <a:t> </a:t>
            </a:r>
          </a:p>
          <a:p>
            <a:r>
              <a:rPr lang="fr-FR" sz="2400" b="1" dirty="0" smtClean="0"/>
              <a:t>CH</a:t>
            </a:r>
            <a:r>
              <a:rPr lang="fr-FR" sz="2400" dirty="0" smtClean="0"/>
              <a:t>: </a:t>
            </a:r>
            <a:r>
              <a:rPr lang="fr-FR" sz="2400" dirty="0" smtClean="0">
                <a:hlinkClick r:id="rId4"/>
              </a:rPr>
              <a:t>www.bfs.admin.ch</a:t>
            </a:r>
            <a:r>
              <a:rPr lang="fr-FR" sz="2400" dirty="0" smtClean="0"/>
              <a:t> </a:t>
            </a:r>
            <a:endParaRPr lang="fr-FR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fr-FR" sz="24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2400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Umfragen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endParaRPr lang="fr-FR" sz="24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2400" dirty="0" smtClean="0">
                <a:hlinkClick r:id="rId5"/>
              </a:rPr>
              <a:t>Institut der </a:t>
            </a:r>
            <a:r>
              <a:rPr lang="fr-FR" sz="2400" dirty="0" err="1" smtClean="0">
                <a:hlinkClick r:id="rId5"/>
              </a:rPr>
              <a:t>deutschen</a:t>
            </a:r>
            <a:r>
              <a:rPr lang="fr-FR" sz="2400" dirty="0" smtClean="0">
                <a:hlinkClick r:id="rId5"/>
              </a:rPr>
              <a:t> </a:t>
            </a:r>
            <a:r>
              <a:rPr lang="fr-FR" sz="2400" dirty="0" err="1" smtClean="0">
                <a:hlinkClick r:id="rId5"/>
              </a:rPr>
              <a:t>Wirtschaft</a:t>
            </a:r>
            <a:r>
              <a:rPr lang="fr-FR" sz="2400" dirty="0" smtClean="0">
                <a:hlinkClick r:id="rId5"/>
              </a:rPr>
              <a:t> </a:t>
            </a:r>
            <a:r>
              <a:rPr lang="fr-FR" sz="2400" dirty="0" err="1" smtClean="0">
                <a:hlinkClick r:id="rId5"/>
              </a:rPr>
              <a:t>Köln</a:t>
            </a:r>
            <a:endParaRPr lang="fr-FR" sz="2400" dirty="0" smtClean="0"/>
          </a:p>
        </p:txBody>
      </p:sp>
      <p:pic>
        <p:nvPicPr>
          <p:cNvPr id="4" name="Picture 4" descr="routes_into_languages_cmyk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ANDERE OFFIZIELLE SEITEN	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Deutsche </a:t>
            </a:r>
            <a:r>
              <a:rPr lang="fr-FR" dirty="0" err="1" smtClean="0"/>
              <a:t>Verfassung</a:t>
            </a:r>
            <a:r>
              <a:rPr lang="fr-FR" dirty="0" smtClean="0"/>
              <a:t>: </a:t>
            </a:r>
            <a:r>
              <a:rPr lang="fr-FR" dirty="0" err="1" smtClean="0">
                <a:hlinkClick r:id="rId2"/>
              </a:rPr>
              <a:t>Grundgesetz</a:t>
            </a:r>
            <a:r>
              <a:rPr lang="fr-FR" dirty="0" smtClean="0">
                <a:hlinkClick r:id="rId2"/>
              </a:rPr>
              <a:t> </a:t>
            </a:r>
            <a:endParaRPr lang="fr-F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dirty="0" err="1" smtClean="0"/>
              <a:t>Deutsches</a:t>
            </a:r>
            <a:r>
              <a:rPr lang="fr-FR" dirty="0" smtClean="0"/>
              <a:t> </a:t>
            </a:r>
            <a:r>
              <a:rPr lang="fr-FR" dirty="0" err="1" smtClean="0"/>
              <a:t>Amt</a:t>
            </a:r>
            <a:r>
              <a:rPr lang="fr-FR" dirty="0" smtClean="0"/>
              <a:t> </a:t>
            </a:r>
            <a:r>
              <a:rPr lang="fr-FR" dirty="0" err="1" smtClean="0"/>
              <a:t>für</a:t>
            </a:r>
            <a:r>
              <a:rPr lang="fr-FR" dirty="0" smtClean="0"/>
              <a:t> </a:t>
            </a:r>
            <a:r>
              <a:rPr lang="fr-FR" dirty="0" err="1" smtClean="0"/>
              <a:t>Kultur</a:t>
            </a:r>
            <a:r>
              <a:rPr lang="fr-FR" dirty="0" smtClean="0"/>
              <a:t> </a:t>
            </a:r>
            <a:r>
              <a:rPr lang="fr-FR" dirty="0" err="1" smtClean="0"/>
              <a:t>und</a:t>
            </a:r>
            <a:r>
              <a:rPr lang="fr-FR" dirty="0" smtClean="0"/>
              <a:t> </a:t>
            </a:r>
            <a:r>
              <a:rPr lang="fr-FR" dirty="0" err="1" smtClean="0"/>
              <a:t>Bildung</a:t>
            </a:r>
            <a:r>
              <a:rPr lang="fr-FR" dirty="0" smtClean="0"/>
              <a:t>: </a:t>
            </a:r>
            <a:r>
              <a:rPr lang="fr-FR" dirty="0" err="1" smtClean="0">
                <a:hlinkClick r:id="rId3"/>
              </a:rPr>
              <a:t>Staatskunde</a:t>
            </a:r>
            <a:endParaRPr lang="fr-FR" dirty="0" smtClean="0"/>
          </a:p>
          <a:p>
            <a:endParaRPr lang="fr-F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dirty="0" err="1" smtClean="0">
                <a:hlinkClick r:id="rId4"/>
              </a:rPr>
              <a:t>Bundesverfassung</a:t>
            </a:r>
            <a:r>
              <a:rPr lang="fr-FR" dirty="0" smtClean="0">
                <a:hlinkClick r:id="rId4"/>
              </a:rPr>
              <a:t> </a:t>
            </a:r>
            <a:r>
              <a:rPr lang="fr-FR" dirty="0" err="1" smtClean="0">
                <a:hlinkClick r:id="rId4"/>
              </a:rPr>
              <a:t>Österreichs</a:t>
            </a:r>
            <a:r>
              <a:rPr lang="fr-FR" b="1" dirty="0" smtClean="0"/>
              <a:t> </a:t>
            </a:r>
            <a:endParaRPr lang="fr-FR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fr-FR" dirty="0" smtClean="0">
              <a:solidFill>
                <a:schemeClr val="tx1"/>
              </a:solidFill>
              <a:latin typeface="+mn-lt"/>
              <a:ea typeface="+mn-ea"/>
              <a:cs typeface="+mn-cs"/>
              <a:hlinkClick r:id="rId5"/>
            </a:endParaRPr>
          </a:p>
          <a:p>
            <a:r>
              <a:rPr lang="fr-FR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/>
              </a:rPr>
              <a:t>Ergebnisse</a:t>
            </a:r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/>
              </a:rPr>
              <a:t>von</a:t>
            </a:r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/>
              </a:rPr>
              <a:t>Abstimmungen</a:t>
            </a:r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/>
              </a:rPr>
              <a:t> in der Schweiz</a:t>
            </a:r>
            <a:endParaRPr lang="fr-F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fr-F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dirty="0" err="1" smtClean="0">
                <a:hlinkClick r:id="rId6"/>
              </a:rPr>
              <a:t>Statistiken</a:t>
            </a:r>
            <a:r>
              <a:rPr lang="fr-FR" dirty="0" smtClean="0">
                <a:hlinkClick r:id="rId6"/>
              </a:rPr>
              <a:t> </a:t>
            </a:r>
            <a:r>
              <a:rPr lang="fr-FR" dirty="0" err="1" smtClean="0">
                <a:hlinkClick r:id="rId6"/>
              </a:rPr>
              <a:t>und</a:t>
            </a:r>
            <a:r>
              <a:rPr lang="fr-FR" dirty="0" smtClean="0">
                <a:hlinkClick r:id="rId6"/>
              </a:rPr>
              <a:t> </a:t>
            </a:r>
            <a:r>
              <a:rPr lang="fr-FR" dirty="0" err="1" smtClean="0">
                <a:hlinkClick r:id="rId6"/>
              </a:rPr>
              <a:t>Umfragen</a:t>
            </a:r>
            <a:r>
              <a:rPr lang="fr-FR" dirty="0" smtClean="0">
                <a:hlinkClick r:id="rId6"/>
              </a:rPr>
              <a:t> </a:t>
            </a:r>
            <a:r>
              <a:rPr lang="fr-FR" dirty="0" err="1" smtClean="0">
                <a:hlinkClick r:id="rId6"/>
              </a:rPr>
              <a:t>über</a:t>
            </a:r>
            <a:r>
              <a:rPr lang="fr-FR" dirty="0" smtClean="0">
                <a:hlinkClick r:id="rId6"/>
              </a:rPr>
              <a:t> die EU</a:t>
            </a:r>
            <a:endParaRPr lang="fr-FR" dirty="0" smtClean="0"/>
          </a:p>
          <a:p>
            <a:r>
              <a:rPr lang="fr-FR" dirty="0" smtClean="0"/>
              <a:t> </a:t>
            </a:r>
            <a:endParaRPr lang="fr-FR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" name="Picture 4" descr="routes_into_languages_cmyk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AstonPPTblue.pot</Template>
  <TotalTime>472</TotalTime>
  <Words>134</Words>
  <Application>Microsoft Office PowerPoint</Application>
  <PresentationFormat>On-screen Show (4:3)</PresentationFormat>
  <Paragraphs>44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AstonPPTblue</vt:lpstr>
      <vt:lpstr>RESEARCH AND LIBRARY SKILLS Mit deutschen Quellen arbeiten</vt:lpstr>
      <vt:lpstr>INTERNET-SEITEN</vt:lpstr>
      <vt:lpstr>Beispiele: offizielle Regierungsseiten</vt:lpstr>
      <vt:lpstr>Beispiele: Seiten mit Statistiken und Umfrageergebnissen</vt:lpstr>
      <vt:lpstr>ANDERE OFFIZIELLE SEITEN </vt:lpstr>
    </vt:vector>
  </TitlesOfParts>
  <Company>University of Wolverhampton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and Library Skills  Activités en français</dc:title>
  <dc:creator>Céline Benoit</dc:creator>
  <cp:lastModifiedBy>desilvac</cp:lastModifiedBy>
  <cp:revision>64</cp:revision>
  <dcterms:created xsi:type="dcterms:W3CDTF">2011-09-07T10:56:08Z</dcterms:created>
  <dcterms:modified xsi:type="dcterms:W3CDTF">2011-11-16T10:54:22Z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-1766688359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C.DE-SILVA@aston.ac.uk</vt:lpwstr>
  </property>
  <property fmtid="{D5CDD505-2E9C-101B-9397-08002B2CF9AE}" pid="6" name="_AuthorEmailDisplayName">
    <vt:lpwstr>De-Silva, Chantal</vt:lpwstr>
  </property>
  <property fmtid="{D5CDD505-2E9C-101B-9397-08002B2CF9AE}" pid="7" name="_PreviousAdHocReviewCycleID">
    <vt:i4>500674864</vt:i4>
  </property>
</Properties>
</file>