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9" r:id="rId4"/>
    <p:sldId id="258" r:id="rId5"/>
    <p:sldId id="265" r:id="rId6"/>
    <p:sldId id="266" r:id="rId7"/>
    <p:sldId id="273" r:id="rId8"/>
    <p:sldId id="274" r:id="rId9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E29F4B-D925-4E47-809B-310F1B218B2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ABCD6-D8A1-094F-9975-544615A448FA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B5F2BF-0B7B-2148-9BA6-431F6944E402}" type="slidenum">
              <a:rPr lang="en-GB"/>
              <a:pPr/>
              <a:t>2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elt.de/" TargetMode="External"/><Relationship Id="rId13" Type="http://schemas.openxmlformats.org/officeDocument/2006/relationships/hyperlink" Target="http://www.salzburg.com/" TargetMode="External"/><Relationship Id="rId18" Type="http://schemas.openxmlformats.org/officeDocument/2006/relationships/hyperlink" Target="http://www.tagesanzeiger.ch/" TargetMode="External"/><Relationship Id="rId3" Type="http://schemas.openxmlformats.org/officeDocument/2006/relationships/hyperlink" Target="http://www.faz.net/s/homepage.html" TargetMode="External"/><Relationship Id="rId21" Type="http://schemas.openxmlformats.org/officeDocument/2006/relationships/image" Target="../media/image7.jpeg"/><Relationship Id="rId7" Type="http://schemas.openxmlformats.org/officeDocument/2006/relationships/hyperlink" Target="http://www.taz.de/" TargetMode="External"/><Relationship Id="rId12" Type="http://schemas.openxmlformats.org/officeDocument/2006/relationships/hyperlink" Target="http://www.presse.at/" TargetMode="External"/><Relationship Id="rId17" Type="http://schemas.openxmlformats.org/officeDocument/2006/relationships/hyperlink" Target="http://www.nzz.ch/" TargetMode="External"/><Relationship Id="rId2" Type="http://schemas.openxmlformats.org/officeDocument/2006/relationships/hyperlink" Target="http://www.bild.de/" TargetMode="External"/><Relationship Id="rId16" Type="http://schemas.openxmlformats.org/officeDocument/2006/relationships/hyperlink" Target="http://www.blick.ch/" TargetMode="External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ueddeutsche.de/" TargetMode="External"/><Relationship Id="rId11" Type="http://schemas.openxmlformats.org/officeDocument/2006/relationships/hyperlink" Target="http://www.oe24.at/" TargetMode="External"/><Relationship Id="rId5" Type="http://schemas.openxmlformats.org/officeDocument/2006/relationships/hyperlink" Target="http://www.neues-deutschland.de/" TargetMode="External"/><Relationship Id="rId15" Type="http://schemas.openxmlformats.org/officeDocument/2006/relationships/hyperlink" Target="http://www.wienerzeitung.at/" TargetMode="External"/><Relationship Id="rId10" Type="http://schemas.openxmlformats.org/officeDocument/2006/relationships/hyperlink" Target="http://www.kurier.at/" TargetMode="External"/><Relationship Id="rId19" Type="http://schemas.openxmlformats.org/officeDocument/2006/relationships/image" Target="../media/image5.jpeg"/><Relationship Id="rId4" Type="http://schemas.openxmlformats.org/officeDocument/2006/relationships/hyperlink" Target="http://www.fr-online.de/" TargetMode="External"/><Relationship Id="rId9" Type="http://schemas.openxmlformats.org/officeDocument/2006/relationships/hyperlink" Target="http://www.krone.at/" TargetMode="External"/><Relationship Id="rId14" Type="http://schemas.openxmlformats.org/officeDocument/2006/relationships/hyperlink" Target="http://www.derstandard.at/" TargetMode="External"/><Relationship Id="rId2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ormat.at/" TargetMode="External"/><Relationship Id="rId13" Type="http://schemas.openxmlformats.org/officeDocument/2006/relationships/image" Target="../media/image6.jpeg"/><Relationship Id="rId3" Type="http://schemas.openxmlformats.org/officeDocument/2006/relationships/hyperlink" Target="http://www.spiegel.de/" TargetMode="External"/><Relationship Id="rId7" Type="http://schemas.openxmlformats.org/officeDocument/2006/relationships/hyperlink" Target="http://www.falter.at/" TargetMode="External"/><Relationship Id="rId12" Type="http://schemas.openxmlformats.org/officeDocument/2006/relationships/image" Target="../media/image5.jpeg"/><Relationship Id="rId2" Type="http://schemas.openxmlformats.org/officeDocument/2006/relationships/hyperlink" Target="http://www.focus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eit.de/" TargetMode="External"/><Relationship Id="rId11" Type="http://schemas.openxmlformats.org/officeDocument/2006/relationships/hyperlink" Target="http://www.weltwoche.ch/" TargetMode="External"/><Relationship Id="rId5" Type="http://schemas.openxmlformats.org/officeDocument/2006/relationships/hyperlink" Target="http://www.wirtschaftsblatt.de/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://www.profil.at/" TargetMode="External"/><Relationship Id="rId4" Type="http://schemas.openxmlformats.org/officeDocument/2006/relationships/hyperlink" Target="http://www.stern.de/" TargetMode="External"/><Relationship Id="rId9" Type="http://schemas.openxmlformats.org/officeDocument/2006/relationships/hyperlink" Target="http://www.news.at/" TargetMode="External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560" y="1772816"/>
            <a:ext cx="7776864" cy="2448272"/>
          </a:xfrm>
        </p:spPr>
        <p:txBody>
          <a:bodyPr/>
          <a:lstStyle/>
          <a:p>
            <a:r>
              <a:rPr lang="en-US" dirty="0" smtClean="0"/>
              <a:t>RESEARCH AND LIBRARY SKILLS</a:t>
            </a:r>
            <a:br>
              <a:rPr lang="en-US" dirty="0" smtClean="0"/>
            </a:b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deutschen</a:t>
            </a:r>
            <a:r>
              <a:rPr lang="en-US" dirty="0" smtClean="0"/>
              <a:t> </a:t>
            </a:r>
            <a:r>
              <a:rPr lang="en-US" dirty="0" err="1" smtClean="0"/>
              <a:t>Quellen</a:t>
            </a:r>
            <a:r>
              <a:rPr lang="en-US" dirty="0" smtClean="0"/>
              <a:t> </a:t>
            </a:r>
            <a:r>
              <a:rPr lang="en-US" dirty="0" err="1" smtClean="0"/>
              <a:t>arbeiten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47738" y="6164981"/>
            <a:ext cx="7585075" cy="360363"/>
          </a:xfrm>
        </p:spPr>
        <p:txBody>
          <a:bodyPr/>
          <a:lstStyle/>
          <a:p>
            <a:r>
              <a:rPr lang="fr-FR" b="1" dirty="0" err="1" smtClean="0"/>
              <a:t>Developed</a:t>
            </a:r>
            <a:r>
              <a:rPr lang="fr-FR" b="1" dirty="0" smtClean="0"/>
              <a:t> by Elisabeth </a:t>
            </a:r>
            <a:r>
              <a:rPr lang="fr-FR" b="1" dirty="0" err="1" smtClean="0"/>
              <a:t>Wielander</a:t>
            </a:r>
            <a:r>
              <a:rPr lang="fr-FR" b="1" dirty="0" smtClean="0"/>
              <a:t>, Aston </a:t>
            </a:r>
            <a:r>
              <a:rPr lang="fr-FR" b="1" dirty="0" err="1" smtClean="0"/>
              <a:t>University</a:t>
            </a:r>
            <a:endParaRPr lang="fr-FR" b="1" dirty="0" smtClean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desilvac\Local Settings\Temporary Internet Files\Content.IE5\FKAFCHFB\MP900314269[2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040" y="4005064"/>
            <a:ext cx="2592288" cy="174979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67544" y="3861048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 1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TAGESZEITUNGEN</a:t>
            </a:r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772816"/>
            <a:ext cx="7344816" cy="4464496"/>
          </a:xfrm>
        </p:spPr>
        <p:txBody>
          <a:bodyPr/>
          <a:lstStyle/>
          <a:p>
            <a:r>
              <a:rPr lang="de-DE" dirty="0" smtClean="0"/>
              <a:t>Eine Tageszeitung ist eine Zeitung, die täglich erscheint.</a:t>
            </a:r>
          </a:p>
          <a:p>
            <a:endParaRPr lang="de-DE" dirty="0" smtClean="0"/>
          </a:p>
          <a:p>
            <a:r>
              <a:rPr lang="de-DE" dirty="0" smtClean="0"/>
              <a:t>Kennen sie Tageszeitungen aus Deutschland, Österreich oder der Schweiz? Wie heißen sie?</a:t>
            </a:r>
          </a:p>
          <a:p>
            <a:endParaRPr lang="de-DE" dirty="0" smtClean="0"/>
          </a:p>
          <a:p>
            <a:r>
              <a:rPr lang="de-DE" dirty="0" smtClean="0"/>
              <a:t>Wenn Sie keine Zeitungen kennen, dann suchen Sie am besten im Internet eine Liste deutschsprachiger Tageszeitungen – die meisten haben ein eigenes Internet-Portal.</a:t>
            </a:r>
          </a:p>
          <a:p>
            <a:endParaRPr lang="de-DE" sz="1000" dirty="0" smtClean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desilvac\Local Settings\Temporary Internet Files\Content.IE5\54RWJVR3\MP900402245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7864" y="4653136"/>
            <a:ext cx="2130740" cy="1704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TAGEZEITUNGEN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93913"/>
            <a:ext cx="7764537" cy="4024312"/>
          </a:xfrm>
        </p:spPr>
        <p:txBody>
          <a:bodyPr/>
          <a:lstStyle/>
          <a:p>
            <a:r>
              <a:rPr lang="de-DE" dirty="0" smtClean="0"/>
              <a:t>Es gibt 2 Arten von Tageszeitungen: </a:t>
            </a:r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überregionale Tageszeitungen erscheinen im ganzen Land, </a:t>
            </a:r>
          </a:p>
          <a:p>
            <a:r>
              <a:rPr lang="de-DE" dirty="0" smtClean="0"/>
              <a:t>	z.B. 	Kleine Zeitung (Ostösterreich)</a:t>
            </a:r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regionale Tageszeitungen erscheinen nur in einer bestimmten</a:t>
            </a:r>
          </a:p>
          <a:p>
            <a:r>
              <a:rPr lang="de-DE" dirty="0" smtClean="0"/>
              <a:t>	Region</a:t>
            </a:r>
          </a:p>
          <a:p>
            <a:r>
              <a:rPr lang="de-DE" dirty="0" smtClean="0"/>
              <a:t>	z.B. 	Berner Zeitung (Kanton Bern und Umgebung, Schweiz)</a:t>
            </a:r>
          </a:p>
          <a:p>
            <a:r>
              <a:rPr lang="de-DE" dirty="0" smtClean="0"/>
              <a:t>		Berliner Zeitung (Berlin, Brandenburg)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ÜBERREGIONALE TAGESZEITUNGEN  </a:t>
            </a:r>
            <a:b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28800"/>
            <a:ext cx="7272808" cy="5112568"/>
          </a:xfrm>
        </p:spPr>
        <p:txBody>
          <a:bodyPr/>
          <a:lstStyle/>
          <a:p>
            <a:r>
              <a:rPr lang="de-DE" sz="1600" dirty="0" smtClean="0"/>
              <a:t>Bild-Zeitung: </a:t>
            </a:r>
            <a:r>
              <a:rPr lang="de-DE" sz="1600" dirty="0" smtClean="0">
                <a:hlinkClick r:id="rId2"/>
              </a:rPr>
              <a:t>www.bild.de</a:t>
            </a:r>
            <a:endParaRPr lang="de-DE" sz="1600" dirty="0" smtClean="0"/>
          </a:p>
          <a:p>
            <a:r>
              <a:rPr lang="de-DE" sz="1600" dirty="0" smtClean="0"/>
              <a:t>Frankfurter Allgemeine Zeitung (FAZ): </a:t>
            </a:r>
            <a:r>
              <a:rPr lang="de-DE" sz="1600" dirty="0" smtClean="0">
                <a:hlinkClick r:id="rId3"/>
              </a:rPr>
              <a:t>http://www.faz.net/s/homepage.html</a:t>
            </a:r>
            <a:r>
              <a:rPr lang="de-DE" sz="1600" dirty="0" smtClean="0"/>
              <a:t> </a:t>
            </a:r>
          </a:p>
          <a:p>
            <a:r>
              <a:rPr lang="de-DE" sz="1600" dirty="0" smtClean="0"/>
              <a:t>Frankfurter Rundschau: </a:t>
            </a:r>
            <a:r>
              <a:rPr lang="de-DE" sz="1600" dirty="0" smtClean="0">
                <a:hlinkClick r:id="rId4"/>
              </a:rPr>
              <a:t>www.fr-online.de</a:t>
            </a:r>
            <a:endParaRPr lang="de-DE" sz="1600" dirty="0" smtClean="0"/>
          </a:p>
          <a:p>
            <a:r>
              <a:rPr lang="de-DE" sz="1600" dirty="0" smtClean="0"/>
              <a:t>Neues Deutschland: </a:t>
            </a:r>
            <a:r>
              <a:rPr lang="de-DE" sz="1600" dirty="0" smtClean="0">
                <a:hlinkClick r:id="rId5"/>
              </a:rPr>
              <a:t>www.neues-deutschland.de</a:t>
            </a:r>
            <a:r>
              <a:rPr lang="de-DE" sz="1600" dirty="0" smtClean="0"/>
              <a:t> </a:t>
            </a:r>
          </a:p>
          <a:p>
            <a:r>
              <a:rPr lang="de-DE" sz="1600" dirty="0" smtClean="0"/>
              <a:t>Süddeutsche Zeitung: </a:t>
            </a:r>
            <a:r>
              <a:rPr lang="de-DE" sz="1600" dirty="0" smtClean="0">
                <a:hlinkClick r:id="rId6"/>
              </a:rPr>
              <a:t>http://www.sueddeutsche.de/</a:t>
            </a:r>
            <a:endParaRPr lang="de-DE" sz="1600" dirty="0" smtClean="0"/>
          </a:p>
          <a:p>
            <a:r>
              <a:rPr lang="de-DE" sz="1600" dirty="0" smtClean="0"/>
              <a:t>die tageszeitung: </a:t>
            </a:r>
            <a:r>
              <a:rPr lang="de-DE" sz="1600" dirty="0" smtClean="0">
                <a:hlinkClick r:id="rId7"/>
              </a:rPr>
              <a:t>www.taz.de</a:t>
            </a:r>
            <a:r>
              <a:rPr lang="de-DE" sz="1600" dirty="0" smtClean="0"/>
              <a:t> </a:t>
            </a:r>
          </a:p>
          <a:p>
            <a:r>
              <a:rPr lang="de-DE" sz="1600" dirty="0" smtClean="0"/>
              <a:t>Die Welt: </a:t>
            </a:r>
            <a:r>
              <a:rPr lang="de-DE" sz="1600" dirty="0" smtClean="0">
                <a:hlinkClick r:id="rId8"/>
              </a:rPr>
              <a:t>http://www.welt.de/</a:t>
            </a:r>
            <a:endParaRPr lang="de-DE" sz="1600" dirty="0" smtClean="0"/>
          </a:p>
          <a:p>
            <a:endParaRPr lang="de-DE" sz="1000" dirty="0" smtClean="0"/>
          </a:p>
          <a:p>
            <a:r>
              <a:rPr lang="de-DE" sz="1600" dirty="0" smtClean="0"/>
              <a:t>Kronen-Zeitung: </a:t>
            </a:r>
            <a:r>
              <a:rPr lang="de-DE" sz="1600" dirty="0" smtClean="0">
                <a:hlinkClick r:id="rId9"/>
              </a:rPr>
              <a:t>www.krone.at</a:t>
            </a:r>
            <a:r>
              <a:rPr lang="de-DE" sz="1600" dirty="0" smtClean="0"/>
              <a:t> </a:t>
            </a:r>
          </a:p>
          <a:p>
            <a:r>
              <a:rPr lang="de-DE" sz="1600" dirty="0" smtClean="0"/>
              <a:t>Der Kurier: </a:t>
            </a:r>
            <a:r>
              <a:rPr lang="de-DE" sz="1600" dirty="0" smtClean="0">
                <a:hlinkClick r:id="rId10"/>
              </a:rPr>
              <a:t>www.kurier.at</a:t>
            </a:r>
            <a:r>
              <a:rPr lang="de-DE" sz="1600" dirty="0" smtClean="0"/>
              <a:t> </a:t>
            </a:r>
          </a:p>
          <a:p>
            <a:r>
              <a:rPr lang="de-DE" sz="1600" dirty="0" smtClean="0"/>
              <a:t>Österreich: </a:t>
            </a:r>
            <a:r>
              <a:rPr lang="de-DE" sz="1600" dirty="0" smtClean="0">
                <a:hlinkClick r:id="rId11"/>
              </a:rPr>
              <a:t>www.oe24.at</a:t>
            </a:r>
            <a:r>
              <a:rPr lang="de-DE" sz="1600" dirty="0" smtClean="0"/>
              <a:t> </a:t>
            </a:r>
          </a:p>
          <a:p>
            <a:r>
              <a:rPr lang="de-DE" sz="1600" dirty="0" smtClean="0"/>
              <a:t>Die Presse: </a:t>
            </a:r>
            <a:r>
              <a:rPr lang="de-DE" sz="1600" dirty="0" smtClean="0">
                <a:hlinkClick r:id="rId12"/>
              </a:rPr>
              <a:t>www.presse.at</a:t>
            </a:r>
            <a:r>
              <a:rPr lang="de-DE" sz="1600" dirty="0" smtClean="0"/>
              <a:t> </a:t>
            </a:r>
          </a:p>
          <a:p>
            <a:r>
              <a:rPr lang="de-DE" sz="1600" dirty="0" smtClean="0"/>
              <a:t>Salzburger Nachrichten: </a:t>
            </a:r>
            <a:r>
              <a:rPr lang="de-DE" sz="1600" dirty="0" smtClean="0">
                <a:hlinkClick r:id="rId13"/>
              </a:rPr>
              <a:t>www.salzburg.com</a:t>
            </a:r>
            <a:r>
              <a:rPr lang="de-DE" sz="1600" dirty="0" smtClean="0"/>
              <a:t> </a:t>
            </a:r>
          </a:p>
          <a:p>
            <a:r>
              <a:rPr lang="de-DE" sz="1600" dirty="0" smtClean="0"/>
              <a:t>Der Standard: </a:t>
            </a:r>
            <a:r>
              <a:rPr lang="de-DE" sz="1600" dirty="0" smtClean="0">
                <a:hlinkClick r:id="rId14"/>
              </a:rPr>
              <a:t>www.derstandard.at</a:t>
            </a:r>
            <a:endParaRPr lang="de-DE" sz="1600" dirty="0" smtClean="0"/>
          </a:p>
          <a:p>
            <a:r>
              <a:rPr lang="de-DE" sz="1600" dirty="0" smtClean="0"/>
              <a:t>Wiener Zeitung: </a:t>
            </a:r>
            <a:r>
              <a:rPr lang="de-DE" sz="1600" dirty="0" smtClean="0">
                <a:hlinkClick r:id="rId15"/>
              </a:rPr>
              <a:t>www.wienerzeitung.at</a:t>
            </a:r>
            <a:r>
              <a:rPr lang="de-DE" sz="1600" dirty="0" smtClean="0"/>
              <a:t> </a:t>
            </a:r>
          </a:p>
          <a:p>
            <a:endParaRPr lang="de-DE" sz="1000" dirty="0" smtClean="0"/>
          </a:p>
          <a:p>
            <a:r>
              <a:rPr lang="de-DE" sz="1600" dirty="0" smtClean="0"/>
              <a:t>Blick: </a:t>
            </a:r>
            <a:r>
              <a:rPr lang="de-DE" sz="1600" dirty="0" smtClean="0">
                <a:hlinkClick r:id="rId16"/>
              </a:rPr>
              <a:t>www.blick.ch</a:t>
            </a:r>
            <a:r>
              <a:rPr lang="de-DE" sz="1600" dirty="0" smtClean="0"/>
              <a:t> </a:t>
            </a:r>
          </a:p>
          <a:p>
            <a:r>
              <a:rPr lang="de-DE" sz="1600" dirty="0" smtClean="0"/>
              <a:t>Neue Zürcher Zeitung: </a:t>
            </a:r>
            <a:r>
              <a:rPr lang="de-DE" sz="1600" dirty="0" smtClean="0">
                <a:hlinkClick r:id="rId17"/>
              </a:rPr>
              <a:t>www.nzz.ch</a:t>
            </a:r>
            <a:endParaRPr lang="de-DE" sz="1600" dirty="0" smtClean="0"/>
          </a:p>
          <a:p>
            <a:r>
              <a:rPr lang="de-DE" sz="1600" dirty="0" smtClean="0"/>
              <a:t>Tages-Anzeiger: </a:t>
            </a:r>
            <a:r>
              <a:rPr lang="de-DE" sz="1600" dirty="0" smtClean="0">
                <a:hlinkClick r:id="rId18"/>
              </a:rPr>
              <a:t>www.tagesanzeiger.ch</a:t>
            </a:r>
            <a:r>
              <a:rPr lang="de-DE" sz="1600" dirty="0" smtClean="0"/>
              <a:t> </a:t>
            </a:r>
          </a:p>
          <a:p>
            <a:endParaRPr lang="fr-FR" dirty="0"/>
          </a:p>
        </p:txBody>
      </p:sp>
      <p:pic>
        <p:nvPicPr>
          <p:cNvPr id="1026" name="Picture 2" descr="H:\My Documents\My Documents\LG1050-Landeskunde\Bilder\Deutschland Flagge Pin.jpg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395536" y="1612660"/>
            <a:ext cx="1008112" cy="808228"/>
          </a:xfrm>
          <a:prstGeom prst="rect">
            <a:avLst/>
          </a:prstGeom>
          <a:noFill/>
        </p:spPr>
      </p:pic>
      <p:pic>
        <p:nvPicPr>
          <p:cNvPr id="1028" name="Picture 4" descr="H:\My Documents\My Documents\LG1050-Landeskunde\Bilder\Ö Flagge Pin.jpg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95536" y="3556876"/>
            <a:ext cx="1008112" cy="808228"/>
          </a:xfrm>
          <a:prstGeom prst="rect">
            <a:avLst/>
          </a:prstGeom>
          <a:noFill/>
        </p:spPr>
      </p:pic>
      <p:pic>
        <p:nvPicPr>
          <p:cNvPr id="1029" name="Picture 5" descr="H:\My Documents\My Documents\LG1050-Landeskunde\Bilder\Schweiz Flagge Pin.jpg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467544" y="5373216"/>
            <a:ext cx="1008112" cy="808228"/>
          </a:xfrm>
          <a:prstGeom prst="rect">
            <a:avLst/>
          </a:prstGeom>
          <a:noFill/>
        </p:spPr>
      </p:pic>
      <p:pic>
        <p:nvPicPr>
          <p:cNvPr id="7" name="Picture 4" descr="routes_into_languages_cmyk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NACHRICHTENMAGAZINE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7908553" cy="4201393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dirty="0" err="1" smtClean="0"/>
              <a:t>Nachrichtenmagazine</a:t>
            </a:r>
            <a:r>
              <a:rPr lang="en-US" dirty="0" smtClean="0"/>
              <a:t> </a:t>
            </a:r>
            <a:r>
              <a:rPr lang="en-US" dirty="0" err="1" smtClean="0"/>
              <a:t>erscheinen</a:t>
            </a:r>
            <a:r>
              <a:rPr lang="en-US" dirty="0" smtClean="0"/>
              <a:t> </a:t>
            </a:r>
            <a:r>
              <a:rPr lang="en-US" dirty="0" err="1" smtClean="0"/>
              <a:t>einmal</a:t>
            </a:r>
            <a:r>
              <a:rPr lang="en-US" dirty="0" smtClean="0"/>
              <a:t> pro </a:t>
            </a:r>
            <a:r>
              <a:rPr lang="en-US" dirty="0" err="1" smtClean="0"/>
              <a:t>Woche</a:t>
            </a:r>
            <a:r>
              <a:rPr lang="en-US" dirty="0" smtClean="0"/>
              <a:t>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meistens</a:t>
            </a:r>
            <a:r>
              <a:rPr lang="en-US" dirty="0" smtClean="0"/>
              <a:t> bunt </a:t>
            </a:r>
            <a:r>
              <a:rPr lang="en-US" dirty="0" err="1" smtClean="0"/>
              <a:t>gestaltet</a:t>
            </a:r>
            <a:r>
              <a:rPr lang="en-US" dirty="0" smtClean="0"/>
              <a:t> und auf </a:t>
            </a:r>
            <a:r>
              <a:rPr lang="en-US" dirty="0" err="1" smtClean="0"/>
              <a:t>Hochglanzpapier</a:t>
            </a:r>
            <a:r>
              <a:rPr lang="en-US" dirty="0" smtClean="0"/>
              <a:t> </a:t>
            </a:r>
            <a:r>
              <a:rPr lang="en-US" dirty="0" err="1" smtClean="0"/>
              <a:t>gedruckt</a:t>
            </a:r>
            <a:r>
              <a:rPr lang="en-US" dirty="0" smtClean="0"/>
              <a:t>.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Ausnahmen</a:t>
            </a:r>
            <a:r>
              <a:rPr lang="en-US" dirty="0" smtClean="0"/>
              <a:t>: </a:t>
            </a:r>
          </a:p>
          <a:p>
            <a:r>
              <a:rPr lang="en-US" i="1" dirty="0" smtClean="0">
                <a:solidFill>
                  <a:srgbClr val="0070C0"/>
                </a:solidFill>
              </a:rPr>
              <a:t>	Die </a:t>
            </a:r>
            <a:r>
              <a:rPr lang="en-US" i="1" dirty="0" err="1" smtClean="0">
                <a:solidFill>
                  <a:srgbClr val="0070C0"/>
                </a:solidFill>
              </a:rPr>
              <a:t>Zeit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eine</a:t>
            </a:r>
            <a:r>
              <a:rPr lang="en-US" dirty="0" smtClean="0">
                <a:solidFill>
                  <a:srgbClr val="0070C0"/>
                </a:solidFill>
              </a:rPr>
              <a:t> deutsche </a:t>
            </a:r>
            <a:r>
              <a:rPr lang="en-US" dirty="0" err="1" smtClean="0">
                <a:solidFill>
                  <a:srgbClr val="0070C0"/>
                </a:solidFill>
              </a:rPr>
              <a:t>Wochenzeitung</a:t>
            </a:r>
            <a:r>
              <a:rPr lang="en-US" dirty="0" smtClean="0">
                <a:solidFill>
                  <a:srgbClr val="0070C0"/>
                </a:solidFill>
              </a:rPr>
              <a:t>, und </a:t>
            </a:r>
            <a:r>
              <a:rPr lang="en-US" i="1" dirty="0" err="1" smtClean="0">
                <a:solidFill>
                  <a:srgbClr val="0070C0"/>
                </a:solidFill>
              </a:rPr>
              <a:t>Der</a:t>
            </a:r>
            <a:r>
              <a:rPr lang="en-US" i="1" dirty="0" smtClean="0">
                <a:solidFill>
                  <a:srgbClr val="0070C0"/>
                </a:solidFill>
              </a:rPr>
              <a:t> Falter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eine</a:t>
            </a:r>
            <a:r>
              <a:rPr lang="en-US" dirty="0" smtClean="0">
                <a:solidFill>
                  <a:srgbClr val="0070C0"/>
                </a:solidFill>
              </a:rPr>
              <a:t> Wiener </a:t>
            </a:r>
            <a:r>
              <a:rPr lang="en-US" dirty="0" err="1" smtClean="0">
                <a:solidFill>
                  <a:srgbClr val="0070C0"/>
                </a:solidFill>
              </a:rPr>
              <a:t>Wochenzeitung</a:t>
            </a:r>
            <a:r>
              <a:rPr lang="en-US" dirty="0" smtClean="0">
                <a:solidFill>
                  <a:srgbClr val="0070C0"/>
                </a:solidFill>
              </a:rPr>
              <a:t>, die </a:t>
            </a:r>
            <a:r>
              <a:rPr lang="en-US" dirty="0" err="1" smtClean="0">
                <a:solidFill>
                  <a:srgbClr val="0070C0"/>
                </a:solidFill>
              </a:rPr>
              <a:t>wie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eine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Tageszeitungen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aussehen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Kennen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deutschsprachige</a:t>
            </a:r>
            <a:r>
              <a:rPr lang="en-US" dirty="0" smtClean="0"/>
              <a:t> </a:t>
            </a:r>
            <a:r>
              <a:rPr lang="en-US" dirty="0" err="1" smtClean="0"/>
              <a:t>Nachrichtenmagazine</a:t>
            </a:r>
            <a:r>
              <a:rPr lang="en-US" dirty="0" smtClean="0"/>
              <a:t>? </a:t>
            </a:r>
            <a:r>
              <a:rPr lang="en-US" dirty="0" err="1" smtClean="0"/>
              <a:t>Welche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de-DE" dirty="0" smtClean="0"/>
              <a:t>	Wenn Sie keine </a:t>
            </a:r>
            <a:r>
              <a:rPr lang="en-US" dirty="0" err="1" smtClean="0"/>
              <a:t>Nachrichtenmagazine</a:t>
            </a:r>
            <a:r>
              <a:rPr lang="en-US" dirty="0" smtClean="0"/>
              <a:t> </a:t>
            </a:r>
            <a:r>
              <a:rPr lang="de-DE" dirty="0" smtClean="0"/>
              <a:t>kennen, dann suchen Sie am besten im Internet eine Liste deutschsprachiger Zeitschriften – die meisten haben ein eigenes Internet-Portal</a:t>
            </a:r>
            <a:r>
              <a:rPr lang="de-DE" sz="2200" dirty="0" smtClean="0"/>
              <a:t>.</a:t>
            </a:r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67544" y="260648"/>
            <a:ext cx="7566025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z="3200" b="1" dirty="0" smtClean="0">
                <a:solidFill>
                  <a:schemeClr val="tx2"/>
                </a:solidFill>
              </a:rPr>
              <a:t>DEUTSCHSPRACHIGE NACHRICHTENMAGAZINE</a:t>
            </a:r>
            <a:endParaRPr kumimoji="0" lang="fr-FR" sz="3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843808" y="1628800"/>
            <a:ext cx="396044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 Spiegel</a:t>
            </a:r>
            <a:endParaRPr kumimoji="0" lang="de-DE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400" kern="0" noProof="0" dirty="0" smtClean="0">
                <a:latin typeface="+mn-lt"/>
              </a:rPr>
              <a:t>Der Stern</a:t>
            </a:r>
            <a:endParaRPr kumimoji="0" lang="de-DE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Wirtschaftswoche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Die Zeit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24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 Falter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Profil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24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Die Weltwoche</a:t>
            </a: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 descr="H:\My Documents\My Documents\LG1050-Landeskunde\Bilder\Deutschland Flagge P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080" y="1772816"/>
            <a:ext cx="1008112" cy="808228"/>
          </a:xfrm>
          <a:prstGeom prst="rect">
            <a:avLst/>
          </a:prstGeom>
          <a:noFill/>
        </p:spPr>
      </p:pic>
      <p:pic>
        <p:nvPicPr>
          <p:cNvPr id="7" name="Picture 4" descr="H:\My Documents\My Documents\LG1050-Landeskunde\Bilder\Ö Flagge P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5656" y="4005064"/>
            <a:ext cx="1008112" cy="808228"/>
          </a:xfrm>
          <a:prstGeom prst="rect">
            <a:avLst/>
          </a:prstGeom>
          <a:noFill/>
        </p:spPr>
      </p:pic>
      <p:pic>
        <p:nvPicPr>
          <p:cNvPr id="8" name="Picture 5" descr="H:\My Documents\My Documents\LG1050-Landeskunde\Bilder\Schweiz Flagge Pi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6056" y="5589240"/>
            <a:ext cx="1008112" cy="808228"/>
          </a:xfrm>
          <a:prstGeom prst="rect">
            <a:avLst/>
          </a:prstGeom>
          <a:noFill/>
        </p:spPr>
      </p:pic>
      <p:pic>
        <p:nvPicPr>
          <p:cNvPr id="9" name="Picture 4" descr="routes_into_languages_cmy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Internetsuche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836545" cy="4345409"/>
          </a:xfrm>
        </p:spPr>
        <p:txBody>
          <a:bodyPr/>
          <a:lstStyle/>
          <a:p>
            <a:r>
              <a:rPr lang="fr-FR" sz="2400" dirty="0" err="1" smtClean="0"/>
              <a:t>Sie</a:t>
            </a:r>
            <a:r>
              <a:rPr lang="fr-FR" sz="2400" dirty="0" smtClean="0"/>
              <a:t> </a:t>
            </a:r>
            <a:r>
              <a:rPr lang="fr-FR" sz="2400" dirty="0" err="1" smtClean="0"/>
              <a:t>kennen</a:t>
            </a:r>
            <a:r>
              <a:rPr lang="fr-FR" sz="2400" dirty="0" smtClean="0"/>
              <a:t> </a:t>
            </a:r>
            <a:r>
              <a:rPr lang="fr-FR" sz="2400" dirty="0" err="1" smtClean="0"/>
              <a:t>jetzt</a:t>
            </a:r>
            <a:r>
              <a:rPr lang="fr-FR" sz="2400" dirty="0" smtClean="0"/>
              <a:t> die </a:t>
            </a:r>
            <a:r>
              <a:rPr lang="fr-FR" sz="2400" dirty="0" err="1" smtClean="0"/>
              <a:t>Namen</a:t>
            </a:r>
            <a:r>
              <a:rPr lang="fr-FR" sz="2400" dirty="0" smtClean="0"/>
              <a:t> der </a:t>
            </a:r>
            <a:r>
              <a:rPr lang="fr-FR" sz="2400" dirty="0" err="1" smtClean="0"/>
              <a:t>wichtigsten</a:t>
            </a:r>
            <a:r>
              <a:rPr lang="fr-FR" sz="2400" dirty="0" smtClean="0"/>
              <a:t> </a:t>
            </a:r>
            <a:r>
              <a:rPr lang="fr-FR" sz="2400" dirty="0" err="1" smtClean="0"/>
              <a:t>Wochenzeitschriften</a:t>
            </a:r>
            <a:r>
              <a:rPr lang="fr-FR" sz="2400" dirty="0" smtClean="0"/>
              <a:t> </a:t>
            </a:r>
            <a:r>
              <a:rPr lang="fr-FR" sz="2400" dirty="0" err="1" smtClean="0"/>
              <a:t>im</a:t>
            </a:r>
            <a:r>
              <a:rPr lang="fr-FR" sz="2400" dirty="0" smtClean="0"/>
              <a:t> </a:t>
            </a:r>
            <a:r>
              <a:rPr lang="fr-FR" sz="2400" dirty="0" err="1" smtClean="0"/>
              <a:t>deutschsprachigen</a:t>
            </a:r>
            <a:r>
              <a:rPr lang="fr-FR" sz="2400" dirty="0" smtClean="0"/>
              <a:t> </a:t>
            </a:r>
            <a:r>
              <a:rPr lang="fr-FR" sz="2400" dirty="0" err="1" smtClean="0"/>
              <a:t>Raum</a:t>
            </a:r>
            <a:r>
              <a:rPr lang="fr-FR" sz="2400" dirty="0" smtClean="0"/>
              <a:t>.</a:t>
            </a:r>
          </a:p>
          <a:p>
            <a:r>
              <a:rPr lang="fr-FR" sz="1000" dirty="0" smtClean="0"/>
              <a:t> </a:t>
            </a:r>
          </a:p>
          <a:p>
            <a:r>
              <a:rPr lang="fr-FR" sz="2400" dirty="0" err="1" smtClean="0"/>
              <a:t>Suchen</a:t>
            </a:r>
            <a:r>
              <a:rPr lang="fr-FR" sz="2400" dirty="0" smtClean="0"/>
              <a:t> </a:t>
            </a:r>
            <a:r>
              <a:rPr lang="fr-FR" sz="2400" dirty="0" err="1" smtClean="0"/>
              <a:t>Sie</a:t>
            </a:r>
            <a:r>
              <a:rPr lang="fr-FR" sz="2400" dirty="0" smtClean="0"/>
              <a:t> die Internet-Adresse </a:t>
            </a:r>
            <a:r>
              <a:rPr lang="fr-FR" sz="2400" dirty="0" err="1" smtClean="0"/>
              <a:t>von</a:t>
            </a:r>
            <a:r>
              <a:rPr lang="fr-FR" sz="2400" dirty="0" smtClean="0"/>
              <a:t> </a:t>
            </a:r>
            <a:r>
              <a:rPr lang="fr-FR" sz="2400" dirty="0" err="1" smtClean="0"/>
              <a:t>mindestens</a:t>
            </a:r>
            <a:r>
              <a:rPr lang="fr-FR" sz="2400" dirty="0" smtClean="0"/>
              <a:t> </a:t>
            </a:r>
            <a:r>
              <a:rPr lang="fr-FR" sz="2400" dirty="0" err="1" smtClean="0"/>
              <a:t>fünf</a:t>
            </a:r>
            <a:r>
              <a:rPr lang="fr-FR" sz="2400" dirty="0" smtClean="0"/>
              <a:t> </a:t>
            </a:r>
            <a:r>
              <a:rPr lang="fr-FR" sz="2400" dirty="0" err="1" smtClean="0"/>
              <a:t>Zeitschriften</a:t>
            </a:r>
            <a:r>
              <a:rPr lang="fr-FR" sz="2400" dirty="0" smtClean="0"/>
              <a:t> </a:t>
            </a:r>
            <a:r>
              <a:rPr lang="fr-FR" sz="2400" dirty="0" err="1" smtClean="0"/>
              <a:t>und</a:t>
            </a:r>
            <a:r>
              <a:rPr lang="fr-FR" sz="2400" dirty="0" smtClean="0"/>
              <a:t> </a:t>
            </a:r>
            <a:r>
              <a:rPr lang="fr-FR" sz="2400" dirty="0" err="1" smtClean="0"/>
              <a:t>sehen</a:t>
            </a:r>
            <a:r>
              <a:rPr lang="fr-FR" sz="2400" dirty="0" smtClean="0"/>
              <a:t> </a:t>
            </a:r>
            <a:r>
              <a:rPr lang="fr-FR" sz="2400" dirty="0" err="1" smtClean="0"/>
              <a:t>Sie</a:t>
            </a:r>
            <a:r>
              <a:rPr lang="fr-FR" sz="2400" dirty="0" smtClean="0"/>
              <a:t> </a:t>
            </a:r>
            <a:r>
              <a:rPr lang="fr-FR" sz="2400" dirty="0" err="1" smtClean="0"/>
              <a:t>sich</a:t>
            </a:r>
            <a:r>
              <a:rPr lang="fr-FR" sz="2400" dirty="0" smtClean="0"/>
              <a:t> </a:t>
            </a:r>
            <a:r>
              <a:rPr lang="fr-FR" sz="2400" dirty="0" err="1" smtClean="0"/>
              <a:t>ihre</a:t>
            </a:r>
            <a:r>
              <a:rPr lang="fr-FR" sz="2400" dirty="0" smtClean="0"/>
              <a:t> </a:t>
            </a:r>
            <a:r>
              <a:rPr lang="fr-FR" sz="2400" dirty="0" err="1" smtClean="0"/>
              <a:t>Webpräsenz</a:t>
            </a:r>
            <a:r>
              <a:rPr lang="fr-FR" sz="2400" dirty="0" smtClean="0"/>
              <a:t> an.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err="1" smtClean="0"/>
              <a:t>Klicken</a:t>
            </a:r>
            <a:r>
              <a:rPr lang="fr-FR" dirty="0" smtClean="0"/>
              <a:t> </a:t>
            </a:r>
            <a:r>
              <a:rPr lang="fr-FR" dirty="0" err="1" smtClean="0"/>
              <a:t>Sie</a:t>
            </a:r>
            <a:r>
              <a:rPr lang="fr-FR" dirty="0" smtClean="0"/>
              <a:t> </a:t>
            </a:r>
            <a:r>
              <a:rPr lang="fr-FR" dirty="0" err="1" smtClean="0"/>
              <a:t>sich</a:t>
            </a:r>
            <a:r>
              <a:rPr lang="fr-FR" dirty="0" smtClean="0"/>
              <a:t> </a:t>
            </a:r>
            <a:r>
              <a:rPr lang="fr-FR" dirty="0" err="1" smtClean="0"/>
              <a:t>durch</a:t>
            </a:r>
            <a:r>
              <a:rPr lang="fr-FR" dirty="0" smtClean="0"/>
              <a:t> die </a:t>
            </a:r>
            <a:r>
              <a:rPr lang="fr-FR" dirty="0" err="1" smtClean="0"/>
              <a:t>Meldungen</a:t>
            </a:r>
            <a:r>
              <a:rPr lang="fr-FR" dirty="0" smtClean="0"/>
              <a:t> – </a:t>
            </a:r>
            <a:r>
              <a:rPr lang="fr-FR" dirty="0" err="1" smtClean="0"/>
              <a:t>worüber</a:t>
            </a:r>
            <a:r>
              <a:rPr lang="fr-FR" dirty="0" smtClean="0"/>
              <a:t> </a:t>
            </a:r>
            <a:r>
              <a:rPr lang="fr-FR" dirty="0" err="1" smtClean="0"/>
              <a:t>spricht</a:t>
            </a:r>
            <a:r>
              <a:rPr lang="fr-FR" dirty="0" smtClean="0"/>
              <a:t> </a:t>
            </a:r>
            <a:r>
              <a:rPr lang="fr-FR" dirty="0" err="1" smtClean="0"/>
              <a:t>Deutschland</a:t>
            </a:r>
            <a:r>
              <a:rPr lang="fr-FR" dirty="0" smtClean="0"/>
              <a:t>/</a:t>
            </a:r>
            <a:r>
              <a:rPr lang="fr-FR" dirty="0" err="1" smtClean="0"/>
              <a:t>Österreich</a:t>
            </a:r>
            <a:r>
              <a:rPr lang="fr-FR" dirty="0" smtClean="0"/>
              <a:t>/die Schweiz?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Welche </a:t>
            </a:r>
            <a:r>
              <a:rPr lang="fr-FR" dirty="0" err="1" smtClean="0"/>
              <a:t>Rubriken</a:t>
            </a:r>
            <a:r>
              <a:rPr lang="fr-FR" dirty="0" smtClean="0"/>
              <a:t> (</a:t>
            </a:r>
            <a:r>
              <a:rPr lang="fr-FR" dirty="0" err="1" smtClean="0"/>
              <a:t>Themenbereiche</a:t>
            </a:r>
            <a:r>
              <a:rPr lang="fr-FR" dirty="0" smtClean="0"/>
              <a:t>) </a:t>
            </a:r>
            <a:r>
              <a:rPr lang="fr-FR" dirty="0" err="1" smtClean="0"/>
              <a:t>gibt</a:t>
            </a:r>
            <a:r>
              <a:rPr lang="fr-FR" dirty="0" smtClean="0"/>
              <a:t> es </a:t>
            </a:r>
            <a:r>
              <a:rPr lang="fr-FR" dirty="0" err="1" smtClean="0"/>
              <a:t>auf</a:t>
            </a:r>
            <a:r>
              <a:rPr lang="fr-FR" dirty="0" smtClean="0"/>
              <a:t> der </a:t>
            </a:r>
            <a:r>
              <a:rPr lang="fr-FR" dirty="0" err="1" smtClean="0"/>
              <a:t>Webseite</a:t>
            </a:r>
            <a:r>
              <a:rPr lang="fr-FR" dirty="0" smtClean="0"/>
              <a:t>? </a:t>
            </a:r>
            <a:r>
              <a:rPr lang="fr-FR" dirty="0" err="1" smtClean="0"/>
              <a:t>Spezialisiert</a:t>
            </a:r>
            <a:r>
              <a:rPr lang="fr-FR" dirty="0" smtClean="0"/>
              <a:t> </a:t>
            </a:r>
            <a:r>
              <a:rPr lang="fr-FR" dirty="0" err="1" smtClean="0"/>
              <a:t>sich</a:t>
            </a:r>
            <a:r>
              <a:rPr lang="fr-FR" dirty="0" smtClean="0"/>
              <a:t> die </a:t>
            </a:r>
            <a:r>
              <a:rPr lang="fr-FR" dirty="0" err="1" smtClean="0"/>
              <a:t>Zeitschrift</a:t>
            </a:r>
            <a:r>
              <a:rPr lang="fr-FR" dirty="0" smtClean="0"/>
              <a:t> </a:t>
            </a:r>
            <a:r>
              <a:rPr lang="fr-FR" dirty="0" err="1" smtClean="0"/>
              <a:t>auf</a:t>
            </a:r>
            <a:r>
              <a:rPr lang="fr-FR" dirty="0" smtClean="0"/>
              <a:t> </a:t>
            </a:r>
            <a:r>
              <a:rPr lang="fr-FR" dirty="0" err="1" smtClean="0"/>
              <a:t>besondere</a:t>
            </a:r>
            <a:r>
              <a:rPr lang="fr-FR" dirty="0" smtClean="0"/>
              <a:t> </a:t>
            </a:r>
            <a:r>
              <a:rPr lang="fr-FR" dirty="0" err="1" smtClean="0"/>
              <a:t>Schwerpunkte</a:t>
            </a:r>
            <a:r>
              <a:rPr lang="fr-FR" dirty="0" smtClean="0"/>
              <a:t>?</a:t>
            </a:r>
          </a:p>
          <a:p>
            <a:pPr lvl="1">
              <a:buFont typeface="Wingdings" pitchFamily="2" charset="2"/>
              <a:buChar char="Ø"/>
            </a:pPr>
            <a:r>
              <a:rPr lang="fr-FR" dirty="0" err="1" smtClean="0"/>
              <a:t>Probieren</a:t>
            </a:r>
            <a:r>
              <a:rPr lang="fr-FR" dirty="0" smtClean="0"/>
              <a:t> </a:t>
            </a:r>
            <a:r>
              <a:rPr lang="fr-FR" dirty="0" err="1" smtClean="0"/>
              <a:t>Sie</a:t>
            </a:r>
            <a:r>
              <a:rPr lang="fr-FR" dirty="0" smtClean="0"/>
              <a:t> die </a:t>
            </a:r>
            <a:r>
              <a:rPr lang="fr-FR" dirty="0" err="1" smtClean="0"/>
              <a:t>Suchfunktion</a:t>
            </a:r>
            <a:r>
              <a:rPr lang="fr-FR" dirty="0" smtClean="0"/>
              <a:t> </a:t>
            </a:r>
            <a:r>
              <a:rPr lang="fr-FR" dirty="0" err="1" smtClean="0"/>
              <a:t>aus</a:t>
            </a:r>
            <a:r>
              <a:rPr lang="fr-FR" dirty="0" smtClean="0"/>
              <a:t>. </a:t>
            </a:r>
            <a:r>
              <a:rPr lang="fr-FR" dirty="0" err="1" smtClean="0"/>
              <a:t>Gibt</a:t>
            </a:r>
            <a:r>
              <a:rPr lang="fr-FR" dirty="0" smtClean="0"/>
              <a:t> es </a:t>
            </a:r>
            <a:r>
              <a:rPr lang="fr-FR" dirty="0" err="1" smtClean="0"/>
              <a:t>ein</a:t>
            </a:r>
            <a:r>
              <a:rPr lang="fr-FR" dirty="0" smtClean="0"/>
              <a:t> </a:t>
            </a:r>
            <a:r>
              <a:rPr lang="fr-FR" dirty="0" err="1" smtClean="0"/>
              <a:t>Archiv</a:t>
            </a:r>
            <a:r>
              <a:rPr lang="fr-FR" dirty="0" smtClean="0"/>
              <a:t> </a:t>
            </a:r>
            <a:r>
              <a:rPr lang="fr-FR" dirty="0" err="1" smtClean="0"/>
              <a:t>für</a:t>
            </a:r>
            <a:r>
              <a:rPr lang="fr-FR" dirty="0" smtClean="0"/>
              <a:t> </a:t>
            </a:r>
            <a:r>
              <a:rPr lang="fr-FR" dirty="0" err="1" smtClean="0"/>
              <a:t>ältere</a:t>
            </a:r>
            <a:r>
              <a:rPr lang="fr-FR" dirty="0" smtClean="0"/>
              <a:t> </a:t>
            </a:r>
            <a:r>
              <a:rPr lang="fr-FR" dirty="0" err="1" smtClean="0"/>
              <a:t>Berichte</a:t>
            </a:r>
            <a:r>
              <a:rPr lang="fr-FR" dirty="0" smtClean="0"/>
              <a:t>?</a:t>
            </a:r>
          </a:p>
          <a:p>
            <a:pPr algn="ctr"/>
            <a:r>
              <a:rPr lang="fr-FR" sz="2400" dirty="0" smtClean="0"/>
              <a:t>Viel </a:t>
            </a:r>
            <a:r>
              <a:rPr lang="fr-FR" sz="2400" dirty="0" err="1" smtClean="0"/>
              <a:t>Spaß</a:t>
            </a:r>
            <a:r>
              <a:rPr lang="fr-FR" sz="2400" dirty="0" smtClean="0"/>
              <a:t>!</a:t>
            </a:r>
            <a:endParaRPr lang="fr-FR" sz="2400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Internetsuche - Adressen</a:t>
            </a:r>
            <a:endParaRPr lang="fr-FR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547664" y="1628800"/>
            <a:ext cx="727280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Focus: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www.focus.de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 Spiegel: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www.spiegel.de</a:t>
            </a:r>
            <a:r>
              <a:rPr kumimoji="0" lang="de-DE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000" kern="0" noProof="0" dirty="0" smtClean="0">
                <a:latin typeface="+mn-lt"/>
              </a:rPr>
              <a:t>Der Stern: </a:t>
            </a:r>
            <a:r>
              <a:rPr lang="de-DE" sz="2000" kern="0" noProof="0" dirty="0" smtClean="0">
                <a:latin typeface="+mn-lt"/>
                <a:hlinkClick r:id="rId4"/>
              </a:rPr>
              <a:t>www.stern.de</a:t>
            </a:r>
            <a:r>
              <a:rPr lang="de-DE" sz="2000" kern="0" noProof="0" dirty="0" smtClean="0">
                <a:latin typeface="+mn-lt"/>
              </a:rPr>
              <a:t> </a:t>
            </a:r>
            <a:endParaRPr kumimoji="0" lang="de-DE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Wirtschaftswoche: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www.wiwo.de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Die Zeit: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/>
              </a:rPr>
              <a:t>www.zeit.de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20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 Falter: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7"/>
              </a:rPr>
              <a:t>www.falter.at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Format:</a:t>
            </a:r>
            <a:r>
              <a:rPr kumimoji="0" lang="de-DE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8"/>
              </a:rPr>
              <a:t>www.format.at</a:t>
            </a:r>
            <a:r>
              <a:rPr kumimoji="0" lang="de-DE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de-DE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News: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9"/>
              </a:rPr>
              <a:t>www.news.at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Profil: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0"/>
              </a:rPr>
              <a:t>www.profil.at</a:t>
            </a:r>
            <a:r>
              <a:rPr kumimoji="0" lang="de-DE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de-DE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20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Die Weltwoche: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1"/>
              </a:rPr>
              <a:t>www.weltwoche.ch</a:t>
            </a:r>
            <a:r>
              <a:rPr kumimoji="0" lang="de-DE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 descr="H:\My Documents\My Documents\LG1050-Landeskunde\Bilder\Deutschland Flagge Pin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51520" y="1612660"/>
            <a:ext cx="1008112" cy="808228"/>
          </a:xfrm>
          <a:prstGeom prst="rect">
            <a:avLst/>
          </a:prstGeom>
          <a:noFill/>
        </p:spPr>
      </p:pic>
      <p:pic>
        <p:nvPicPr>
          <p:cNvPr id="7" name="Picture 4" descr="H:\My Documents\My Documents\LG1050-Landeskunde\Bilder\Ö Flagge Pin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51520" y="3429000"/>
            <a:ext cx="1008112" cy="808228"/>
          </a:xfrm>
          <a:prstGeom prst="rect">
            <a:avLst/>
          </a:prstGeom>
          <a:noFill/>
        </p:spPr>
      </p:pic>
      <p:pic>
        <p:nvPicPr>
          <p:cNvPr id="8" name="Picture 5" descr="H:\My Documents\My Documents\LG1050-Landeskunde\Bilder\Schweiz Flagge Pin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51521" y="5085184"/>
            <a:ext cx="1008112" cy="808228"/>
          </a:xfrm>
          <a:prstGeom prst="rect">
            <a:avLst/>
          </a:prstGeom>
          <a:noFill/>
        </p:spPr>
      </p:pic>
      <p:pic>
        <p:nvPicPr>
          <p:cNvPr id="9" name="Picture 4" descr="routes_into_languages_cmyk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473</TotalTime>
  <Words>292</Words>
  <Application>Microsoft Office PowerPoint</Application>
  <PresentationFormat>On-screen Show (4:3)</PresentationFormat>
  <Paragraphs>83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AstonPPTblue</vt:lpstr>
      <vt:lpstr>RESEARCH AND LIBRARY SKILLS Mit deutschen Quellen arbeiten</vt:lpstr>
      <vt:lpstr>TAGESZEITUNGEN  </vt:lpstr>
      <vt:lpstr>TAGEZEITUNGEN</vt:lpstr>
      <vt:lpstr>ÜBERREGIONALE TAGESZEITUNGEN   </vt:lpstr>
      <vt:lpstr>NACHRICHTENMAGAZINE</vt:lpstr>
      <vt:lpstr>Slide 6</vt:lpstr>
      <vt:lpstr>Internetsuche</vt:lpstr>
      <vt:lpstr>Internetsuche - Adressen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Library Skills  Activités en français</dc:title>
  <dc:creator>Céline Benoit</dc:creator>
  <cp:lastModifiedBy>desilvac</cp:lastModifiedBy>
  <cp:revision>64</cp:revision>
  <dcterms:created xsi:type="dcterms:W3CDTF">2011-09-07T10:56:08Z</dcterms:created>
  <dcterms:modified xsi:type="dcterms:W3CDTF">2011-11-16T10:53:42Z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-1766688359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500674864</vt:i4>
  </property>
</Properties>
</file>