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75" r:id="rId2"/>
    <p:sldId id="268" r:id="rId3"/>
    <p:sldId id="270" r:id="rId4"/>
    <p:sldId id="269" r:id="rId5"/>
    <p:sldId id="271" r:id="rId6"/>
  </p:sldIdLst>
  <p:sldSz cx="9144000" cy="6858000" type="screen4x3"/>
  <p:notesSz cx="6781800" cy="99187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5D7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3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384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3315" name="Rectangle 3"/>
          <p:cNvSpPr>
            <a:spLocks noGrp="1" noChangeArrowheads="1"/>
          </p:cNvSpPr>
          <p:nvPr>
            <p:ph type="dt" idx="1"/>
          </p:nvPr>
        </p:nvSpPr>
        <p:spPr bwMode="auto">
          <a:xfrm>
            <a:off x="3841750" y="0"/>
            <a:ext cx="29384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331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77863" y="4711700"/>
            <a:ext cx="5426075" cy="4462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318" name="Rectangle 6"/>
          <p:cNvSpPr>
            <a:spLocks noGrp="1" noChangeArrowheads="1"/>
          </p:cNvSpPr>
          <p:nvPr>
            <p:ph type="ftr" sz="quarter" idx="4"/>
          </p:nvPr>
        </p:nvSpPr>
        <p:spPr bwMode="auto">
          <a:xfrm>
            <a:off x="0" y="9421813"/>
            <a:ext cx="29384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3319" name="Rectangle 7"/>
          <p:cNvSpPr>
            <a:spLocks noGrp="1" noChangeArrowheads="1"/>
          </p:cNvSpPr>
          <p:nvPr>
            <p:ph type="sldNum" sz="quarter" idx="5"/>
          </p:nvPr>
        </p:nvSpPr>
        <p:spPr bwMode="auto">
          <a:xfrm>
            <a:off x="3841750" y="9421813"/>
            <a:ext cx="29384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59D3C0C-8B71-8C44-A6E3-4925DD68BEB9}" type="slidenum">
              <a:rPr lang="en-GB"/>
              <a:pPr/>
              <a:t>‹#›</a:t>
            </a:fld>
            <a:endParaRPr lang="en-GB"/>
          </a:p>
        </p:txBody>
      </p:sp>
    </p:spTree>
    <p:extLst>
      <p:ext uri="{BB962C8B-B14F-4D97-AF65-F5344CB8AC3E}">
        <p14:creationId xmlns:p14="http://schemas.microsoft.com/office/powerpoint/2010/main" xmlns="" val="39362493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err="1" smtClean="0"/>
          </a:p>
        </p:txBody>
      </p:sp>
      <p:sp>
        <p:nvSpPr>
          <p:cNvPr id="4" name="Slide Number Placeholder 3"/>
          <p:cNvSpPr>
            <a:spLocks noGrp="1"/>
          </p:cNvSpPr>
          <p:nvPr>
            <p:ph type="sldNum" sz="quarter" idx="10"/>
          </p:nvPr>
        </p:nvSpPr>
        <p:spPr/>
        <p:txBody>
          <a:bodyPr/>
          <a:lstStyle/>
          <a:p>
            <a:fld id="{359D3C0C-8B71-8C44-A6E3-4925DD68BEB9}"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GB"/>
              <a:t>Click to edit Master title style</a:t>
            </a:r>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GB"/>
              <a:t>Click to edit Master subtitle style</a:t>
            </a:r>
          </a:p>
        </p:txBody>
      </p:sp>
      <p:pic>
        <p:nvPicPr>
          <p:cNvPr id="3083" name="Picture 11"/>
          <p:cNvPicPr>
            <a:picLocks noChangeAspect="1" noChangeArrowheads="1"/>
          </p:cNvPicPr>
          <p:nvPr/>
        </p:nvPicPr>
        <p:blipFill>
          <a:blip r:embed="rId2"/>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fr-FR"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Content Placeholder 2"/>
          <p:cNvSpPr>
            <a:spLocks noGrp="1"/>
          </p:cNvSpPr>
          <p:nvPr>
            <p:ph idx="1"/>
          </p:nvPr>
        </p:nvSpPr>
        <p:spPr/>
        <p:txBody>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1034" name="Picture 10"/>
          <p:cNvPicPr>
            <a:picLocks noChangeAspect="1" noChangeArrowheads="1"/>
          </p:cNvPicPr>
          <p:nvPr/>
        </p:nvPicPr>
        <p:blipFill>
          <a:blip r:embed="rId13"/>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000">
          <a:solidFill>
            <a:schemeClr val="tx2"/>
          </a:solidFill>
          <a:latin typeface="+mj-lt"/>
          <a:ea typeface="+mj-ea"/>
          <a:cs typeface="+mj-cs"/>
        </a:defRPr>
      </a:lvl1pPr>
      <a:lvl2pPr algn="l" rtl="0" fontAlgn="base">
        <a:spcBef>
          <a:spcPct val="0"/>
        </a:spcBef>
        <a:spcAft>
          <a:spcPct val="0"/>
        </a:spcAft>
        <a:defRPr sz="3000">
          <a:solidFill>
            <a:schemeClr val="tx2"/>
          </a:solidFill>
          <a:latin typeface="Arial" charset="0"/>
        </a:defRPr>
      </a:lvl2pPr>
      <a:lvl3pPr algn="l" rtl="0" fontAlgn="base">
        <a:spcBef>
          <a:spcPct val="0"/>
        </a:spcBef>
        <a:spcAft>
          <a:spcPct val="0"/>
        </a:spcAft>
        <a:defRPr sz="3000">
          <a:solidFill>
            <a:schemeClr val="tx2"/>
          </a:solidFill>
          <a:latin typeface="Arial" charset="0"/>
        </a:defRPr>
      </a:lvl3pPr>
      <a:lvl4pPr algn="l" rtl="0" fontAlgn="base">
        <a:spcBef>
          <a:spcPct val="0"/>
        </a:spcBef>
        <a:spcAft>
          <a:spcPct val="0"/>
        </a:spcAft>
        <a:defRPr sz="3000">
          <a:solidFill>
            <a:schemeClr val="tx2"/>
          </a:solidFill>
          <a:latin typeface="Arial" charset="0"/>
        </a:defRPr>
      </a:lvl4pPr>
      <a:lvl5pPr algn="l" rtl="0" fontAlgn="base">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fontAlgn="base">
        <a:lnSpc>
          <a:spcPct val="108000"/>
        </a:lnSpc>
        <a:spcBef>
          <a:spcPct val="0"/>
        </a:spcBef>
        <a:spcAft>
          <a:spcPct val="0"/>
        </a:spcAft>
        <a:defRPr sz="2000">
          <a:solidFill>
            <a:schemeClr val="tx1"/>
          </a:solidFill>
          <a:latin typeface="+mn-lt"/>
          <a:ea typeface="+mn-ea"/>
          <a:cs typeface="+mn-cs"/>
        </a:defRPr>
      </a:lvl1pPr>
      <a:lvl2pPr marL="742950" indent="-285750" algn="l" rtl="0" fontAlgn="base">
        <a:lnSpc>
          <a:spcPct val="108000"/>
        </a:lnSpc>
        <a:spcBef>
          <a:spcPct val="0"/>
        </a:spcBef>
        <a:spcAft>
          <a:spcPct val="0"/>
        </a:spcAft>
        <a:defRPr sz="2000">
          <a:solidFill>
            <a:schemeClr val="tx1"/>
          </a:solidFill>
          <a:latin typeface="+mn-lt"/>
          <a:ea typeface="ＭＳ Ｐゴシック" charset="-128"/>
        </a:defRPr>
      </a:lvl2pPr>
      <a:lvl3pPr marL="1143000" indent="-228600" algn="l" rtl="0" fontAlgn="base">
        <a:lnSpc>
          <a:spcPct val="108000"/>
        </a:lnSpc>
        <a:spcBef>
          <a:spcPct val="0"/>
        </a:spcBef>
        <a:spcAft>
          <a:spcPct val="0"/>
        </a:spcAft>
        <a:defRPr sz="2000">
          <a:solidFill>
            <a:schemeClr val="tx1"/>
          </a:solidFill>
          <a:latin typeface="+mn-lt"/>
          <a:ea typeface="ＭＳ Ｐゴシック" charset="-128"/>
        </a:defRPr>
      </a:lvl3pPr>
      <a:lvl4pPr marL="1600200" indent="-228600" algn="l" rtl="0" fontAlgn="base">
        <a:lnSpc>
          <a:spcPct val="108000"/>
        </a:lnSpc>
        <a:spcBef>
          <a:spcPct val="0"/>
        </a:spcBef>
        <a:spcAft>
          <a:spcPct val="0"/>
        </a:spcAft>
        <a:defRPr sz="2000">
          <a:solidFill>
            <a:schemeClr val="tx1"/>
          </a:solidFill>
          <a:latin typeface="+mn-lt"/>
          <a:ea typeface="ＭＳ Ｐゴシック" charset="-128"/>
        </a:defRPr>
      </a:lvl4pPr>
      <a:lvl5pPr marL="2057400" indent="-228600" algn="l" rtl="0" fontAlgn="base">
        <a:lnSpc>
          <a:spcPct val="108000"/>
        </a:lnSpc>
        <a:spcBef>
          <a:spcPct val="0"/>
        </a:spcBef>
        <a:spcAft>
          <a:spcPct val="0"/>
        </a:spcAft>
        <a:defRPr sz="2000">
          <a:solidFill>
            <a:schemeClr val="tx1"/>
          </a:solidFill>
          <a:latin typeface="+mn-lt"/>
          <a:ea typeface="ＭＳ Ｐゴシック" charset="-128"/>
        </a:defRPr>
      </a:lvl5pPr>
      <a:lvl6pPr marL="2514600" indent="-228600" algn="l" rtl="0" fontAlgn="base">
        <a:lnSpc>
          <a:spcPct val="108000"/>
        </a:lnSpc>
        <a:spcBef>
          <a:spcPct val="0"/>
        </a:spcBef>
        <a:spcAft>
          <a:spcPct val="0"/>
        </a:spcAft>
        <a:defRPr sz="2000">
          <a:solidFill>
            <a:schemeClr val="tx1"/>
          </a:solidFill>
          <a:latin typeface="+mn-lt"/>
          <a:ea typeface="ＭＳ Ｐゴシック" charset="-128"/>
        </a:defRPr>
      </a:lvl6pPr>
      <a:lvl7pPr marL="2971800" indent="-228600" algn="l" rtl="0" fontAlgn="base">
        <a:lnSpc>
          <a:spcPct val="108000"/>
        </a:lnSpc>
        <a:spcBef>
          <a:spcPct val="0"/>
        </a:spcBef>
        <a:spcAft>
          <a:spcPct val="0"/>
        </a:spcAft>
        <a:defRPr sz="2000">
          <a:solidFill>
            <a:schemeClr val="tx1"/>
          </a:solidFill>
          <a:latin typeface="+mn-lt"/>
          <a:ea typeface="ＭＳ Ｐゴシック" charset="-128"/>
        </a:defRPr>
      </a:lvl7pPr>
      <a:lvl8pPr marL="3429000" indent="-228600" algn="l" rtl="0" fontAlgn="base">
        <a:lnSpc>
          <a:spcPct val="108000"/>
        </a:lnSpc>
        <a:spcBef>
          <a:spcPct val="0"/>
        </a:spcBef>
        <a:spcAft>
          <a:spcPct val="0"/>
        </a:spcAft>
        <a:defRPr sz="2000">
          <a:solidFill>
            <a:schemeClr val="tx1"/>
          </a:solidFill>
          <a:latin typeface="+mn-lt"/>
          <a:ea typeface="ＭＳ Ｐゴシック" charset="-128"/>
        </a:defRPr>
      </a:lvl8pPr>
      <a:lvl9pPr marL="3886200" indent="-228600" algn="l" rtl="0" fontAlgn="base">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udio-lingua.eu/?lang=de" TargetMode="External"/><Relationship Id="rId2" Type="http://schemas.openxmlformats.org/officeDocument/2006/relationships/hyperlink" Target="http://www.dw-world.de/dw/0,,3657,00.html"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linguee.de/" TargetMode="External"/><Relationship Id="rId2" Type="http://schemas.openxmlformats.org/officeDocument/2006/relationships/hyperlink" Target="http://dict.tu-chemnitz.de/dings.cgi?lang=en;service=deen"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dict.tu-chemnitz.de/dings.cgi?lang=en;service=dee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www.wordreference.com/ende/" TargetMode="External"/><Relationship Id="rId2" Type="http://schemas.openxmlformats.org/officeDocument/2006/relationships/hyperlink" Target="http://dict.tu-chemnitz.de/" TargetMode="Externa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hyperlink" Target="http://www.linguee.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52600"/>
            <a:ext cx="7585075" cy="1676400"/>
          </a:xfrm>
        </p:spPr>
        <p:txBody>
          <a:bodyPr/>
          <a:lstStyle/>
          <a:p>
            <a:r>
              <a:rPr lang="en-GB" sz="5400" dirty="0" smtClean="0">
                <a:latin typeface="Apple Chancery"/>
              </a:rPr>
              <a:t>Deutsche </a:t>
            </a:r>
            <a:r>
              <a:rPr lang="en-GB" sz="5400" dirty="0" err="1" smtClean="0">
                <a:latin typeface="Apple Chancery"/>
              </a:rPr>
              <a:t>Wörterbücher</a:t>
            </a:r>
            <a:r>
              <a:rPr lang="en-GB" sz="5400" dirty="0" smtClean="0">
                <a:latin typeface="Apple Chancery"/>
              </a:rPr>
              <a:t/>
            </a:r>
            <a:br>
              <a:rPr lang="en-GB" sz="5400" dirty="0" smtClean="0">
                <a:latin typeface="Apple Chancery"/>
              </a:rPr>
            </a:br>
            <a:r>
              <a:rPr lang="en-GB" sz="5400" dirty="0" smtClean="0">
                <a:latin typeface="Apple Chancery"/>
              </a:rPr>
              <a:t>Part 3</a:t>
            </a:r>
            <a:br>
              <a:rPr lang="en-GB" sz="5400" dirty="0" smtClean="0">
                <a:latin typeface="Apple Chancery"/>
              </a:rPr>
            </a:br>
            <a:r>
              <a:rPr lang="en-GB" sz="5400" dirty="0">
                <a:latin typeface="Apple Chancery"/>
              </a:rPr>
              <a:t/>
            </a:r>
            <a:br>
              <a:rPr lang="en-GB" sz="5400" dirty="0">
                <a:latin typeface="Apple Chancery"/>
              </a:rPr>
            </a:br>
            <a:endParaRPr lang="en-GB" sz="5400" dirty="0" smtClean="0">
              <a:latin typeface="Apple Chancery"/>
            </a:endParaRPr>
          </a:p>
        </p:txBody>
      </p:sp>
      <p:sp>
        <p:nvSpPr>
          <p:cNvPr id="3" name="Subtitle 2"/>
          <p:cNvSpPr>
            <a:spLocks noGrp="1"/>
          </p:cNvSpPr>
          <p:nvPr>
            <p:ph type="subTitle" idx="1"/>
          </p:nvPr>
        </p:nvSpPr>
        <p:spPr>
          <a:xfrm>
            <a:off x="457201" y="3429001"/>
            <a:ext cx="4186808" cy="2304255"/>
          </a:xfrm>
        </p:spPr>
        <p:txBody>
          <a:bodyPr/>
          <a:lstStyle/>
          <a:p>
            <a:endParaRPr lang="en-GB" sz="2400" dirty="0" smtClean="0"/>
          </a:p>
          <a:p>
            <a:r>
              <a:rPr lang="en-GB" sz="2400" dirty="0" err="1" smtClean="0"/>
              <a:t>Tipps</a:t>
            </a:r>
            <a:r>
              <a:rPr lang="en-GB" sz="2400" dirty="0" smtClean="0"/>
              <a:t> </a:t>
            </a:r>
            <a:r>
              <a:rPr lang="en-GB" sz="2400" dirty="0" err="1" smtClean="0"/>
              <a:t>zum</a:t>
            </a:r>
            <a:r>
              <a:rPr lang="en-GB" sz="2400" dirty="0" smtClean="0"/>
              <a:t> </a:t>
            </a:r>
            <a:r>
              <a:rPr lang="en-GB" sz="2400" dirty="0" err="1" smtClean="0"/>
              <a:t>richtigen</a:t>
            </a:r>
            <a:r>
              <a:rPr lang="en-GB" sz="2400" dirty="0" smtClean="0"/>
              <a:t> </a:t>
            </a:r>
            <a:r>
              <a:rPr lang="en-GB" sz="2400" dirty="0" err="1" smtClean="0"/>
              <a:t>Umgang</a:t>
            </a:r>
            <a:r>
              <a:rPr lang="en-GB" sz="2400" dirty="0" smtClean="0"/>
              <a:t> </a:t>
            </a:r>
            <a:r>
              <a:rPr lang="en-GB" sz="2400" dirty="0" err="1" smtClean="0"/>
              <a:t>mit</a:t>
            </a:r>
            <a:r>
              <a:rPr lang="en-GB" sz="2400" dirty="0" smtClean="0"/>
              <a:t> </a:t>
            </a:r>
            <a:r>
              <a:rPr lang="en-GB" sz="2400" dirty="0" err="1" smtClean="0"/>
              <a:t>deutschen</a:t>
            </a:r>
            <a:r>
              <a:rPr lang="en-GB" sz="2400" dirty="0" smtClean="0"/>
              <a:t> </a:t>
            </a:r>
            <a:r>
              <a:rPr lang="en-GB" sz="2400" dirty="0" err="1" smtClean="0"/>
              <a:t>Wörterbüchern</a:t>
            </a:r>
            <a:endParaRPr lang="en-GB" sz="2400" dirty="0" smtClean="0"/>
          </a:p>
          <a:p>
            <a:endParaRPr lang="en-GB" sz="2200" dirty="0" smtClean="0"/>
          </a:p>
          <a:p>
            <a:r>
              <a:rPr lang="en-GB" dirty="0" smtClean="0"/>
              <a:t>Developed by Elisabeth </a:t>
            </a:r>
            <a:r>
              <a:rPr lang="en-GB" dirty="0" err="1" smtClean="0"/>
              <a:t>Wielander</a:t>
            </a:r>
            <a:r>
              <a:rPr lang="en-GB" dirty="0" smtClean="0"/>
              <a:t>,</a:t>
            </a:r>
          </a:p>
          <a:p>
            <a:r>
              <a:rPr lang="en-GB" dirty="0" smtClean="0"/>
              <a:t>Aston University</a:t>
            </a:r>
            <a:endParaRPr lang="en-GB" dirty="0"/>
          </a:p>
        </p:txBody>
      </p:sp>
      <p:pic>
        <p:nvPicPr>
          <p:cNvPr id="5" name="Picture 4" descr="routes_into_languages_cmyk"/>
          <p:cNvPicPr>
            <a:picLocks noChangeAspect="1" noChangeArrowheads="1"/>
          </p:cNvPicPr>
          <p:nvPr/>
        </p:nvPicPr>
        <p:blipFill>
          <a:blip r:embed="rId2" cstate="print"/>
          <a:srcRect/>
          <a:stretch>
            <a:fillRect/>
          </a:stretch>
        </p:blipFill>
        <p:spPr bwMode="auto">
          <a:xfrm>
            <a:off x="7380312" y="332656"/>
            <a:ext cx="1071879" cy="864096"/>
          </a:xfrm>
          <a:prstGeom prst="rect">
            <a:avLst/>
          </a:prstGeom>
          <a:noFill/>
          <a:ln w="9525">
            <a:noFill/>
            <a:miter lim="800000"/>
            <a:headEnd/>
            <a:tailEnd/>
          </a:ln>
        </p:spPr>
      </p:pic>
      <p:pic>
        <p:nvPicPr>
          <p:cNvPr id="6" name="Picture 3" descr="C:\Documents and Settings\morrisa\Local Settings\Temporary Internet Files\Content.IE5\3MFDJA6Q\MP900409270[1].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580112" y="2878734"/>
            <a:ext cx="2185698" cy="328657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96486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628800"/>
            <a:ext cx="8064896" cy="4032448"/>
          </a:xfrm>
        </p:spPr>
        <p:txBody>
          <a:bodyPr/>
          <a:lstStyle/>
          <a:p>
            <a:pPr marL="0" indent="0">
              <a:spcAft>
                <a:spcPts val="600"/>
              </a:spcAft>
            </a:pPr>
            <a:r>
              <a:rPr lang="de-DE" sz="2400" dirty="0" smtClean="0"/>
              <a:t>Üben Sie die deutsche Aussprache mithilfe der folgenden Übungen:</a:t>
            </a:r>
          </a:p>
          <a:p>
            <a:pPr marL="0" indent="0">
              <a:spcAft>
                <a:spcPts val="600"/>
              </a:spcAft>
            </a:pPr>
            <a:r>
              <a:rPr lang="de-DE" sz="2400" dirty="0" smtClean="0">
                <a:hlinkClick r:id="rId2"/>
              </a:rPr>
              <a:t>Übung 1</a:t>
            </a:r>
            <a:r>
              <a:rPr lang="de-DE" sz="2400" dirty="0" smtClean="0"/>
              <a:t>: Audio-Trainer der Deutschen Welle – Hier können Sie Ihre Aussprache verbessern und gleichzeitig Grammatik und Wortschatz wiederholen und ausbauen!</a:t>
            </a:r>
            <a:endParaRPr lang="de-DE" sz="1000" dirty="0" smtClean="0"/>
          </a:p>
          <a:p>
            <a:pPr>
              <a:spcAft>
                <a:spcPts val="600"/>
              </a:spcAft>
            </a:pPr>
            <a:endParaRPr lang="de-DE" sz="2400" dirty="0" smtClean="0"/>
          </a:p>
          <a:p>
            <a:pPr marL="0" indent="0">
              <a:spcAft>
                <a:spcPts val="600"/>
              </a:spcAft>
            </a:pPr>
            <a:r>
              <a:rPr lang="de-DE" sz="2400" dirty="0" smtClean="0"/>
              <a:t>Am besten immer laut wiederholen, damit Sie sich selbst besser hören – das hilft! </a:t>
            </a:r>
          </a:p>
        </p:txBody>
      </p:sp>
      <p:sp>
        <p:nvSpPr>
          <p:cNvPr id="2" name="Title 1"/>
          <p:cNvSpPr>
            <a:spLocks noGrp="1"/>
          </p:cNvSpPr>
          <p:nvPr>
            <p:ph type="title"/>
          </p:nvPr>
        </p:nvSpPr>
        <p:spPr>
          <a:xfrm>
            <a:off x="395536" y="332656"/>
            <a:ext cx="4464496" cy="511175"/>
          </a:xfrm>
        </p:spPr>
        <p:txBody>
          <a:bodyPr/>
          <a:lstStyle/>
          <a:p>
            <a:r>
              <a:rPr lang="en-GB" sz="3400" dirty="0" smtClean="0"/>
              <a:t>Die deutsche </a:t>
            </a:r>
            <a:r>
              <a:rPr lang="en-GB" sz="3400" dirty="0" err="1" smtClean="0"/>
              <a:t>Phonetik</a:t>
            </a:r>
            <a:endParaRPr lang="en-GB" sz="3400" dirty="0"/>
          </a:p>
        </p:txBody>
      </p:sp>
      <p:sp>
        <p:nvSpPr>
          <p:cNvPr id="4" name="Rounded Rectangular Callout 3"/>
          <p:cNvSpPr/>
          <p:nvPr/>
        </p:nvSpPr>
        <p:spPr>
          <a:xfrm>
            <a:off x="1763688" y="5373216"/>
            <a:ext cx="6120680" cy="900680"/>
          </a:xfrm>
          <a:prstGeom prst="wedgeRoundRectCallout">
            <a:avLst>
              <a:gd name="adj1" fmla="val -58004"/>
              <a:gd name="adj2" fmla="val -35398"/>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Tipp: </a:t>
            </a:r>
            <a:r>
              <a:rPr lang="de-DE" dirty="0" smtClean="0">
                <a:hlinkClick r:id="rId3"/>
              </a:rPr>
              <a:t>Hier</a:t>
            </a:r>
            <a:r>
              <a:rPr lang="de-DE" dirty="0" smtClean="0"/>
              <a:t> gibt es viele Hörtexte, die von deutschen Muttersprachlern gesprochen werden – Zuhören und Nachsprechen!</a:t>
            </a:r>
            <a:endParaRPr lang="en-GB" dirty="0"/>
          </a:p>
        </p:txBody>
      </p:sp>
      <p:pic>
        <p:nvPicPr>
          <p:cNvPr id="5" name="Picture 4" descr="routes_into_languages_cmyk"/>
          <p:cNvPicPr>
            <a:picLocks noChangeAspect="1" noChangeArrowheads="1"/>
          </p:cNvPicPr>
          <p:nvPr/>
        </p:nvPicPr>
        <p:blipFill>
          <a:blip r:embed="rId4"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67544" y="1772816"/>
            <a:ext cx="8280920" cy="4345409"/>
          </a:xfrm>
        </p:spPr>
        <p:txBody>
          <a:bodyPr/>
          <a:lstStyle/>
          <a:p>
            <a:pPr marL="0" indent="0"/>
            <a:r>
              <a:rPr lang="fr-FR" sz="2400" dirty="0" err="1" smtClean="0"/>
              <a:t>Empfehlenswert</a:t>
            </a:r>
            <a:r>
              <a:rPr lang="fr-FR" sz="2400" dirty="0" smtClean="0"/>
              <a:t>: </a:t>
            </a:r>
            <a:r>
              <a:rPr lang="fr-FR" sz="2400" dirty="0" err="1" smtClean="0">
                <a:hlinkClick r:id="rId2"/>
              </a:rPr>
              <a:t>Beolingus</a:t>
            </a:r>
            <a:r>
              <a:rPr lang="fr-FR" sz="2400" dirty="0" smtClean="0">
                <a:hlinkClick r:id="rId2"/>
              </a:rPr>
              <a:t> </a:t>
            </a:r>
            <a:r>
              <a:rPr lang="fr-FR" sz="2400" dirty="0" err="1" smtClean="0"/>
              <a:t>ist</a:t>
            </a:r>
            <a:r>
              <a:rPr lang="fr-FR" sz="2400" dirty="0" smtClean="0"/>
              <a:t> </a:t>
            </a:r>
            <a:r>
              <a:rPr lang="fr-FR" sz="2400" dirty="0" err="1" smtClean="0"/>
              <a:t>ein</a:t>
            </a:r>
            <a:r>
              <a:rPr lang="fr-FR" sz="2400" dirty="0" smtClean="0"/>
              <a:t> </a:t>
            </a:r>
            <a:r>
              <a:rPr lang="fr-FR" sz="2400" dirty="0" err="1" smtClean="0"/>
              <a:t>mehrsprachiges</a:t>
            </a:r>
            <a:r>
              <a:rPr lang="fr-FR" sz="2400" dirty="0" smtClean="0"/>
              <a:t> Online-</a:t>
            </a:r>
            <a:r>
              <a:rPr lang="fr-FR" sz="2400" dirty="0" err="1" smtClean="0"/>
              <a:t>Wörterbuch</a:t>
            </a:r>
            <a:r>
              <a:rPr lang="fr-FR" sz="2400" dirty="0" smtClean="0"/>
              <a:t> der </a:t>
            </a:r>
            <a:r>
              <a:rPr lang="fr-FR" sz="2400" dirty="0" err="1" smtClean="0"/>
              <a:t>Technischen</a:t>
            </a:r>
            <a:r>
              <a:rPr lang="fr-FR" sz="2400" dirty="0" smtClean="0"/>
              <a:t> </a:t>
            </a:r>
            <a:r>
              <a:rPr lang="fr-FR" sz="2400" dirty="0" err="1" smtClean="0"/>
              <a:t>Universität</a:t>
            </a:r>
            <a:r>
              <a:rPr lang="fr-FR" sz="2400" dirty="0" smtClean="0"/>
              <a:t> </a:t>
            </a:r>
            <a:r>
              <a:rPr lang="fr-FR" sz="2400" dirty="0" err="1" smtClean="0"/>
              <a:t>Dresden</a:t>
            </a:r>
            <a:r>
              <a:rPr lang="fr-FR" sz="2400" dirty="0" smtClean="0"/>
              <a:t> mit 180.000 </a:t>
            </a:r>
            <a:r>
              <a:rPr lang="fr-FR" sz="2400" dirty="0" err="1" smtClean="0"/>
              <a:t>Einträgen</a:t>
            </a:r>
            <a:r>
              <a:rPr lang="fr-FR" sz="2400" dirty="0" smtClean="0"/>
              <a:t>, </a:t>
            </a:r>
            <a:r>
              <a:rPr lang="fr-FR" sz="2400" dirty="0" err="1" smtClean="0"/>
              <a:t>viel</a:t>
            </a:r>
            <a:r>
              <a:rPr lang="fr-FR" sz="2400" dirty="0" smtClean="0"/>
              <a:t> </a:t>
            </a:r>
            <a:r>
              <a:rPr lang="fr-FR" sz="2400" dirty="0" err="1" smtClean="0"/>
              <a:t>grammatikalischer</a:t>
            </a:r>
            <a:r>
              <a:rPr lang="fr-FR" sz="2400" dirty="0" smtClean="0"/>
              <a:t> Information </a:t>
            </a:r>
            <a:r>
              <a:rPr lang="fr-FR" sz="2400" dirty="0" err="1" smtClean="0"/>
              <a:t>und</a:t>
            </a:r>
            <a:r>
              <a:rPr lang="fr-FR" sz="2400" dirty="0" smtClean="0"/>
              <a:t> </a:t>
            </a:r>
            <a:r>
              <a:rPr lang="fr-FR" sz="2400" dirty="0" err="1" smtClean="0"/>
              <a:t>Beispielen</a:t>
            </a:r>
            <a:endParaRPr lang="fr-FR" sz="2400" dirty="0" smtClean="0"/>
          </a:p>
          <a:p>
            <a:pPr marL="0" indent="0"/>
            <a:endParaRPr lang="fr-FR" sz="1000" dirty="0" smtClean="0"/>
          </a:p>
          <a:p>
            <a:pPr marL="0" indent="0"/>
            <a:r>
              <a:rPr lang="fr-FR" sz="2400" dirty="0" err="1" smtClean="0"/>
              <a:t>Eine</a:t>
            </a:r>
            <a:r>
              <a:rPr lang="fr-FR" sz="2400" dirty="0" smtClean="0"/>
              <a:t> </a:t>
            </a:r>
            <a:r>
              <a:rPr lang="fr-FR" sz="2400" dirty="0" err="1" smtClean="0"/>
              <a:t>sehr</a:t>
            </a:r>
            <a:r>
              <a:rPr lang="fr-FR" sz="2400" dirty="0" smtClean="0"/>
              <a:t> </a:t>
            </a:r>
            <a:r>
              <a:rPr lang="fr-FR" sz="2400" dirty="0" err="1" smtClean="0"/>
              <a:t>gute</a:t>
            </a:r>
            <a:r>
              <a:rPr lang="fr-FR" sz="2400" dirty="0" smtClean="0"/>
              <a:t> </a:t>
            </a:r>
            <a:r>
              <a:rPr lang="fr-FR" sz="2400" dirty="0" err="1" smtClean="0"/>
              <a:t>Seite</a:t>
            </a:r>
            <a:r>
              <a:rPr lang="fr-FR" sz="2400" dirty="0" smtClean="0"/>
              <a:t>, die </a:t>
            </a:r>
            <a:r>
              <a:rPr lang="fr-FR" sz="2400" dirty="0" err="1" smtClean="0"/>
              <a:t>Wörter</a:t>
            </a:r>
            <a:r>
              <a:rPr lang="fr-FR" sz="2400" dirty="0" smtClean="0"/>
              <a:t> </a:t>
            </a:r>
            <a:r>
              <a:rPr lang="fr-FR" sz="2400" dirty="0" err="1" smtClean="0"/>
              <a:t>und</a:t>
            </a:r>
            <a:r>
              <a:rPr lang="fr-FR" sz="2400" dirty="0" smtClean="0"/>
              <a:t> </a:t>
            </a:r>
            <a:r>
              <a:rPr lang="fr-FR" sz="2400" dirty="0" err="1" smtClean="0"/>
              <a:t>Phrasen</a:t>
            </a:r>
            <a:r>
              <a:rPr lang="fr-FR" sz="2400" dirty="0" smtClean="0"/>
              <a:t> </a:t>
            </a:r>
            <a:r>
              <a:rPr lang="fr-FR" sz="2400" dirty="0" err="1" smtClean="0"/>
              <a:t>im</a:t>
            </a:r>
            <a:r>
              <a:rPr lang="fr-FR" sz="2400" dirty="0" smtClean="0"/>
              <a:t> </a:t>
            </a:r>
            <a:r>
              <a:rPr lang="fr-FR" sz="2400" dirty="0" err="1" smtClean="0"/>
              <a:t>Kontext</a:t>
            </a:r>
            <a:r>
              <a:rPr lang="fr-FR" sz="2400" dirty="0" smtClean="0"/>
              <a:t> </a:t>
            </a:r>
            <a:r>
              <a:rPr lang="fr-FR" sz="2400" dirty="0" err="1" smtClean="0"/>
              <a:t>und</a:t>
            </a:r>
            <a:r>
              <a:rPr lang="fr-FR" sz="2400" dirty="0" smtClean="0"/>
              <a:t> in </a:t>
            </a:r>
            <a:r>
              <a:rPr lang="fr-FR" sz="2400" dirty="0" err="1" smtClean="0"/>
              <a:t>Übersetzung</a:t>
            </a:r>
            <a:r>
              <a:rPr lang="fr-FR" sz="2400" dirty="0" smtClean="0"/>
              <a:t> </a:t>
            </a:r>
            <a:r>
              <a:rPr lang="fr-FR" sz="2400" dirty="0" err="1" smtClean="0"/>
              <a:t>liefert</a:t>
            </a:r>
            <a:r>
              <a:rPr lang="fr-FR" sz="2400" dirty="0" smtClean="0"/>
              <a:t>: </a:t>
            </a:r>
            <a:r>
              <a:rPr lang="fr-FR" sz="2400" dirty="0" smtClean="0">
                <a:hlinkClick r:id="rId3"/>
              </a:rPr>
              <a:t>Linguee</a:t>
            </a:r>
            <a:endParaRPr lang="fr-FR" sz="2400" dirty="0" smtClean="0"/>
          </a:p>
          <a:p>
            <a:pPr marL="0" indent="0"/>
            <a:endParaRPr lang="fr-FR" sz="1000" dirty="0" smtClean="0"/>
          </a:p>
          <a:p>
            <a:pPr marL="0" indent="0"/>
            <a:r>
              <a:rPr lang="fr-FR" sz="2400" b="1" dirty="0" err="1" smtClean="0"/>
              <a:t>Unbedingt</a:t>
            </a:r>
            <a:r>
              <a:rPr lang="fr-FR" sz="2400" b="1" dirty="0" smtClean="0"/>
              <a:t> </a:t>
            </a:r>
            <a:r>
              <a:rPr lang="fr-FR" sz="2400" b="1" dirty="0" err="1" smtClean="0"/>
              <a:t>vermeiden</a:t>
            </a:r>
            <a:r>
              <a:rPr lang="fr-FR" sz="2400" b="1" dirty="0" smtClean="0"/>
              <a:t>: </a:t>
            </a:r>
            <a:r>
              <a:rPr lang="fr-FR" sz="2400" dirty="0" err="1" smtClean="0"/>
              <a:t>automatische</a:t>
            </a:r>
            <a:r>
              <a:rPr lang="fr-FR" sz="2400" dirty="0" smtClean="0"/>
              <a:t> </a:t>
            </a:r>
            <a:r>
              <a:rPr lang="fr-FR" sz="2400" dirty="0" err="1" smtClean="0"/>
              <a:t>Übersetzungsdienste</a:t>
            </a:r>
            <a:r>
              <a:rPr lang="fr-FR" sz="2400" dirty="0" smtClean="0"/>
              <a:t> – </a:t>
            </a:r>
            <a:r>
              <a:rPr lang="fr-FR" sz="2400" dirty="0" err="1" smtClean="0"/>
              <a:t>sie</a:t>
            </a:r>
            <a:r>
              <a:rPr lang="fr-FR" sz="2400" dirty="0" smtClean="0"/>
              <a:t> </a:t>
            </a:r>
            <a:r>
              <a:rPr lang="fr-FR" sz="2400" dirty="0" err="1" smtClean="0"/>
              <a:t>liefern</a:t>
            </a:r>
            <a:r>
              <a:rPr lang="fr-FR" sz="2400" dirty="0" smtClean="0"/>
              <a:t> </a:t>
            </a:r>
            <a:r>
              <a:rPr lang="fr-FR" sz="2400" dirty="0" err="1" smtClean="0"/>
              <a:t>nur</a:t>
            </a:r>
            <a:r>
              <a:rPr lang="fr-FR" sz="2400" dirty="0" smtClean="0"/>
              <a:t> </a:t>
            </a:r>
            <a:r>
              <a:rPr lang="fr-FR" sz="2400" dirty="0" err="1" smtClean="0"/>
              <a:t>wörtliche</a:t>
            </a:r>
            <a:r>
              <a:rPr lang="fr-FR" sz="2400" dirty="0" smtClean="0"/>
              <a:t> </a:t>
            </a:r>
            <a:r>
              <a:rPr lang="fr-FR" sz="2400" dirty="0" err="1" smtClean="0"/>
              <a:t>Übersetzungen</a:t>
            </a:r>
            <a:r>
              <a:rPr lang="fr-FR" sz="2400" dirty="0" smtClean="0"/>
              <a:t> </a:t>
            </a:r>
            <a:r>
              <a:rPr lang="fr-FR" sz="2400" dirty="0" err="1" smtClean="0"/>
              <a:t>ohne</a:t>
            </a:r>
            <a:r>
              <a:rPr lang="fr-FR" sz="2400" dirty="0" smtClean="0"/>
              <a:t> Sinn </a:t>
            </a:r>
            <a:r>
              <a:rPr lang="fr-FR" sz="2400" dirty="0" err="1" smtClean="0"/>
              <a:t>und</a:t>
            </a:r>
            <a:r>
              <a:rPr lang="fr-FR" sz="2400" dirty="0" smtClean="0"/>
              <a:t> </a:t>
            </a:r>
            <a:r>
              <a:rPr lang="fr-FR" sz="2400" dirty="0" err="1" smtClean="0"/>
              <a:t>Zusammenhang</a:t>
            </a:r>
            <a:endParaRPr lang="fr-FR" sz="2400" dirty="0"/>
          </a:p>
        </p:txBody>
      </p:sp>
      <p:sp>
        <p:nvSpPr>
          <p:cNvPr id="2" name="Title 1"/>
          <p:cNvSpPr>
            <a:spLocks noGrp="1"/>
          </p:cNvSpPr>
          <p:nvPr>
            <p:ph type="title"/>
          </p:nvPr>
        </p:nvSpPr>
        <p:spPr>
          <a:xfrm>
            <a:off x="539552" y="476672"/>
            <a:ext cx="7566025" cy="511175"/>
          </a:xfrm>
        </p:spPr>
        <p:txBody>
          <a:bodyPr>
            <a:noAutofit/>
          </a:bodyPr>
          <a:lstStyle/>
          <a:p>
            <a:r>
              <a:rPr lang="fr-FR" sz="3400" dirty="0" err="1" smtClean="0"/>
              <a:t>Zweisprachige</a:t>
            </a:r>
            <a:r>
              <a:rPr lang="fr-FR" sz="3400" dirty="0" smtClean="0"/>
              <a:t> </a:t>
            </a:r>
            <a:r>
              <a:rPr lang="fr-FR" sz="3400" dirty="0" err="1" smtClean="0"/>
              <a:t>Wörterbücher</a:t>
            </a:r>
            <a:endParaRPr lang="fr-FR" sz="3400" dirty="0"/>
          </a:p>
        </p:txBody>
      </p:sp>
      <p:pic>
        <p:nvPicPr>
          <p:cNvPr id="4" name="Picture 3" descr="routes_into_languages_cmyk"/>
          <p:cNvPicPr>
            <a:picLocks noChangeAspect="1" noChangeArrowheads="1"/>
          </p:cNvPicPr>
          <p:nvPr/>
        </p:nvPicPr>
        <p:blipFill>
          <a:blip r:embed="rId4"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539552" y="1628800"/>
            <a:ext cx="8208912" cy="4536504"/>
          </a:xfrm>
        </p:spPr>
        <p:txBody>
          <a:bodyPr>
            <a:noAutofit/>
          </a:bodyPr>
          <a:lstStyle/>
          <a:p>
            <a:pPr marL="0" indent="0"/>
            <a:r>
              <a:rPr lang="de-DE" sz="2200" dirty="0" smtClean="0"/>
              <a:t>Manchmal ist es gut, wenn man ein Wort, das man im einsprachigen Wörterbuch gefunden hat, auch in einem zweisprachigen Wörterbuch sucht um zu überprüfen, ob die Bedeutung wirklich stimmt. </a:t>
            </a:r>
          </a:p>
          <a:p>
            <a:endParaRPr lang="de-DE" sz="1000" dirty="0" smtClean="0"/>
          </a:p>
          <a:p>
            <a:pPr marL="0" indent="0"/>
            <a:r>
              <a:rPr lang="de-DE" sz="2200" dirty="0" smtClean="0"/>
              <a:t>Wenn Sie ein zweisprachiges Wörterbuch verwenden, sehen Sie sich ein Wortpaar in beide Richtungen an.</a:t>
            </a:r>
            <a:br>
              <a:rPr lang="de-DE" sz="2200" dirty="0" smtClean="0"/>
            </a:br>
            <a:r>
              <a:rPr lang="de-DE" sz="2200" dirty="0" smtClean="0"/>
              <a:t>Zum Beispiel: Wenn sie bei </a:t>
            </a:r>
            <a:r>
              <a:rPr lang="de-DE" sz="2200" dirty="0" smtClean="0">
                <a:hlinkClick r:id="rId3"/>
              </a:rPr>
              <a:t>Beolingus </a:t>
            </a:r>
            <a:r>
              <a:rPr lang="de-DE" sz="2200" dirty="0" smtClean="0"/>
              <a:t>das Adjektiv „freundlich“ suchen, dann ist eine mögliche Bedeutung „chummy“. Wenn Sie in die andere Richtung suchen, finden Sie unter „chummy“ sowohl „freundlich, gesellig“ als auch „eng befreundet“. So können Sie die genaue Bedeutung eingrenzen und Ihren Wortschatz ausbauen.</a:t>
            </a:r>
          </a:p>
        </p:txBody>
      </p:sp>
      <p:sp>
        <p:nvSpPr>
          <p:cNvPr id="7" name="Title 6"/>
          <p:cNvSpPr>
            <a:spLocks noGrp="1"/>
          </p:cNvSpPr>
          <p:nvPr>
            <p:ph type="title"/>
          </p:nvPr>
        </p:nvSpPr>
        <p:spPr>
          <a:xfrm>
            <a:off x="611560" y="476672"/>
            <a:ext cx="7566025" cy="511175"/>
          </a:xfrm>
        </p:spPr>
        <p:txBody>
          <a:bodyPr/>
          <a:lstStyle/>
          <a:p>
            <a:r>
              <a:rPr lang="fr-FR" sz="3400" dirty="0" err="1" smtClean="0"/>
              <a:t>Zweisprachige</a:t>
            </a:r>
            <a:r>
              <a:rPr lang="fr-FR" sz="3400" dirty="0" smtClean="0"/>
              <a:t> </a:t>
            </a:r>
            <a:r>
              <a:rPr lang="fr-FR" sz="3400" dirty="0" err="1" smtClean="0"/>
              <a:t>Wörterbücher</a:t>
            </a:r>
            <a:endParaRPr lang="fr-FR" sz="3400" dirty="0"/>
          </a:p>
        </p:txBody>
      </p:sp>
      <p:pic>
        <p:nvPicPr>
          <p:cNvPr id="4" name="Picture 3" descr="routes_into_languages_cmyk"/>
          <p:cNvPicPr>
            <a:picLocks noChangeAspect="1" noChangeArrowheads="1"/>
          </p:cNvPicPr>
          <p:nvPr/>
        </p:nvPicPr>
        <p:blipFill>
          <a:blip r:embed="rId4"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80" y="490662"/>
            <a:ext cx="8229600" cy="634082"/>
          </a:xfrm>
        </p:spPr>
        <p:txBody>
          <a:bodyPr>
            <a:normAutofit/>
          </a:bodyPr>
          <a:lstStyle/>
          <a:p>
            <a:r>
              <a:rPr lang="fr-FR" dirty="0" err="1" smtClean="0"/>
              <a:t>Zweisprachige</a:t>
            </a:r>
            <a:r>
              <a:rPr lang="fr-FR" dirty="0" smtClean="0"/>
              <a:t> </a:t>
            </a:r>
            <a:r>
              <a:rPr lang="fr-FR" dirty="0" err="1" smtClean="0"/>
              <a:t>Wörterbücher</a:t>
            </a:r>
            <a:r>
              <a:rPr lang="fr-FR" dirty="0" smtClean="0"/>
              <a:t> </a:t>
            </a:r>
            <a:r>
              <a:rPr lang="fr-FR" dirty="0" err="1" smtClean="0"/>
              <a:t>verwenden</a:t>
            </a:r>
            <a:endParaRPr lang="fr-FR" dirty="0"/>
          </a:p>
        </p:txBody>
      </p:sp>
      <p:sp>
        <p:nvSpPr>
          <p:cNvPr id="3" name="Text Placeholder 2"/>
          <p:cNvSpPr>
            <a:spLocks noGrp="1"/>
          </p:cNvSpPr>
          <p:nvPr>
            <p:ph type="body" idx="1"/>
          </p:nvPr>
        </p:nvSpPr>
        <p:spPr>
          <a:xfrm>
            <a:off x="179513" y="1556792"/>
            <a:ext cx="3024335" cy="1872208"/>
          </a:xfrm>
        </p:spPr>
        <p:txBody>
          <a:bodyPr>
            <a:normAutofit/>
          </a:bodyPr>
          <a:lstStyle/>
          <a:p>
            <a:pPr>
              <a:lnSpc>
                <a:spcPts val="3300"/>
              </a:lnSpc>
            </a:pPr>
            <a:r>
              <a:rPr lang="fr-FR" b="0" dirty="0" err="1" smtClean="0"/>
              <a:t>Zweisprachige</a:t>
            </a:r>
            <a:r>
              <a:rPr lang="fr-FR" b="0" dirty="0" smtClean="0"/>
              <a:t> </a:t>
            </a:r>
            <a:r>
              <a:rPr lang="fr-FR" b="0" dirty="0" err="1" smtClean="0"/>
              <a:t>Wörterbücher</a:t>
            </a:r>
            <a:endParaRPr lang="fr-FR" b="0" dirty="0" smtClean="0"/>
          </a:p>
          <a:p>
            <a:pPr>
              <a:lnSpc>
                <a:spcPts val="3300"/>
              </a:lnSpc>
              <a:buFontTx/>
              <a:buChar char="-"/>
            </a:pPr>
            <a:r>
              <a:rPr lang="fr-FR" sz="2000" b="0" dirty="0" smtClean="0"/>
              <a:t>Deutsch-</a:t>
            </a:r>
            <a:r>
              <a:rPr lang="fr-FR" sz="2000" b="0" dirty="0" err="1" smtClean="0"/>
              <a:t>Englisch</a:t>
            </a:r>
            <a:endParaRPr lang="fr-FR" sz="2000" b="0" dirty="0" smtClean="0"/>
          </a:p>
          <a:p>
            <a:pPr>
              <a:lnSpc>
                <a:spcPts val="3300"/>
              </a:lnSpc>
              <a:buFontTx/>
              <a:buChar char="-"/>
            </a:pPr>
            <a:r>
              <a:rPr lang="fr-FR" sz="2000" b="0" dirty="0" err="1" smtClean="0"/>
              <a:t>Englisch</a:t>
            </a:r>
            <a:r>
              <a:rPr lang="fr-FR" sz="2000" b="0" dirty="0" smtClean="0"/>
              <a:t>-Deutsch</a:t>
            </a:r>
            <a:endParaRPr lang="fr-FR" sz="2000" b="0" dirty="0"/>
          </a:p>
        </p:txBody>
      </p:sp>
      <p:sp>
        <p:nvSpPr>
          <p:cNvPr id="4" name="Text Placeholder 3"/>
          <p:cNvSpPr>
            <a:spLocks noGrp="1"/>
          </p:cNvSpPr>
          <p:nvPr>
            <p:ph type="body" sz="half" idx="3"/>
          </p:nvPr>
        </p:nvSpPr>
        <p:spPr>
          <a:xfrm>
            <a:off x="3491880" y="1628800"/>
            <a:ext cx="5256584" cy="1944216"/>
          </a:xfrm>
        </p:spPr>
        <p:txBody>
          <a:bodyPr>
            <a:noAutofit/>
          </a:bodyPr>
          <a:lstStyle/>
          <a:p>
            <a:r>
              <a:rPr lang="fr-FR" sz="2000" dirty="0" err="1" smtClean="0"/>
              <a:t>Üben</a:t>
            </a:r>
            <a:r>
              <a:rPr lang="fr-FR" sz="2000" dirty="0" smtClean="0"/>
              <a:t> </a:t>
            </a:r>
            <a:r>
              <a:rPr lang="fr-FR" sz="2000" dirty="0" err="1" smtClean="0"/>
              <a:t>Sie</a:t>
            </a:r>
            <a:r>
              <a:rPr lang="fr-FR" sz="2000" dirty="0" smtClean="0"/>
              <a:t> </a:t>
            </a:r>
            <a:r>
              <a:rPr lang="fr-FR" sz="2000" dirty="0" err="1" smtClean="0"/>
              <a:t>das</a:t>
            </a:r>
            <a:r>
              <a:rPr lang="fr-FR" sz="2000" dirty="0" smtClean="0"/>
              <a:t> </a:t>
            </a:r>
            <a:r>
              <a:rPr lang="fr-FR" sz="2000" dirty="0" err="1" smtClean="0"/>
              <a:t>Arbeiten</a:t>
            </a:r>
            <a:r>
              <a:rPr lang="fr-FR" sz="2000" dirty="0" smtClean="0"/>
              <a:t> mit </a:t>
            </a:r>
            <a:r>
              <a:rPr lang="fr-FR" sz="2000" dirty="0" err="1" smtClean="0"/>
              <a:t>Wörterbüchern</a:t>
            </a:r>
            <a:r>
              <a:rPr lang="fr-FR" sz="2000" b="0" dirty="0" smtClean="0"/>
              <a:t>: </a:t>
            </a:r>
          </a:p>
          <a:p>
            <a:r>
              <a:rPr lang="fr-FR" sz="2000" b="0" dirty="0" err="1" smtClean="0"/>
              <a:t>Suchen</a:t>
            </a:r>
            <a:r>
              <a:rPr lang="fr-FR" sz="2000" b="0" dirty="0" smtClean="0"/>
              <a:t> </a:t>
            </a:r>
            <a:r>
              <a:rPr lang="fr-FR" sz="2000" b="0" dirty="0" err="1" smtClean="0"/>
              <a:t>Sie</a:t>
            </a:r>
            <a:r>
              <a:rPr lang="fr-FR" sz="2000" b="0" dirty="0" smtClean="0"/>
              <a:t> </a:t>
            </a:r>
            <a:r>
              <a:rPr lang="fr-FR" sz="2000" b="0" dirty="0" err="1" smtClean="0"/>
              <a:t>mögliche</a:t>
            </a:r>
            <a:r>
              <a:rPr lang="fr-FR" sz="2000" b="0" dirty="0" smtClean="0"/>
              <a:t> </a:t>
            </a:r>
            <a:r>
              <a:rPr lang="fr-FR" sz="2000" b="0" dirty="0" err="1" smtClean="0"/>
              <a:t>englische</a:t>
            </a:r>
            <a:r>
              <a:rPr lang="fr-FR" sz="2000" b="0" dirty="0" smtClean="0"/>
              <a:t> </a:t>
            </a:r>
            <a:r>
              <a:rPr lang="fr-FR" sz="2000" b="0" dirty="0" err="1" smtClean="0"/>
              <a:t>Übersetzungen</a:t>
            </a:r>
            <a:r>
              <a:rPr lang="fr-FR" sz="2000" b="0" dirty="0" smtClean="0"/>
              <a:t> </a:t>
            </a:r>
            <a:r>
              <a:rPr lang="fr-FR" sz="2000" b="0" dirty="0" err="1" smtClean="0"/>
              <a:t>für</a:t>
            </a:r>
            <a:r>
              <a:rPr lang="fr-FR" sz="2000" b="0" dirty="0" smtClean="0"/>
              <a:t> die </a:t>
            </a:r>
            <a:r>
              <a:rPr lang="fr-FR" sz="2000" b="0" dirty="0" err="1" smtClean="0"/>
              <a:t>folgenden</a:t>
            </a:r>
            <a:r>
              <a:rPr lang="fr-FR" sz="2000" b="0" dirty="0" smtClean="0"/>
              <a:t> </a:t>
            </a:r>
            <a:r>
              <a:rPr lang="fr-FR" sz="2000" b="0" dirty="0" err="1" smtClean="0"/>
              <a:t>Wörter</a:t>
            </a:r>
            <a:r>
              <a:rPr lang="fr-FR" sz="2000" b="0" dirty="0" smtClean="0"/>
              <a:t>, </a:t>
            </a:r>
            <a:r>
              <a:rPr lang="fr-FR" sz="2000" b="0" dirty="0" err="1" smtClean="0"/>
              <a:t>achten</a:t>
            </a:r>
            <a:r>
              <a:rPr lang="fr-FR" sz="2000" b="0" dirty="0" smtClean="0"/>
              <a:t> </a:t>
            </a:r>
            <a:r>
              <a:rPr lang="fr-FR" sz="2000" b="0" dirty="0" err="1" smtClean="0"/>
              <a:t>Sie</a:t>
            </a:r>
            <a:r>
              <a:rPr lang="fr-FR" sz="2000" b="0" dirty="0" smtClean="0"/>
              <a:t> </a:t>
            </a:r>
            <a:r>
              <a:rPr lang="fr-FR" sz="2000" b="0" dirty="0" err="1" smtClean="0"/>
              <a:t>dabei</a:t>
            </a:r>
            <a:r>
              <a:rPr lang="fr-FR" sz="2000" b="0" dirty="0" smtClean="0"/>
              <a:t> </a:t>
            </a:r>
            <a:r>
              <a:rPr lang="fr-FR" sz="2000" b="0" dirty="0" err="1" smtClean="0"/>
              <a:t>auf</a:t>
            </a:r>
            <a:r>
              <a:rPr lang="fr-FR" sz="2000" b="0" dirty="0" smtClean="0"/>
              <a:t> Grammatik </a:t>
            </a:r>
            <a:r>
              <a:rPr lang="fr-FR" sz="2000" b="0" dirty="0" err="1" smtClean="0"/>
              <a:t>und</a:t>
            </a:r>
            <a:r>
              <a:rPr lang="fr-FR" sz="2000" b="0" dirty="0" smtClean="0"/>
              <a:t> </a:t>
            </a:r>
            <a:r>
              <a:rPr lang="fr-FR" sz="2000" b="0" dirty="0" err="1" smtClean="0"/>
              <a:t>Bedeutung</a:t>
            </a:r>
            <a:r>
              <a:rPr lang="fr-FR" sz="2000" b="0" dirty="0" smtClean="0"/>
              <a:t> </a:t>
            </a:r>
            <a:r>
              <a:rPr lang="fr-FR" sz="2000" b="0" dirty="0" err="1" smtClean="0"/>
              <a:t>und</a:t>
            </a:r>
            <a:r>
              <a:rPr lang="fr-FR" sz="2000" b="0" dirty="0" smtClean="0"/>
              <a:t> </a:t>
            </a:r>
            <a:r>
              <a:rPr lang="fr-FR" sz="2000" b="0" dirty="0" err="1" smtClean="0"/>
              <a:t>machen</a:t>
            </a:r>
            <a:r>
              <a:rPr lang="fr-FR" sz="2000" b="0" dirty="0" smtClean="0"/>
              <a:t> </a:t>
            </a:r>
            <a:r>
              <a:rPr lang="fr-FR" sz="2000" b="0" dirty="0" err="1" smtClean="0"/>
              <a:t>Sie</a:t>
            </a:r>
            <a:r>
              <a:rPr lang="fr-FR" sz="2000" b="0" dirty="0" smtClean="0"/>
              <a:t> die </a:t>
            </a:r>
            <a:r>
              <a:rPr lang="fr-FR" sz="2000" b="0" dirty="0" err="1" smtClean="0"/>
              <a:t>Rück</a:t>
            </a:r>
            <a:r>
              <a:rPr lang="fr-FR" sz="2000" b="0" dirty="0" smtClean="0"/>
              <a:t>-</a:t>
            </a:r>
            <a:r>
              <a:rPr lang="fr-FR" sz="2000" b="0" dirty="0" err="1" smtClean="0"/>
              <a:t>übersetzung</a:t>
            </a:r>
            <a:r>
              <a:rPr lang="fr-FR" sz="2000" b="0" dirty="0" smtClean="0"/>
              <a:t> </a:t>
            </a:r>
            <a:r>
              <a:rPr lang="fr-FR" sz="2000" b="0" dirty="0" err="1" smtClean="0"/>
              <a:t>ins</a:t>
            </a:r>
            <a:r>
              <a:rPr lang="fr-FR" sz="2000" b="0" dirty="0" smtClean="0"/>
              <a:t> Deutsche!</a:t>
            </a:r>
            <a:endParaRPr lang="fr-FR" sz="2000" b="0" dirty="0"/>
          </a:p>
        </p:txBody>
      </p:sp>
      <p:sp>
        <p:nvSpPr>
          <p:cNvPr id="5" name="Content Placeholder 4"/>
          <p:cNvSpPr>
            <a:spLocks noGrp="1"/>
          </p:cNvSpPr>
          <p:nvPr>
            <p:ph sz="quarter" idx="2"/>
          </p:nvPr>
        </p:nvSpPr>
        <p:spPr>
          <a:xfrm>
            <a:off x="251520" y="3717032"/>
            <a:ext cx="2255168" cy="1944216"/>
          </a:xfrm>
        </p:spPr>
        <p:txBody>
          <a:bodyPr/>
          <a:lstStyle/>
          <a:p>
            <a:pPr>
              <a:lnSpc>
                <a:spcPct val="150000"/>
              </a:lnSpc>
            </a:pPr>
            <a:r>
              <a:rPr lang="fr-FR" dirty="0" err="1" smtClean="0">
                <a:hlinkClick r:id="rId2"/>
              </a:rPr>
              <a:t>Beolingus</a:t>
            </a:r>
            <a:endParaRPr lang="fr-FR" dirty="0" smtClean="0"/>
          </a:p>
          <a:p>
            <a:pPr>
              <a:lnSpc>
                <a:spcPct val="150000"/>
              </a:lnSpc>
            </a:pPr>
            <a:r>
              <a:rPr lang="fr-FR" dirty="0" smtClean="0">
                <a:hlinkClick r:id="rId3"/>
              </a:rPr>
              <a:t>WordReference</a:t>
            </a:r>
            <a:endParaRPr lang="fr-FR" dirty="0" smtClean="0"/>
          </a:p>
          <a:p>
            <a:pPr>
              <a:lnSpc>
                <a:spcPct val="150000"/>
              </a:lnSpc>
            </a:pPr>
            <a:r>
              <a:rPr lang="fr-FR" dirty="0" err="1" smtClean="0">
                <a:hlinkClick r:id="rId4"/>
              </a:rPr>
              <a:t>Linguee</a:t>
            </a:r>
            <a:endParaRPr lang="fr-FR" dirty="0" smtClean="0"/>
          </a:p>
        </p:txBody>
      </p:sp>
      <p:sp>
        <p:nvSpPr>
          <p:cNvPr id="6" name="Content Placeholder 5"/>
          <p:cNvSpPr>
            <a:spLocks noGrp="1"/>
          </p:cNvSpPr>
          <p:nvPr>
            <p:ph sz="quarter" idx="4"/>
          </p:nvPr>
        </p:nvSpPr>
        <p:spPr>
          <a:xfrm>
            <a:off x="3563888" y="5805264"/>
            <a:ext cx="5292080" cy="936104"/>
          </a:xfrm>
        </p:spPr>
        <p:txBody>
          <a:bodyPr>
            <a:normAutofit/>
          </a:bodyPr>
          <a:lstStyle/>
          <a:p>
            <a:r>
              <a:rPr lang="fr-FR" dirty="0" err="1" smtClean="0">
                <a:solidFill>
                  <a:srgbClr val="FF0000"/>
                </a:solidFill>
              </a:rPr>
              <a:t>Achtung</a:t>
            </a:r>
            <a:r>
              <a:rPr lang="fr-FR" dirty="0" smtClean="0"/>
              <a:t>: </a:t>
            </a:r>
            <a:r>
              <a:rPr lang="fr-FR" dirty="0" err="1" smtClean="0"/>
              <a:t>einige</a:t>
            </a:r>
            <a:r>
              <a:rPr lang="fr-FR" dirty="0" smtClean="0"/>
              <a:t> </a:t>
            </a:r>
            <a:r>
              <a:rPr lang="fr-FR" dirty="0" err="1" smtClean="0"/>
              <a:t>Wörter</a:t>
            </a:r>
            <a:r>
              <a:rPr lang="fr-FR" dirty="0" smtClean="0"/>
              <a:t> </a:t>
            </a:r>
            <a:r>
              <a:rPr lang="fr-FR" dirty="0" err="1" smtClean="0"/>
              <a:t>haben</a:t>
            </a:r>
            <a:r>
              <a:rPr lang="fr-FR" dirty="0" smtClean="0"/>
              <a:t> </a:t>
            </a:r>
            <a:r>
              <a:rPr lang="fr-FR" dirty="0" err="1" smtClean="0"/>
              <a:t>mehrere</a:t>
            </a:r>
            <a:r>
              <a:rPr lang="fr-FR" dirty="0" smtClean="0"/>
              <a:t> </a:t>
            </a:r>
            <a:r>
              <a:rPr lang="fr-FR" dirty="0" err="1" smtClean="0"/>
              <a:t>Bedeutungen</a:t>
            </a:r>
            <a:r>
              <a:rPr lang="fr-FR" dirty="0" smtClean="0"/>
              <a:t>…</a:t>
            </a:r>
          </a:p>
        </p:txBody>
      </p:sp>
      <p:sp>
        <p:nvSpPr>
          <p:cNvPr id="8" name="Snip Diagonal Corner Rectangle 7"/>
          <p:cNvSpPr/>
          <p:nvPr/>
        </p:nvSpPr>
        <p:spPr>
          <a:xfrm>
            <a:off x="3635896" y="436510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beispiellos</a:t>
            </a:r>
            <a:endParaRPr lang="en-GB" dirty="0"/>
          </a:p>
        </p:txBody>
      </p:sp>
      <p:sp>
        <p:nvSpPr>
          <p:cNvPr id="9" name="Snip Diagonal Corner Rectangle 8"/>
          <p:cNvSpPr/>
          <p:nvPr/>
        </p:nvSpPr>
        <p:spPr>
          <a:xfrm>
            <a:off x="3995936" y="364502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Dame</a:t>
            </a:r>
            <a:endParaRPr lang="en-GB" dirty="0"/>
          </a:p>
        </p:txBody>
      </p:sp>
      <p:sp>
        <p:nvSpPr>
          <p:cNvPr id="10" name="Snip Diagonal Corner Rectangle 9"/>
          <p:cNvSpPr/>
          <p:nvPr/>
        </p:nvSpPr>
        <p:spPr>
          <a:xfrm>
            <a:off x="5652120" y="364502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Käfer</a:t>
            </a:r>
            <a:endParaRPr lang="en-GB" dirty="0"/>
          </a:p>
        </p:txBody>
      </p:sp>
      <p:sp>
        <p:nvSpPr>
          <p:cNvPr id="11" name="Snip Diagonal Corner Rectangle 10"/>
          <p:cNvSpPr/>
          <p:nvPr/>
        </p:nvSpPr>
        <p:spPr>
          <a:xfrm>
            <a:off x="5940152" y="508518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Gift</a:t>
            </a:r>
            <a:endParaRPr lang="en-GB" dirty="0"/>
          </a:p>
        </p:txBody>
      </p:sp>
      <p:sp>
        <p:nvSpPr>
          <p:cNvPr id="12" name="Snip Diagonal Corner Rectangle 11"/>
          <p:cNvSpPr/>
          <p:nvPr/>
        </p:nvSpPr>
        <p:spPr>
          <a:xfrm>
            <a:off x="7020272" y="436510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Visum</a:t>
            </a:r>
            <a:endParaRPr lang="en-GB" dirty="0"/>
          </a:p>
        </p:txBody>
      </p:sp>
      <p:sp>
        <p:nvSpPr>
          <p:cNvPr id="13" name="Snip Diagonal Corner Rectangle 12"/>
          <p:cNvSpPr/>
          <p:nvPr/>
        </p:nvSpPr>
        <p:spPr>
          <a:xfrm>
            <a:off x="7596336" y="508518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Leistung</a:t>
            </a:r>
            <a:endParaRPr lang="en-GB" dirty="0"/>
          </a:p>
        </p:txBody>
      </p:sp>
      <p:sp>
        <p:nvSpPr>
          <p:cNvPr id="14" name="Snip Diagonal Corner Rectangle 13"/>
          <p:cNvSpPr/>
          <p:nvPr/>
        </p:nvSpPr>
        <p:spPr>
          <a:xfrm>
            <a:off x="7380312" y="364502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Velo</a:t>
            </a:r>
            <a:endParaRPr lang="en-GB" dirty="0"/>
          </a:p>
        </p:txBody>
      </p:sp>
      <p:sp>
        <p:nvSpPr>
          <p:cNvPr id="15" name="Snip Diagonal Corner Rectangle 14"/>
          <p:cNvSpPr/>
          <p:nvPr/>
        </p:nvSpPr>
        <p:spPr>
          <a:xfrm>
            <a:off x="4067944" y="508518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sensitiv</a:t>
            </a:r>
            <a:endParaRPr lang="en-GB" dirty="0"/>
          </a:p>
        </p:txBody>
      </p:sp>
      <p:sp>
        <p:nvSpPr>
          <p:cNvPr id="16" name="Snip Diagonal Corner Rectangle 15"/>
          <p:cNvSpPr/>
          <p:nvPr/>
        </p:nvSpPr>
        <p:spPr>
          <a:xfrm>
            <a:off x="5436096" y="4365104"/>
            <a:ext cx="1368152" cy="504056"/>
          </a:xfrm>
          <a:prstGeom prst="snip2DiagRect">
            <a:avLst/>
          </a:prstGeom>
          <a:solidFill>
            <a:srgbClr val="00B0F0">
              <a:alpha val="3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dirty="0" smtClean="0"/>
              <a:t>Kreuz</a:t>
            </a:r>
            <a:endParaRPr lang="en-GB" dirty="0"/>
          </a:p>
        </p:txBody>
      </p:sp>
      <p:pic>
        <p:nvPicPr>
          <p:cNvPr id="17" name="Picture 16" descr="routes_into_languages_cmyk"/>
          <p:cNvPicPr>
            <a:picLocks noChangeAspect="1" noChangeArrowheads="1"/>
          </p:cNvPicPr>
          <p:nvPr/>
        </p:nvPicPr>
        <p:blipFill>
          <a:blip r:embed="rId5"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AstonPPTblue.pot</Template>
  <TotalTime>675</TotalTime>
  <Words>254</Words>
  <Application>Microsoft Office PowerPoint</Application>
  <PresentationFormat>On-screen Show (4:3)</PresentationFormat>
  <Paragraphs>42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AstonPPTblue</vt:lpstr>
      <vt:lpstr>Deutsche Wörterbücher Part 3  </vt:lpstr>
      <vt:lpstr>Die deutsche Phonetik</vt:lpstr>
      <vt:lpstr>Zweisprachige Wörterbücher</vt:lpstr>
      <vt:lpstr>Zweisprachige Wörterbücher</vt:lpstr>
      <vt:lpstr>Zweisprachige Wörterbücher verwenden</vt:lpstr>
    </vt:vector>
  </TitlesOfParts>
  <Company>University of Wolverhampton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dictionnaires français</dc:title>
  <dc:creator>Céline Benoit</dc:creator>
  <cp:lastModifiedBy>desilvac</cp:lastModifiedBy>
  <cp:revision>51</cp:revision>
  <dcterms:created xsi:type="dcterms:W3CDTF">2011-09-06T11:39:43Z</dcterms:created>
  <dcterms:modified xsi:type="dcterms:W3CDTF">2012-01-03T16:45:03Z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593185908</vt:i4>
  </property>
  <property fmtid="{D5CDD505-2E9C-101B-9397-08002B2CF9AE}" pid="3" name="_NewReviewCycle">
    <vt:lpwstr/>
  </property>
  <property fmtid="{D5CDD505-2E9C-101B-9397-08002B2CF9AE}" pid="4" name="_EmailSubject">
    <vt:lpwstr/>
  </property>
  <property fmtid="{D5CDD505-2E9C-101B-9397-08002B2CF9AE}" pid="5" name="_AuthorEmail">
    <vt:lpwstr>C.DE-SILVA@aston.ac.uk</vt:lpwstr>
  </property>
  <property fmtid="{D5CDD505-2E9C-101B-9397-08002B2CF9AE}" pid="6" name="_AuthorEmailDisplayName">
    <vt:lpwstr>De-Silva, Chantal</vt:lpwstr>
  </property>
  <property fmtid="{D5CDD505-2E9C-101B-9397-08002B2CF9AE}" pid="7" name="_PreviousAdHocReviewCycleID">
    <vt:i4>805934459</vt:i4>
  </property>
</Properties>
</file>